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5"/>
  </p:notesMasterIdLst>
  <p:handoutMasterIdLst>
    <p:handoutMasterId r:id="rId176"/>
  </p:handoutMasterIdLst>
  <p:sldIdLst>
    <p:sldId id="1190" r:id="rId2"/>
    <p:sldId id="1177" r:id="rId3"/>
    <p:sldId id="1140" r:id="rId4"/>
    <p:sldId id="1099" r:id="rId5"/>
    <p:sldId id="447" r:id="rId6"/>
    <p:sldId id="1092" r:id="rId7"/>
    <p:sldId id="1091" r:id="rId8"/>
    <p:sldId id="617" r:id="rId9"/>
    <p:sldId id="1093" r:id="rId10"/>
    <p:sldId id="1094" r:id="rId11"/>
    <p:sldId id="1098" r:id="rId12"/>
    <p:sldId id="1039" r:id="rId13"/>
    <p:sldId id="1075" r:id="rId14"/>
    <p:sldId id="1042" r:id="rId15"/>
    <p:sldId id="1141" r:id="rId16"/>
    <p:sldId id="1047" r:id="rId17"/>
    <p:sldId id="1103" r:id="rId18"/>
    <p:sldId id="1108" r:id="rId19"/>
    <p:sldId id="1109" r:id="rId20"/>
    <p:sldId id="1111" r:id="rId21"/>
    <p:sldId id="1113" r:id="rId22"/>
    <p:sldId id="1151" r:id="rId23"/>
    <p:sldId id="1120" r:id="rId24"/>
    <p:sldId id="1121" r:id="rId25"/>
    <p:sldId id="1146" r:id="rId26"/>
    <p:sldId id="626" r:id="rId27"/>
    <p:sldId id="1165" r:id="rId28"/>
    <p:sldId id="1154" r:id="rId29"/>
    <p:sldId id="1168" r:id="rId30"/>
    <p:sldId id="1148" r:id="rId31"/>
    <p:sldId id="1124" r:id="rId32"/>
    <p:sldId id="1187" r:id="rId33"/>
    <p:sldId id="1138" r:id="rId34"/>
    <p:sldId id="1181" r:id="rId35"/>
    <p:sldId id="259" r:id="rId36"/>
    <p:sldId id="686" r:id="rId37"/>
    <p:sldId id="671" r:id="rId38"/>
    <p:sldId id="646" r:id="rId39"/>
    <p:sldId id="641" r:id="rId40"/>
    <p:sldId id="1160" r:id="rId41"/>
    <p:sldId id="1155" r:id="rId42"/>
    <p:sldId id="669" r:id="rId43"/>
    <p:sldId id="1163" r:id="rId44"/>
    <p:sldId id="1189" r:id="rId45"/>
    <p:sldId id="1088" r:id="rId46"/>
    <p:sldId id="1090" r:id="rId47"/>
    <p:sldId id="258" r:id="rId48"/>
    <p:sldId id="1107" r:id="rId49"/>
    <p:sldId id="1184" r:id="rId50"/>
    <p:sldId id="1188" r:id="rId51"/>
    <p:sldId id="895" r:id="rId52"/>
    <p:sldId id="1158" r:id="rId53"/>
    <p:sldId id="1114" r:id="rId54"/>
    <p:sldId id="1115" r:id="rId55"/>
    <p:sldId id="1162" r:id="rId56"/>
    <p:sldId id="1095" r:id="rId57"/>
    <p:sldId id="380" r:id="rId58"/>
    <p:sldId id="1186" r:id="rId59"/>
    <p:sldId id="1089" r:id="rId60"/>
    <p:sldId id="1179" r:id="rId61"/>
    <p:sldId id="1052" r:id="rId62"/>
    <p:sldId id="1185" r:id="rId63"/>
    <p:sldId id="1167" r:id="rId64"/>
    <p:sldId id="1102" r:id="rId65"/>
    <p:sldId id="623" r:id="rId66"/>
    <p:sldId id="1172" r:id="rId67"/>
    <p:sldId id="1123" r:id="rId68"/>
    <p:sldId id="1149" r:id="rId69"/>
    <p:sldId id="507" r:id="rId70"/>
    <p:sldId id="1085" r:id="rId71"/>
    <p:sldId id="710" r:id="rId72"/>
    <p:sldId id="711" r:id="rId73"/>
    <p:sldId id="712" r:id="rId74"/>
    <p:sldId id="674" r:id="rId75"/>
    <p:sldId id="679" r:id="rId76"/>
    <p:sldId id="637" r:id="rId77"/>
    <p:sldId id="653" r:id="rId78"/>
    <p:sldId id="654" r:id="rId79"/>
    <p:sldId id="1182" r:id="rId80"/>
    <p:sldId id="684" r:id="rId81"/>
    <p:sldId id="1170" r:id="rId82"/>
    <p:sldId id="1171" r:id="rId83"/>
    <p:sldId id="1157" r:id="rId84"/>
    <p:sldId id="1112" r:id="rId85"/>
    <p:sldId id="1164" r:id="rId86"/>
    <p:sldId id="1166" r:id="rId87"/>
    <p:sldId id="1105" r:id="rId88"/>
    <p:sldId id="1159" r:id="rId89"/>
    <p:sldId id="624" r:id="rId90"/>
    <p:sldId id="1156" r:id="rId91"/>
    <p:sldId id="1110" r:id="rId92"/>
    <p:sldId id="257" r:id="rId93"/>
    <p:sldId id="1118" r:id="rId94"/>
    <p:sldId id="1119" r:id="rId95"/>
    <p:sldId id="1152" r:id="rId96"/>
    <p:sldId id="1117" r:id="rId97"/>
    <p:sldId id="443" r:id="rId98"/>
    <p:sldId id="683" r:id="rId99"/>
    <p:sldId id="1097" r:id="rId100"/>
    <p:sldId id="1106" r:id="rId101"/>
    <p:sldId id="1045" r:id="rId102"/>
    <p:sldId id="1180" r:id="rId103"/>
    <p:sldId id="1065" r:id="rId104"/>
    <p:sldId id="1122" r:id="rId105"/>
    <p:sldId id="373" r:id="rId106"/>
    <p:sldId id="367" r:id="rId107"/>
    <p:sldId id="492" r:id="rId108"/>
    <p:sldId id="704" r:id="rId109"/>
    <p:sldId id="777" r:id="rId110"/>
    <p:sldId id="774" r:id="rId111"/>
    <p:sldId id="422" r:id="rId112"/>
    <p:sldId id="1034" r:id="rId113"/>
    <p:sldId id="1070" r:id="rId114"/>
    <p:sldId id="1027" r:id="rId115"/>
    <p:sldId id="660" r:id="rId116"/>
    <p:sldId id="707" r:id="rId117"/>
    <p:sldId id="1048" r:id="rId118"/>
    <p:sldId id="666" r:id="rId119"/>
    <p:sldId id="708" r:id="rId120"/>
    <p:sldId id="661" r:id="rId121"/>
    <p:sldId id="677" r:id="rId122"/>
    <p:sldId id="594" r:id="rId123"/>
    <p:sldId id="782" r:id="rId124"/>
    <p:sldId id="599" r:id="rId125"/>
    <p:sldId id="656" r:id="rId126"/>
    <p:sldId id="643" r:id="rId127"/>
    <p:sldId id="662" r:id="rId128"/>
    <p:sldId id="639" r:id="rId129"/>
    <p:sldId id="1066" r:id="rId130"/>
    <p:sldId id="716" r:id="rId131"/>
    <p:sldId id="1036" r:id="rId132"/>
    <p:sldId id="1058" r:id="rId133"/>
    <p:sldId id="1059" r:id="rId134"/>
    <p:sldId id="1046" r:id="rId135"/>
    <p:sldId id="1051" r:id="rId136"/>
    <p:sldId id="1053" r:id="rId137"/>
    <p:sldId id="1049" r:id="rId138"/>
    <p:sldId id="1050" r:id="rId139"/>
    <p:sldId id="1041" r:id="rId140"/>
    <p:sldId id="672" r:id="rId141"/>
    <p:sldId id="1063" r:id="rId142"/>
    <p:sldId id="1064" r:id="rId143"/>
    <p:sldId id="1061" r:id="rId144"/>
    <p:sldId id="1062" r:id="rId145"/>
    <p:sldId id="1067" r:id="rId146"/>
    <p:sldId id="1068" r:id="rId147"/>
    <p:sldId id="1055" r:id="rId148"/>
    <p:sldId id="1056" r:id="rId149"/>
    <p:sldId id="1057" r:id="rId150"/>
    <p:sldId id="1044" r:id="rId151"/>
    <p:sldId id="1069" r:id="rId152"/>
    <p:sldId id="1054" r:id="rId153"/>
    <p:sldId id="675" r:id="rId154"/>
    <p:sldId id="667" r:id="rId155"/>
    <p:sldId id="705" r:id="rId156"/>
    <p:sldId id="695" r:id="rId157"/>
    <p:sldId id="657" r:id="rId158"/>
    <p:sldId id="658" r:id="rId159"/>
    <p:sldId id="664" r:id="rId160"/>
    <p:sldId id="699" r:id="rId161"/>
    <p:sldId id="709" r:id="rId162"/>
    <p:sldId id="713" r:id="rId163"/>
    <p:sldId id="714" r:id="rId164"/>
    <p:sldId id="647" r:id="rId165"/>
    <p:sldId id="633" r:id="rId166"/>
    <p:sldId id="632" r:id="rId167"/>
    <p:sldId id="628" r:id="rId168"/>
    <p:sldId id="629" r:id="rId169"/>
    <p:sldId id="630" r:id="rId170"/>
    <p:sldId id="627" r:id="rId171"/>
    <p:sldId id="614" r:id="rId172"/>
    <p:sldId id="616" r:id="rId173"/>
    <p:sldId id="546" r:id="rId174"/>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FF3381"/>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41" autoAdjust="0"/>
    <p:restoredTop sz="82670" autoAdjust="0"/>
  </p:normalViewPr>
  <p:slideViewPr>
    <p:cSldViewPr snapToObjects="1">
      <p:cViewPr>
        <p:scale>
          <a:sx n="131" d="100"/>
          <a:sy n="131" d="100"/>
        </p:scale>
        <p:origin x="1504" y="-136"/>
      </p:cViewPr>
      <p:guideLst>
        <p:guide orient="horz" pos="2160"/>
        <p:guide pos="2880"/>
      </p:guideLst>
    </p:cSldViewPr>
  </p:slideViewPr>
  <p:notesTextViewPr>
    <p:cViewPr>
      <p:scale>
        <a:sx n="105" d="100"/>
        <a:sy n="105" d="100"/>
      </p:scale>
      <p:origin x="0" y="-984"/>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presProps" Target="pres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handoutMaster" Target="handoutMasters/handout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336BAA1-7BEB-574F-9332-A8CB6336891F}" type="datetime1">
              <a:rPr lang="en-US"/>
              <a:pPr>
                <a:defRPr/>
              </a:pPr>
              <a:t>9/3/21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611E3C2-1F4F-7F48-9F15-03EDCD9FB948}" type="slidenum">
              <a:rPr lang="en-US"/>
              <a:pPr>
                <a:defRPr/>
              </a:pPr>
              <a:t>‹#›</a:t>
            </a:fld>
            <a:endParaRPr lang="en-US"/>
          </a:p>
        </p:txBody>
      </p:sp>
    </p:spTree>
    <p:extLst>
      <p:ext uri="{BB962C8B-B14F-4D97-AF65-F5344CB8AC3E}">
        <p14:creationId xmlns:p14="http://schemas.microsoft.com/office/powerpoint/2010/main" val="4355949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AD6950A4-0CF8-574E-9BF4-9F0DC096EE7E}" type="datetime1">
              <a:rPr lang="en-US"/>
              <a:pPr>
                <a:defRPr/>
              </a:pPr>
              <a:t>9/3/21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42B729C-E057-6B48-8C18-E4752CC8D797}" type="slidenum">
              <a:rPr lang="en-US"/>
              <a:pPr>
                <a:defRPr/>
              </a:pPr>
              <a:t>‹#›</a:t>
            </a:fld>
            <a:endParaRPr lang="en-US"/>
          </a:p>
        </p:txBody>
      </p:sp>
    </p:spTree>
    <p:extLst>
      <p:ext uri="{BB962C8B-B14F-4D97-AF65-F5344CB8AC3E}">
        <p14:creationId xmlns:p14="http://schemas.microsoft.com/office/powerpoint/2010/main" val="197036778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8" Type="http://schemas.openxmlformats.org/officeDocument/2006/relationships/hyperlink" Target="http://science.sciencemag.org.ezproxy.library.wisc.edu/content/361/6398/eaat1378#ref-54" TargetMode="External"/><Relationship Id="rId13" Type="http://schemas.openxmlformats.org/officeDocument/2006/relationships/hyperlink" Target="http://science.sciencemag.org.ezproxy.library.wisc.edu/content/361/6398/eaat1378#ref-16" TargetMode="External"/><Relationship Id="rId18" Type="http://schemas.openxmlformats.org/officeDocument/2006/relationships/hyperlink" Target="http://science.sciencemag.org.ezproxy.library.wisc.edu/content/361/6398/eaat1378#ref-25" TargetMode="External"/><Relationship Id="rId3" Type="http://schemas.openxmlformats.org/officeDocument/2006/relationships/hyperlink" Target="http://science.sciencemag.org.ezproxy.library.wisc.edu/content/361/6398/eaat1378#ref-38" TargetMode="External"/><Relationship Id="rId21" Type="http://schemas.openxmlformats.org/officeDocument/2006/relationships/hyperlink" Target="http://science.sciencemag.org.ezproxy.library.wisc.edu/content/361/6398/eaat1378#F4" TargetMode="External"/><Relationship Id="rId7" Type="http://schemas.openxmlformats.org/officeDocument/2006/relationships/hyperlink" Target="http://science.sciencemag.org.ezproxy.library.wisc.edu/content/361/6398/eaat1378#ref-53" TargetMode="External"/><Relationship Id="rId12" Type="http://schemas.openxmlformats.org/officeDocument/2006/relationships/hyperlink" Target="http://science.sciencemag.org.ezproxy.library.wisc.edu/content/361/6398/eaat1378#ref-58" TargetMode="External"/><Relationship Id="rId17" Type="http://schemas.openxmlformats.org/officeDocument/2006/relationships/hyperlink" Target="http://science.sciencemag.org.ezproxy.library.wisc.edu/content/361/6398/eaat1378#ref-61" TargetMode="External"/><Relationship Id="rId2" Type="http://schemas.openxmlformats.org/officeDocument/2006/relationships/slide" Target="../slides/slide135.xml"/><Relationship Id="rId16" Type="http://schemas.openxmlformats.org/officeDocument/2006/relationships/hyperlink" Target="http://science.sciencemag.org.ezproxy.library.wisc.edu/content/361/6398/eaat1378#ref-60" TargetMode="External"/><Relationship Id="rId20" Type="http://schemas.openxmlformats.org/officeDocument/2006/relationships/hyperlink" Target="http://science.sciencemag.org.ezproxy.library.wisc.edu/content/361/6398/eaat1378#ref-23" TargetMode="External"/><Relationship Id="rId1" Type="http://schemas.openxmlformats.org/officeDocument/2006/relationships/notesMaster" Target="../notesMasters/notesMaster1.xml"/><Relationship Id="rId6" Type="http://schemas.openxmlformats.org/officeDocument/2006/relationships/hyperlink" Target="http://science.sciencemag.org.ezproxy.library.wisc.edu/content/361/6398/eaat1378#ref-43" TargetMode="External"/><Relationship Id="rId11" Type="http://schemas.openxmlformats.org/officeDocument/2006/relationships/hyperlink" Target="http://science.sciencemag.org.ezproxy.library.wisc.edu/content/361/6398/eaat1378#ref-57" TargetMode="External"/><Relationship Id="rId5" Type="http://schemas.openxmlformats.org/officeDocument/2006/relationships/hyperlink" Target="http://science.sciencemag.org.ezproxy.library.wisc.edu/content/361/6398/eaat1378#ref-52" TargetMode="External"/><Relationship Id="rId15" Type="http://schemas.openxmlformats.org/officeDocument/2006/relationships/hyperlink" Target="http://science.sciencemag.org.ezproxy.library.wisc.edu/content/361/6398/eaat1378#ref-59" TargetMode="External"/><Relationship Id="rId10" Type="http://schemas.openxmlformats.org/officeDocument/2006/relationships/hyperlink" Target="http://science.sciencemag.org.ezproxy.library.wisc.edu/content/361/6398/eaat1378#ref-56" TargetMode="External"/><Relationship Id="rId19" Type="http://schemas.openxmlformats.org/officeDocument/2006/relationships/hyperlink" Target="http://science.sciencemag.org.ezproxy.library.wisc.edu/content/361/6398/eaat1378#ref-62" TargetMode="External"/><Relationship Id="rId4" Type="http://schemas.openxmlformats.org/officeDocument/2006/relationships/hyperlink" Target="http://science.sciencemag.org.ezproxy.library.wisc.edu/content/361/6398/eaat1378#ref-39" TargetMode="External"/><Relationship Id="rId9" Type="http://schemas.openxmlformats.org/officeDocument/2006/relationships/hyperlink" Target="http://science.sciencemag.org.ezproxy.library.wisc.edu/content/361/6398/eaat1378#ref-55" TargetMode="External"/><Relationship Id="rId14" Type="http://schemas.openxmlformats.org/officeDocument/2006/relationships/hyperlink" Target="http://science.sciencemag.org.ezproxy.library.wisc.edu/content/361/6398/eaat1378#ref-35" TargetMode="Externa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8" Type="http://schemas.openxmlformats.org/officeDocument/2006/relationships/hyperlink" Target="http://science.sciencemag.org.ezproxy.library.wisc.edu/content/361/6398/eaat1378#ref-54" TargetMode="External"/><Relationship Id="rId13" Type="http://schemas.openxmlformats.org/officeDocument/2006/relationships/hyperlink" Target="http://science.sciencemag.org.ezproxy.library.wisc.edu/content/361/6398/eaat1378#ref-16" TargetMode="External"/><Relationship Id="rId18" Type="http://schemas.openxmlformats.org/officeDocument/2006/relationships/hyperlink" Target="http://science.sciencemag.org.ezproxy.library.wisc.edu/content/361/6398/eaat1378#ref-25" TargetMode="External"/><Relationship Id="rId3" Type="http://schemas.openxmlformats.org/officeDocument/2006/relationships/hyperlink" Target="http://science.sciencemag.org.ezproxy.library.wisc.edu/content/361/6398/eaat1378#ref-38" TargetMode="External"/><Relationship Id="rId21" Type="http://schemas.openxmlformats.org/officeDocument/2006/relationships/hyperlink" Target="http://science.sciencemag.org.ezproxy.library.wisc.edu/content/361/6398/eaat1378#F4" TargetMode="External"/><Relationship Id="rId7" Type="http://schemas.openxmlformats.org/officeDocument/2006/relationships/hyperlink" Target="http://science.sciencemag.org.ezproxy.library.wisc.edu/content/361/6398/eaat1378#ref-53" TargetMode="External"/><Relationship Id="rId12" Type="http://schemas.openxmlformats.org/officeDocument/2006/relationships/hyperlink" Target="http://science.sciencemag.org.ezproxy.library.wisc.edu/content/361/6398/eaat1378#ref-58" TargetMode="External"/><Relationship Id="rId17" Type="http://schemas.openxmlformats.org/officeDocument/2006/relationships/hyperlink" Target="http://science.sciencemag.org.ezproxy.library.wisc.edu/content/361/6398/eaat1378#ref-61" TargetMode="External"/><Relationship Id="rId2" Type="http://schemas.openxmlformats.org/officeDocument/2006/relationships/slide" Target="../slides/slide162.xml"/><Relationship Id="rId16" Type="http://schemas.openxmlformats.org/officeDocument/2006/relationships/hyperlink" Target="http://science.sciencemag.org.ezproxy.library.wisc.edu/content/361/6398/eaat1378#ref-60" TargetMode="External"/><Relationship Id="rId20" Type="http://schemas.openxmlformats.org/officeDocument/2006/relationships/hyperlink" Target="http://science.sciencemag.org.ezproxy.library.wisc.edu/content/361/6398/eaat1378#ref-23" TargetMode="External"/><Relationship Id="rId1" Type="http://schemas.openxmlformats.org/officeDocument/2006/relationships/notesMaster" Target="../notesMasters/notesMaster1.xml"/><Relationship Id="rId6" Type="http://schemas.openxmlformats.org/officeDocument/2006/relationships/hyperlink" Target="http://science.sciencemag.org.ezproxy.library.wisc.edu/content/361/6398/eaat1378#ref-43" TargetMode="External"/><Relationship Id="rId11" Type="http://schemas.openxmlformats.org/officeDocument/2006/relationships/hyperlink" Target="http://science.sciencemag.org.ezproxy.library.wisc.edu/content/361/6398/eaat1378#ref-57" TargetMode="External"/><Relationship Id="rId5" Type="http://schemas.openxmlformats.org/officeDocument/2006/relationships/hyperlink" Target="http://science.sciencemag.org.ezproxy.library.wisc.edu/content/361/6398/eaat1378#ref-52" TargetMode="External"/><Relationship Id="rId15" Type="http://schemas.openxmlformats.org/officeDocument/2006/relationships/hyperlink" Target="http://science.sciencemag.org.ezproxy.library.wisc.edu/content/361/6398/eaat1378#ref-59" TargetMode="External"/><Relationship Id="rId10" Type="http://schemas.openxmlformats.org/officeDocument/2006/relationships/hyperlink" Target="http://science.sciencemag.org.ezproxy.library.wisc.edu/content/361/6398/eaat1378#ref-56" TargetMode="External"/><Relationship Id="rId19" Type="http://schemas.openxmlformats.org/officeDocument/2006/relationships/hyperlink" Target="http://science.sciencemag.org.ezproxy.library.wisc.edu/content/361/6398/eaat1378#ref-62" TargetMode="External"/><Relationship Id="rId4" Type="http://schemas.openxmlformats.org/officeDocument/2006/relationships/hyperlink" Target="http://science.sciencemag.org.ezproxy.library.wisc.edu/content/361/6398/eaat1378#ref-39" TargetMode="External"/><Relationship Id="rId9" Type="http://schemas.openxmlformats.org/officeDocument/2006/relationships/hyperlink" Target="http://science.sciencemag.org.ezproxy.library.wisc.edu/content/361/6398/eaat1378#ref-55" TargetMode="External"/><Relationship Id="rId14" Type="http://schemas.openxmlformats.org/officeDocument/2006/relationships/hyperlink" Target="http://science.sciencemag.org.ezproxy.library.wisc.edu/content/361/6398/eaat1378#ref-35"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cience.sciencemag.org.ezproxy.library.wisc.edu/content/early/2018/07/11/science.aat2890.full#F3"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iopscience-iop-org.ezproxy.library.wisc.edu/article/10.3847/2041-8213/abbb88/meta#apjlabbb88f1"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iopscience.iop.org/article/10.1088/0004-637X/813/2/93"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hyperlink" Target="http://science.sciencemag.org.ezproxy.library.wisc.edu/content/early/2018/07/11/science.aat2890.full#F3"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ormAutofit lnSpcReduction="1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Schedule of the day (Central time)</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First session chair: Juan José Hernandez-Rey</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latin typeface="Calibri" charset="0"/>
                <a:ea typeface="ＭＳ Ｐゴシック" charset="0"/>
                <a:cs typeface="ＭＳ Ｐゴシック" charset="0"/>
              </a:rPr>
              <a:t>7:00am </a:t>
            </a:r>
            <a:r>
              <a:rPr lang="en-US" dirty="0" err="1">
                <a:latin typeface="Calibri" charset="0"/>
                <a:ea typeface="ＭＳ Ｐゴシック" charset="0"/>
                <a:cs typeface="ＭＳ Ｐゴシック" charset="0"/>
              </a:rPr>
              <a:t>Takaaki</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Kajita</a:t>
            </a:r>
            <a:r>
              <a:rPr lang="en-US" dirty="0">
                <a:latin typeface="Calibri" charset="0"/>
                <a:ea typeface="ＭＳ Ｐゴシック" charset="0"/>
                <a:cs typeface="ＭＳ Ｐゴシック" charset="0"/>
              </a:rPr>
              <a:t>, Tribute to Masatoshi </a:t>
            </a:r>
            <a:r>
              <a:rPr lang="en-US" dirty="0" err="1">
                <a:latin typeface="Calibri" charset="0"/>
                <a:ea typeface="ＭＳ Ｐゴシック" charset="0"/>
                <a:cs typeface="ＭＳ Ｐゴシック" charset="0"/>
              </a:rPr>
              <a:t>Koshiba</a:t>
            </a:r>
            <a:endParaRPr lang="en-US" dirty="0">
              <a:latin typeface="Calibri" charset="0"/>
              <a:ea typeface="ＭＳ Ｐゴシック" charset="0"/>
              <a:cs typeface="ＭＳ Ｐゴシック" charset="0"/>
            </a:endParaRP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latin typeface="Calibri" charset="0"/>
                <a:ea typeface="ＭＳ Ｐゴシック" charset="0"/>
                <a:cs typeface="ＭＳ Ｐゴシック" charset="0"/>
              </a:rPr>
              <a:t>7:15 Carlo </a:t>
            </a:r>
            <a:r>
              <a:rPr lang="en-US" dirty="0" err="1">
                <a:latin typeface="Calibri" charset="0"/>
                <a:ea typeface="ＭＳ Ｐゴシック" charset="0"/>
                <a:cs typeface="ＭＳ Ｐゴシック" charset="0"/>
              </a:rPr>
              <a:t>Giunti</a:t>
            </a:r>
            <a:r>
              <a:rPr lang="en-US" dirty="0">
                <a:latin typeface="Calibri" charset="0"/>
                <a:ea typeface="ＭＳ Ｐゴシック" charset="0"/>
                <a:cs typeface="ＭＳ Ｐゴシック" charset="0"/>
              </a:rPr>
              <a:t>, Tribute to </a:t>
            </a:r>
            <a:r>
              <a:rPr lang="en-US" dirty="0" err="1">
                <a:latin typeface="Calibri" charset="0"/>
                <a:ea typeface="ＭＳ Ｐゴシック" charset="0"/>
                <a:cs typeface="ＭＳ Ｐゴシック" charset="0"/>
              </a:rPr>
              <a:t>Samoil</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Bilenky</a:t>
            </a:r>
            <a:endParaRPr lang="en-US" dirty="0">
              <a:latin typeface="Calibri" charset="0"/>
              <a:ea typeface="ＭＳ Ｐゴシック" charset="0"/>
              <a:cs typeface="ＭＳ Ｐゴシック" charset="0"/>
            </a:endParaRP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latin typeface="Calibri" charset="0"/>
                <a:ea typeface="ＭＳ Ｐゴシック" charset="0"/>
                <a:cs typeface="ＭＳ Ｐゴシック" charset="0"/>
              </a:rPr>
              <a:t>7:30 Valerio </a:t>
            </a:r>
            <a:r>
              <a:rPr lang="en-US" dirty="0" err="1">
                <a:latin typeface="Calibri" charset="0"/>
                <a:ea typeface="ＭＳ Ｐゴシック" charset="0"/>
                <a:cs typeface="ＭＳ Ｐゴシック" charset="0"/>
              </a:rPr>
              <a:t>Formato</a:t>
            </a:r>
            <a:r>
              <a:rPr lang="en-US" dirty="0">
                <a:latin typeface="Calibri" charset="0"/>
                <a:ea typeface="ＭＳ Ｐゴシック" charset="0"/>
                <a:cs typeface="ＭＳ Ｐゴシック" charset="0"/>
              </a:rPr>
              <a:t>, Direct CR from space</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latin typeface="Calibri" charset="0"/>
                <a:ea typeface="ＭＳ Ｐゴシック" charset="0"/>
                <a:cs typeface="ＭＳ Ｐゴシック" charset="0"/>
              </a:rPr>
              <a:t>8:00 Justin Vandenbroucke, HE neutrinos</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latin typeface="Calibri" charset="0"/>
                <a:ea typeface="ＭＳ Ｐゴシック" charset="0"/>
                <a:cs typeface="ＭＳ Ｐゴシック" charset="0"/>
              </a:rPr>
              <a:t>8:30 break</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latin typeface="Calibri" charset="0"/>
                <a:ea typeface="ＭＳ Ｐゴシック" charset="0"/>
                <a:cs typeface="ＭＳ Ｐゴシック" charset="0"/>
              </a:rPr>
              <a:t>9:00 Silvia </a:t>
            </a:r>
            <a:r>
              <a:rPr lang="en-US" dirty="0" err="1">
                <a:latin typeface="Calibri" charset="0"/>
                <a:ea typeface="ＭＳ Ｐゴシック" charset="0"/>
                <a:cs typeface="ＭＳ Ｐゴシック" charset="0"/>
              </a:rPr>
              <a:t>Mollerach</a:t>
            </a:r>
            <a:r>
              <a:rPr lang="en-US" dirty="0">
                <a:latin typeface="Calibri" charset="0"/>
                <a:ea typeface="ＭＳ Ｐゴシック" charset="0"/>
                <a:cs typeface="ＭＳ Ｐゴシック" charset="0"/>
              </a:rPr>
              <a:t>, UHECR</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latin typeface="Calibri" charset="0"/>
                <a:ea typeface="ＭＳ Ｐゴシック" charset="0"/>
                <a:cs typeface="ＭＳ Ｐゴシック" charset="0"/>
              </a:rPr>
              <a:t>9:30 Alba Fernandez-</a:t>
            </a:r>
            <a:r>
              <a:rPr lang="en-US" dirty="0" err="1">
                <a:latin typeface="Calibri" charset="0"/>
                <a:ea typeface="ＭＳ Ｐゴシック" charset="0"/>
                <a:cs typeface="ＭＳ Ｐゴシック" charset="0"/>
              </a:rPr>
              <a:t>Barral</a:t>
            </a:r>
            <a:r>
              <a:rPr lang="en-US" dirty="0">
                <a:latin typeface="Calibri" charset="0"/>
                <a:ea typeface="ＭＳ Ｐゴシック" charset="0"/>
                <a:cs typeface="ＭＳ Ｐゴシック" charset="0"/>
              </a:rPr>
              <a:t> et al, Panel on diversity and inclusion in </a:t>
            </a:r>
            <a:r>
              <a:rPr lang="en-US" dirty="0" err="1">
                <a:latin typeface="Calibri" charset="0"/>
                <a:ea typeface="ＭＳ Ｐゴシック" charset="0"/>
                <a:cs typeface="ＭＳ Ｐゴシック" charset="0"/>
              </a:rPr>
              <a:t>astroparticle</a:t>
            </a:r>
            <a:r>
              <a:rPr lang="en-US" dirty="0">
                <a:latin typeface="Calibri" charset="0"/>
                <a:ea typeface="ＭＳ Ｐゴシック" charset="0"/>
                <a:cs typeface="ＭＳ Ｐゴシック" charset="0"/>
              </a:rPr>
              <a:t> physics</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US" dirty="0">
                <a:latin typeface="Calibri" charset="0"/>
                <a:ea typeface="ＭＳ Ｐゴシック" charset="0"/>
                <a:cs typeface="ＭＳ Ｐゴシック" charset="0"/>
              </a:rPr>
              <a:t>10:30 Nicolao </a:t>
            </a:r>
            <a:r>
              <a:rPr lang="en-US" dirty="0" err="1">
                <a:latin typeface="Calibri" charset="0"/>
                <a:ea typeface="ＭＳ Ｐゴシック" charset="0"/>
                <a:cs typeface="ＭＳ Ｐゴシック" charset="0"/>
              </a:rPr>
              <a:t>Fornengo</a:t>
            </a:r>
            <a:r>
              <a:rPr lang="en-US" dirty="0">
                <a:latin typeface="Calibri" charset="0"/>
                <a:ea typeface="ＭＳ Ｐゴシック" charset="0"/>
                <a:cs typeface="ＭＳ Ｐゴシック" charset="0"/>
              </a:rPr>
              <a:t>, Closing and farewell</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a:latin typeface="Calibri"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100-150 audience members on Zoom during talk</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Questions received</a:t>
            </a:r>
          </a:p>
          <a:p>
            <a:pPr marL="228600" marR="0" lvl="0" indent="-228600" algn="l" defTabSz="457200" rtl="0" eaLnBrk="0" fontAlgn="base" latinLnBrk="0" hangingPunct="0">
              <a:lnSpc>
                <a:spcPct val="100000"/>
              </a:lnSpc>
              <a:spcBef>
                <a:spcPct val="30000"/>
              </a:spcBef>
              <a:spcAft>
                <a:spcPct val="0"/>
              </a:spcAft>
              <a:buClrTx/>
              <a:buSzTx/>
              <a:buFont typeface="+mj-lt"/>
              <a:buAutoNum type="arabicPeriod"/>
              <a:tabLst/>
              <a:defRPr/>
            </a:pPr>
            <a:r>
              <a:rPr lang="en-US" dirty="0">
                <a:latin typeface="Calibri" charset="0"/>
                <a:ea typeface="ＭＳ Ｐゴシック" charset="0"/>
                <a:cs typeface="ＭＳ Ｐゴシック" charset="0"/>
              </a:rPr>
              <a:t>Can different neutrino telescopes detect events simultaneously from the same source, as for GW?</a:t>
            </a:r>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r>
              <a:rPr lang="en-US" dirty="0">
                <a:latin typeface="Calibri" charset="0"/>
                <a:ea typeface="ＭＳ Ｐゴシック" charset="0"/>
                <a:cs typeface="ＭＳ Ｐゴシック" charset="0"/>
              </a:rPr>
              <a:t>Any additional Glashow events?</a:t>
            </a:r>
          </a:p>
          <a:p>
            <a:pPr marL="228600" marR="0" indent="-228600" algn="l" defTabSz="457200" rtl="0" eaLnBrk="0" fontAlgn="base" latinLnBrk="0" hangingPunct="0">
              <a:lnSpc>
                <a:spcPct val="100000"/>
              </a:lnSpc>
              <a:spcBef>
                <a:spcPct val="30000"/>
              </a:spcBef>
              <a:spcAft>
                <a:spcPct val="0"/>
              </a:spcAft>
              <a:buClrTx/>
              <a:buSzTx/>
              <a:buFont typeface="+mj-lt"/>
              <a:buAutoNum type="arabicPeriod"/>
              <a:tabLst/>
              <a:defRPr/>
            </a:pPr>
            <a:r>
              <a:rPr lang="en-US" dirty="0">
                <a:latin typeface="Calibri" charset="0"/>
                <a:ea typeface="ＭＳ Ｐゴシック" charset="0"/>
                <a:cs typeface="ＭＳ Ｐゴシック" charset="0"/>
              </a:rPr>
              <a:t>Any improved search for Galactic diffuse?</a:t>
            </a:r>
          </a:p>
        </p:txBody>
      </p:sp>
      <p:sp>
        <p:nvSpPr>
          <p:cNvPr id="163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55E0F7-852B-C74B-8A8F-E722AF3E4C68}" type="slidenum">
              <a:rPr lang="en-US" sz="1200"/>
              <a:pPr eaLnBrk="1" hangingPunct="1"/>
              <a:t>1</a:t>
            </a:fld>
            <a:endParaRPr lang="en-US" sz="1200"/>
          </a:p>
        </p:txBody>
      </p:sp>
    </p:spTree>
    <p:extLst>
      <p:ext uri="{BB962C8B-B14F-4D97-AF65-F5344CB8AC3E}">
        <p14:creationId xmlns:p14="http://schemas.microsoft.com/office/powerpoint/2010/main" val="2022078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Bert over Lake</a:t>
            </a:r>
            <a:r>
              <a:rPr lang="en-US" baseline="0" dirty="0"/>
              <a:t> Mendota / Memorial Union Terrace</a:t>
            </a:r>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10</a:t>
            </a:fld>
            <a:endParaRPr lang="en-US" altLang="en-US"/>
          </a:p>
        </p:txBody>
      </p:sp>
    </p:spTree>
    <p:extLst>
      <p:ext uri="{BB962C8B-B14F-4D97-AF65-F5344CB8AC3E}">
        <p14:creationId xmlns:p14="http://schemas.microsoft.com/office/powerpoint/2010/main" val="40634163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i="0" dirty="0"/>
              <a:t>S190405ar was retracted</a:t>
            </a:r>
          </a:p>
          <a:p>
            <a:r>
              <a:rPr lang="en-US" i="0" dirty="0"/>
              <a:t>S190421ar: 3% Terrestrial (1e-8 Hz FAR)</a:t>
            </a:r>
          </a:p>
          <a:p>
            <a:r>
              <a:rPr lang="en-US" i="0" dirty="0"/>
              <a:t>S190426c: 24% </a:t>
            </a:r>
            <a:r>
              <a:rPr lang="en-US" i="0" dirty="0" err="1"/>
              <a:t>MassGap</a:t>
            </a:r>
            <a:r>
              <a:rPr lang="en-US" i="0" dirty="0"/>
              <a:t>, 14% terrestrial, 13% NSBH</a:t>
            </a:r>
          </a:p>
          <a:p>
            <a:r>
              <a:rPr lang="en-US" i="0" dirty="0"/>
              <a:t>S190510g: 42% BNS</a:t>
            </a:r>
          </a:p>
          <a:p>
            <a:r>
              <a:rPr lang="en-US" i="0" dirty="0"/>
              <a:t>S190513bm: 5% </a:t>
            </a:r>
            <a:r>
              <a:rPr lang="en-US" i="0" dirty="0" err="1"/>
              <a:t>MassGap</a:t>
            </a:r>
            <a:endParaRPr lang="en-US" i="0" dirty="0"/>
          </a:p>
          <a:p>
            <a:r>
              <a:rPr lang="en-US" i="0" dirty="0"/>
              <a:t>S190517h: 2% </a:t>
            </a:r>
            <a:r>
              <a:rPr lang="en-US" i="0" dirty="0" err="1"/>
              <a:t>MassGap</a:t>
            </a:r>
            <a:endParaRPr lang="en-US" i="0" dirty="0"/>
          </a:p>
          <a:p>
            <a:r>
              <a:rPr lang="en-US" i="0" dirty="0"/>
              <a:t>S190518bb: 25% Terrestrial (1e-8 Hz FAR)</a:t>
            </a:r>
          </a:p>
          <a:p>
            <a:r>
              <a:rPr lang="en-US" i="0" dirty="0"/>
              <a:t>S190518bb was retracted (28±15 </a:t>
            </a:r>
            <a:r>
              <a:rPr lang="en-US" i="0" dirty="0" err="1"/>
              <a:t>Mpc</a:t>
            </a:r>
            <a:r>
              <a:rPr lang="en-US" i="0" dirty="0"/>
              <a:t> BNS 75%)</a:t>
            </a:r>
          </a:p>
          <a:p>
            <a:r>
              <a:rPr lang="en-US" i="0" dirty="0"/>
              <a:t>S190519bj: 4% Terrestrial</a:t>
            </a:r>
          </a:p>
          <a:p>
            <a:r>
              <a:rPr lang="en-US" i="0" dirty="0"/>
              <a:t>S190521g 3% Terrestrial</a:t>
            </a:r>
          </a:p>
          <a:p>
            <a:endParaRPr lang="en-US" i="0" dirty="0"/>
          </a:p>
          <a:p>
            <a:r>
              <a:rPr lang="en-US" i="0" dirty="0"/>
              <a:t>1e-8 Hz * 3e7 sec = 0.3 false alarms per year = 1 false alarm every 3-4 months</a:t>
            </a:r>
          </a:p>
          <a:p>
            <a:endParaRPr lang="en-US" i="0" dirty="0"/>
          </a:p>
          <a:p>
            <a:r>
              <a:rPr lang="en-US" i="0" dirty="0"/>
              <a:t>2 total retractions</a:t>
            </a:r>
          </a:p>
          <a:p>
            <a:endParaRPr lang="en-US" i="0" dirty="0"/>
          </a:p>
          <a:p>
            <a:r>
              <a:rPr lang="en-US" i="0" dirty="0"/>
              <a:t>Using distances from LAL Inference when available, otherwise </a:t>
            </a:r>
            <a:r>
              <a:rPr lang="en-US" i="0" dirty="0" err="1"/>
              <a:t>bayestar</a:t>
            </a:r>
            <a:endParaRPr lang="en-US" i="0" dirty="0"/>
          </a:p>
          <a:p>
            <a:endParaRPr lang="en-US" i="0" dirty="0"/>
          </a:p>
          <a:p>
            <a:r>
              <a:rPr lang="en-US" i="0" dirty="0"/>
              <a:t>As of May 21:</a:t>
            </a:r>
          </a:p>
          <a:p>
            <a:r>
              <a:rPr lang="en-US" i="0" dirty="0"/>
              <a:t>51 days / 13 GW = one every 4 days</a:t>
            </a:r>
          </a:p>
          <a:p>
            <a:r>
              <a:rPr lang="en-US" i="0" dirty="0"/>
              <a:t>13/51 days</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131</a:t>
            </a:fld>
            <a:endParaRPr lang="en-US"/>
          </a:p>
        </p:txBody>
      </p:sp>
    </p:spTree>
    <p:extLst>
      <p:ext uri="{BB962C8B-B14F-4D97-AF65-F5344CB8AC3E}">
        <p14:creationId xmlns:p14="http://schemas.microsoft.com/office/powerpoint/2010/main" val="289672627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OVRO: </a:t>
            </a:r>
            <a:r>
              <a:rPr lang="en-US" dirty="0" err="1"/>
              <a:t>astronomerstelegram.org</a:t>
            </a:r>
            <a:r>
              <a:rPr lang="en-US" dirty="0"/>
              <a:t>/?read=12996</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132</a:t>
            </a:fld>
            <a:endParaRPr lang="en-US"/>
          </a:p>
        </p:txBody>
      </p:sp>
    </p:spTree>
    <p:extLst>
      <p:ext uri="{BB962C8B-B14F-4D97-AF65-F5344CB8AC3E}">
        <p14:creationId xmlns:p14="http://schemas.microsoft.com/office/powerpoint/2010/main" val="40521762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ＭＳ Ｐゴシック" charset="-128"/>
              </a:rPr>
              <a:t>Figure 3: </a:t>
            </a:r>
            <a:r>
              <a:rPr lang="en-US" sz="1200" b="0" kern="1200" dirty="0">
                <a:solidFill>
                  <a:schemeClr val="tx1"/>
                </a:solidFill>
                <a:effectLst/>
                <a:latin typeface="+mn-lt"/>
                <a:ea typeface="ＭＳ Ｐゴシック" charset="-128"/>
                <a:cs typeface="ＭＳ Ｐゴシック" charset="-128"/>
              </a:rPr>
              <a:t>Right: </a:t>
            </a:r>
            <a:r>
              <a:rPr lang="en-US" sz="1200" kern="1200" dirty="0">
                <a:solidFill>
                  <a:schemeClr val="tx1"/>
                </a:solidFill>
                <a:effectLst/>
                <a:latin typeface="+mn-lt"/>
                <a:ea typeface="ＭＳ Ｐゴシック" charset="-128"/>
                <a:cs typeface="ＭＳ Ｐゴシック" charset="-128"/>
              </a:rPr>
              <a:t>90 % C.L. </a:t>
            </a:r>
            <a:r>
              <a:rPr lang="el-GR" sz="1200" kern="1200" dirty="0">
                <a:solidFill>
                  <a:schemeClr val="tx1"/>
                </a:solidFill>
                <a:effectLst/>
                <a:latin typeface="+mn-lt"/>
                <a:ea typeface="ＭＳ Ｐゴシック" charset="-128"/>
                <a:cs typeface="ＭＳ Ｐゴシック" charset="-128"/>
              </a:rPr>
              <a:t>ν μ + ν ̄ μ </a:t>
            </a:r>
            <a:endParaRPr lang="el-GR" dirty="0"/>
          </a:p>
          <a:p>
            <a:r>
              <a:rPr lang="en-US" sz="1200" kern="1200" dirty="0">
                <a:solidFill>
                  <a:schemeClr val="tx1"/>
                </a:solidFill>
                <a:effectLst/>
                <a:latin typeface="+mn-lt"/>
                <a:ea typeface="ＭＳ Ｐゴシック" charset="-128"/>
                <a:cs typeface="ＭＳ Ｐゴシック" charset="-128"/>
              </a:rPr>
              <a:t>limit on the average flux of all blazars from the 3FHL catalog for </a:t>
            </a:r>
            <a:r>
              <a:rPr lang="el-GR" sz="1200" kern="1200" dirty="0">
                <a:solidFill>
                  <a:schemeClr val="tx1"/>
                </a:solidFill>
                <a:effectLst/>
                <a:latin typeface="+mn-lt"/>
                <a:ea typeface="ＭＳ Ｐゴシック" charset="-128"/>
                <a:cs typeface="ＭＳ Ｐゴシック" charset="-128"/>
              </a:rPr>
              <a:t>γ = 2.19. </a:t>
            </a:r>
            <a:r>
              <a:rPr lang="en-US" sz="1200" kern="1200" dirty="0">
                <a:solidFill>
                  <a:schemeClr val="tx1"/>
                </a:solidFill>
                <a:effectLst/>
                <a:latin typeface="+mn-lt"/>
                <a:ea typeface="ＭＳ Ｐゴシック" charset="-128"/>
                <a:cs typeface="ＭＳ Ｐゴシック" charset="-128"/>
              </a:rPr>
              <a:t>The blue shaded band shows the 68 % C.L. band for the average muon neutrino flux of TXS, assuming that TXS 0506+056 is a steady neutrino source over ∼ 8 years of measurement. The dashed band represents the average flux of this blazar during the 158 d flaring period in 2014/2015. The data for both bands are taken from [2]. Note that the HESE spectrum as well as the diffuse muon neutrino flux are integrated over the northern hemisphere </a:t>
            </a:r>
            <a:endParaRPr lang="en-US" dirty="0"/>
          </a:p>
          <a:p>
            <a:endParaRPr lang="en-US" dirty="0"/>
          </a:p>
          <a:p>
            <a:r>
              <a:rPr lang="en-US" sz="1200" kern="1200" dirty="0">
                <a:solidFill>
                  <a:schemeClr val="tx1"/>
                </a:solidFill>
                <a:effectLst/>
                <a:latin typeface="+mn-lt"/>
                <a:ea typeface="ＭＳ Ｐゴシック" charset="-128"/>
              </a:rPr>
              <a:t>Figure from source at https://</a:t>
            </a:r>
            <a:r>
              <a:rPr lang="en-US" sz="1200" kern="1200" dirty="0" err="1">
                <a:solidFill>
                  <a:schemeClr val="tx1"/>
                </a:solidFill>
                <a:effectLst/>
                <a:latin typeface="+mn-lt"/>
                <a:ea typeface="ＭＳ Ｐゴシック" charset="-128"/>
              </a:rPr>
              <a:t>arxiv.org</a:t>
            </a:r>
            <a:r>
              <a:rPr lang="en-US" sz="1200" kern="1200" dirty="0">
                <a:solidFill>
                  <a:schemeClr val="tx1"/>
                </a:solidFill>
                <a:effectLst/>
                <a:latin typeface="+mn-lt"/>
                <a:ea typeface="ＭＳ Ｐゴシック" charset="-128"/>
              </a:rPr>
              <a:t>/abs/1908.08458</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133</a:t>
            </a:fld>
            <a:endParaRPr lang="en-US"/>
          </a:p>
        </p:txBody>
      </p:sp>
    </p:spTree>
    <p:extLst>
      <p:ext uri="{BB962C8B-B14F-4D97-AF65-F5344CB8AC3E}">
        <p14:creationId xmlns:p14="http://schemas.microsoft.com/office/powerpoint/2010/main" val="28303056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ＭＳ Ｐゴシック" charset="-128"/>
              </a:rPr>
              <a:t>Figure 3: </a:t>
            </a:r>
            <a:r>
              <a:rPr lang="en-US" sz="1200" b="0" kern="1200" dirty="0">
                <a:solidFill>
                  <a:schemeClr val="tx1"/>
                </a:solidFill>
                <a:effectLst/>
                <a:latin typeface="+mn-lt"/>
                <a:ea typeface="ＭＳ Ｐゴシック" charset="-128"/>
                <a:cs typeface="ＭＳ Ｐゴシック" charset="-128"/>
              </a:rPr>
              <a:t>Left: </a:t>
            </a:r>
            <a:r>
              <a:rPr lang="en-US" sz="1200" kern="1200" dirty="0">
                <a:solidFill>
                  <a:schemeClr val="tx1"/>
                </a:solidFill>
                <a:effectLst/>
                <a:latin typeface="+mn-lt"/>
                <a:ea typeface="ＭＳ Ｐゴシック" charset="-128"/>
                <a:cs typeface="ＭＳ Ｐゴシック" charset="-128"/>
              </a:rPr>
              <a:t>90 % C.L. upper limits for blazar populations from the 3FHL catalog for </a:t>
            </a:r>
            <a:r>
              <a:rPr lang="el-GR" sz="1200" kern="1200" dirty="0">
                <a:solidFill>
                  <a:schemeClr val="tx1"/>
                </a:solidFill>
                <a:effectLst/>
                <a:latin typeface="+mn-lt"/>
                <a:ea typeface="ＭＳ Ｐゴシック" charset="-128"/>
                <a:cs typeface="ＭＳ Ｐゴシック" charset="-128"/>
              </a:rPr>
              <a:t>γ = 2. </a:t>
            </a:r>
            <a:endParaRPr lang="el-GR" dirty="0"/>
          </a:p>
          <a:p>
            <a:r>
              <a:rPr lang="en-US" sz="1200" kern="1200" dirty="0">
                <a:solidFill>
                  <a:schemeClr val="tx1"/>
                </a:solidFill>
                <a:effectLst/>
                <a:latin typeface="+mn-lt"/>
                <a:ea typeface="ＭＳ Ｐゴシック" charset="-128"/>
                <a:cs typeface="ＭＳ Ｐゴシック" charset="-128"/>
              </a:rPr>
              <a:t>The dark-shaded bands illustrate the 1</a:t>
            </a:r>
            <a:r>
              <a:rPr lang="el-GR" sz="1200" kern="1200" dirty="0">
                <a:solidFill>
                  <a:schemeClr val="tx1"/>
                </a:solidFill>
                <a:effectLst/>
                <a:latin typeface="+mn-lt"/>
                <a:ea typeface="ＭＳ Ｐゴシック" charset="-128"/>
                <a:cs typeface="ＭＳ Ｐゴシック" charset="-128"/>
              </a:rPr>
              <a:t>σ </a:t>
            </a:r>
            <a:r>
              <a:rPr lang="en-US" sz="1200" kern="1200" dirty="0">
                <a:solidFill>
                  <a:schemeClr val="tx1"/>
                </a:solidFill>
                <a:effectLst/>
                <a:latin typeface="+mn-lt"/>
                <a:ea typeface="ＭＳ Ｐゴシック" charset="-128"/>
                <a:cs typeface="ＭＳ Ｐゴシック" charset="-128"/>
              </a:rPr>
              <a:t>central band which arise from different weighting schemes </a:t>
            </a:r>
            <a:endParaRPr lang="en-US" dirty="0"/>
          </a:p>
          <a:p>
            <a:r>
              <a:rPr lang="en-US" sz="1200" kern="1200" dirty="0">
                <a:solidFill>
                  <a:schemeClr val="tx1"/>
                </a:solidFill>
                <a:effectLst/>
                <a:latin typeface="+mn-lt"/>
                <a:ea typeface="ＭＳ Ｐゴシック" charset="-128"/>
                <a:cs typeface="ＭＳ Ｐゴシック" charset="-128"/>
              </a:rPr>
              <a:t>for the individual sources. The energy ranges mark the 90 % region where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has the highest </a:t>
            </a:r>
            <a:endParaRPr lang="en-US" dirty="0"/>
          </a:p>
          <a:p>
            <a:r>
              <a:rPr lang="en-US" sz="1200" kern="1200" dirty="0">
                <a:solidFill>
                  <a:schemeClr val="tx1"/>
                </a:solidFill>
                <a:effectLst/>
                <a:latin typeface="+mn-lt"/>
                <a:ea typeface="ＭＳ Ｐゴシック" charset="-128"/>
                <a:cs typeface="ＭＳ Ｐゴシック" charset="-128"/>
              </a:rPr>
              <a:t>exclusion power for the particular model. The best fit to the astrophysical diffuse muon neutrino </a:t>
            </a:r>
            <a:endParaRPr lang="en-US" dirty="0"/>
          </a:p>
          <a:p>
            <a:r>
              <a:rPr lang="en-US" sz="1200" kern="1200" dirty="0">
                <a:solidFill>
                  <a:schemeClr val="tx1"/>
                </a:solidFill>
                <a:effectLst/>
                <a:latin typeface="+mn-lt"/>
                <a:ea typeface="ＭＳ Ｐゴシック" charset="-128"/>
                <a:cs typeface="ＭＳ Ｐゴシック" charset="-128"/>
              </a:rPr>
              <a:t>flux </a:t>
            </a:r>
            <a:r>
              <a:rPr lang="el-GR" sz="1200" kern="1200" dirty="0">
                <a:solidFill>
                  <a:schemeClr val="tx1"/>
                </a:solidFill>
                <a:effectLst/>
                <a:latin typeface="+mn-lt"/>
                <a:ea typeface="ＭＳ Ｐゴシック" charset="-128"/>
                <a:cs typeface="ＭＳ Ｐゴシック" charset="-128"/>
              </a:rPr>
              <a:t>φ </a:t>
            </a:r>
            <a:r>
              <a:rPr lang="en-US" sz="1200" kern="1200" dirty="0" err="1">
                <a:solidFill>
                  <a:schemeClr val="tx1"/>
                </a:solidFill>
                <a:effectLst/>
                <a:latin typeface="+mn-lt"/>
                <a:ea typeface="ＭＳ Ｐゴシック" charset="-128"/>
                <a:cs typeface="ＭＳ Ｐゴシック" charset="-128"/>
              </a:rPr>
              <a:t>astro</a:t>
            </a:r>
            <a:r>
              <a:rPr lang="en-US" sz="1200" kern="1200" dirty="0">
                <a:solidFill>
                  <a:schemeClr val="tx1"/>
                </a:solidFill>
                <a:effectLst/>
                <a:latin typeface="+mn-lt"/>
                <a:ea typeface="ＭＳ Ｐゴシック" charset="-128"/>
                <a:cs typeface="ＭＳ Ｐゴシック" charset="-128"/>
              </a:rPr>
              <a:t> from [10, 11] including the 68 % C.L. contours is displayed in red.</a:t>
            </a:r>
          </a:p>
          <a:p>
            <a:endParaRPr lang="en-US" sz="1200" kern="1200" dirty="0">
              <a:solidFill>
                <a:schemeClr val="tx1"/>
              </a:solidFill>
              <a:effectLst/>
              <a:latin typeface="+mn-lt"/>
              <a:ea typeface="ＭＳ Ｐゴシック" charset="-128"/>
            </a:endParaRPr>
          </a:p>
          <a:p>
            <a:r>
              <a:rPr lang="en-US" sz="1200" kern="1200" dirty="0">
                <a:solidFill>
                  <a:schemeClr val="tx1"/>
                </a:solidFill>
                <a:effectLst/>
                <a:latin typeface="+mn-lt"/>
                <a:ea typeface="ＭＳ Ｐゴシック" charset="-128"/>
              </a:rPr>
              <a:t>Figure from source at https://</a:t>
            </a:r>
            <a:r>
              <a:rPr lang="en-US" sz="1200" kern="1200" dirty="0" err="1">
                <a:solidFill>
                  <a:schemeClr val="tx1"/>
                </a:solidFill>
                <a:effectLst/>
                <a:latin typeface="+mn-lt"/>
                <a:ea typeface="ＭＳ Ｐゴシック" charset="-128"/>
              </a:rPr>
              <a:t>arxiv.org</a:t>
            </a:r>
            <a:r>
              <a:rPr lang="en-US" sz="1200" kern="1200" dirty="0">
                <a:solidFill>
                  <a:schemeClr val="tx1"/>
                </a:solidFill>
                <a:effectLst/>
                <a:latin typeface="+mn-lt"/>
                <a:ea typeface="ＭＳ Ｐゴシック" charset="-128"/>
              </a:rPr>
              <a:t>/abs/1908.08458</a:t>
            </a:r>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134</a:t>
            </a:fld>
            <a:endParaRPr lang="en-US"/>
          </a:p>
        </p:txBody>
      </p:sp>
    </p:spTree>
    <p:extLst>
      <p:ext uri="{BB962C8B-B14F-4D97-AF65-F5344CB8AC3E}">
        <p14:creationId xmlns:p14="http://schemas.microsoft.com/office/powerpoint/2010/main" val="34199125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kern="1200" dirty="0">
                <a:solidFill>
                  <a:schemeClr val="tx1"/>
                </a:solidFill>
                <a:effectLst/>
                <a:latin typeface="+mn-lt"/>
                <a:ea typeface="ＭＳ Ｐゴシック" charset="-128"/>
                <a:cs typeface="ＭＳ Ｐゴシック" charset="-128"/>
              </a:rPr>
              <a:t>The SED is based on observations obtained within 14 days of the detection of the IceCube-170922A event. The  vertical axis is equivalent to a scale. Contributions are provided by the following instruments: VLA (</a:t>
            </a:r>
            <a:r>
              <a:rPr lang="en-US" sz="1200" b="1" i="1" u="none" strike="noStrike" kern="1200" dirty="0">
                <a:solidFill>
                  <a:schemeClr val="tx1"/>
                </a:solidFill>
                <a:effectLst/>
                <a:latin typeface="+mn-lt"/>
                <a:ea typeface="ＭＳ Ｐゴシック" charset="-128"/>
                <a:cs typeface="ＭＳ Ｐゴシック" charset="-128"/>
                <a:hlinkClick r:id="rId3"/>
              </a:rPr>
              <a:t>38</a:t>
            </a:r>
            <a:r>
              <a:rPr lang="en-US" sz="1200" b="0" i="0" kern="1200" dirty="0">
                <a:solidFill>
                  <a:schemeClr val="tx1"/>
                </a:solidFill>
                <a:effectLst/>
                <a:latin typeface="+mn-lt"/>
                <a:ea typeface="ＭＳ Ｐゴシック" charset="-128"/>
                <a:cs typeface="ＭＳ Ｐゴシック" charset="-128"/>
              </a:rPr>
              <a:t>), OVRO (</a:t>
            </a:r>
            <a:r>
              <a:rPr lang="en-US" sz="1200" b="1" i="1" u="none" strike="noStrike" kern="1200" dirty="0">
                <a:solidFill>
                  <a:schemeClr val="tx1"/>
                </a:solidFill>
                <a:effectLst/>
                <a:latin typeface="+mn-lt"/>
                <a:ea typeface="ＭＳ Ｐゴシック" charset="-128"/>
                <a:cs typeface="ＭＳ Ｐゴシック" charset="-128"/>
                <a:hlinkClick r:id="rId4"/>
              </a:rPr>
              <a:t>39</a:t>
            </a:r>
            <a:r>
              <a:rPr lang="en-US" sz="1200" b="0" i="0" kern="1200" dirty="0">
                <a:solidFill>
                  <a:schemeClr val="tx1"/>
                </a:solidFill>
                <a:effectLst/>
                <a:latin typeface="+mn-lt"/>
                <a:ea typeface="ＭＳ Ｐゴシック" charset="-128"/>
                <a:cs typeface="ＭＳ Ｐゴシック" charset="-128"/>
              </a:rPr>
              <a:t>), Kanata Hiroshima Optical and Near-</a:t>
            </a:r>
            <a:r>
              <a:rPr lang="en-US" sz="1200" b="0" i="0" kern="1200" dirty="0" err="1">
                <a:solidFill>
                  <a:schemeClr val="tx1"/>
                </a:solidFill>
                <a:effectLst/>
                <a:latin typeface="+mn-lt"/>
                <a:ea typeface="ＭＳ Ｐゴシック" charset="-128"/>
                <a:cs typeface="ＭＳ Ｐゴシック" charset="-128"/>
              </a:rPr>
              <a:t>InfraRed</a:t>
            </a:r>
            <a:r>
              <a:rPr lang="en-US" sz="1200" b="0" i="0" kern="1200" dirty="0">
                <a:solidFill>
                  <a:schemeClr val="tx1"/>
                </a:solidFill>
                <a:effectLst/>
                <a:latin typeface="+mn-lt"/>
                <a:ea typeface="ＭＳ Ｐゴシック" charset="-128"/>
                <a:cs typeface="ＭＳ Ｐゴシック" charset="-128"/>
              </a:rPr>
              <a:t> camera (HONIR) (</a:t>
            </a:r>
            <a:r>
              <a:rPr lang="en-US" sz="1200" b="1" i="1" u="none" strike="noStrike" kern="1200" dirty="0">
                <a:solidFill>
                  <a:schemeClr val="tx1"/>
                </a:solidFill>
                <a:effectLst/>
                <a:latin typeface="+mn-lt"/>
                <a:ea typeface="ＭＳ Ｐゴシック" charset="-128"/>
                <a:cs typeface="ＭＳ Ｐゴシック" charset="-128"/>
                <a:hlinkClick r:id="rId5"/>
              </a:rPr>
              <a:t>52</a:t>
            </a:r>
            <a:r>
              <a:rPr lang="en-US" sz="1200" b="0" i="0" kern="1200" dirty="0">
                <a:solidFill>
                  <a:schemeClr val="tx1"/>
                </a:solidFill>
                <a:effectLst/>
                <a:latin typeface="+mn-lt"/>
                <a:ea typeface="ＭＳ Ｐゴシック" charset="-128"/>
                <a:cs typeface="ＭＳ Ｐゴシック" charset="-128"/>
              </a:rPr>
              <a:t>), Kiso, and the Kiso Wide Field Camera (KWFC) (</a:t>
            </a:r>
            <a:r>
              <a:rPr lang="en-US" sz="1200" b="1" i="1" u="none" strike="noStrike" kern="1200" dirty="0">
                <a:solidFill>
                  <a:schemeClr val="tx1"/>
                </a:solidFill>
                <a:effectLst/>
                <a:latin typeface="+mn-lt"/>
                <a:ea typeface="ＭＳ Ｐゴシック" charset="-128"/>
                <a:cs typeface="ＭＳ Ｐゴシック" charset="-128"/>
                <a:hlinkClick r:id="rId6"/>
              </a:rPr>
              <a:t>43</a:t>
            </a:r>
            <a:r>
              <a:rPr lang="en-US" sz="1200" b="0" i="0" kern="1200" dirty="0">
                <a:solidFill>
                  <a:schemeClr val="tx1"/>
                </a:solidFill>
                <a:effectLst/>
                <a:latin typeface="+mn-lt"/>
                <a:ea typeface="ＭＳ Ｐゴシック" charset="-128"/>
                <a:cs typeface="ＭＳ Ｐゴシック" charset="-128"/>
              </a:rPr>
              <a:t>), Southeastern Association for Research in Astronomy Observatory (SARA/UA) (</a:t>
            </a:r>
            <a:r>
              <a:rPr lang="en-US" sz="1200" b="1" i="1" u="none" strike="noStrike" kern="1200" dirty="0">
                <a:solidFill>
                  <a:schemeClr val="tx1"/>
                </a:solidFill>
                <a:effectLst/>
                <a:latin typeface="+mn-lt"/>
                <a:ea typeface="ＭＳ Ｐゴシック" charset="-128"/>
                <a:cs typeface="ＭＳ Ｐゴシック" charset="-128"/>
                <a:hlinkClick r:id="rId7"/>
              </a:rPr>
              <a:t>53</a:t>
            </a:r>
            <a:r>
              <a:rPr lang="en-US" sz="1200" b="0" i="0" kern="1200" dirty="0">
                <a:solidFill>
                  <a:schemeClr val="tx1"/>
                </a:solidFill>
                <a:effectLst/>
                <a:latin typeface="+mn-lt"/>
                <a:ea typeface="ＭＳ Ｐゴシック" charset="-128"/>
                <a:cs typeface="ＭＳ Ｐゴシック" charset="-128"/>
              </a:rPr>
              <a:t>), ASAS-SN (</a:t>
            </a:r>
            <a:r>
              <a:rPr lang="en-US" sz="1200" b="1" i="1" u="none" strike="noStrike" kern="1200" dirty="0">
                <a:solidFill>
                  <a:schemeClr val="tx1"/>
                </a:solidFill>
                <a:effectLst/>
                <a:latin typeface="+mn-lt"/>
                <a:ea typeface="ＭＳ Ｐゴシック" charset="-128"/>
                <a:cs typeface="ＭＳ Ｐゴシック" charset="-128"/>
                <a:hlinkClick r:id="rId8"/>
              </a:rPr>
              <a:t>54</a:t>
            </a:r>
            <a:r>
              <a:rPr lang="en-US" sz="1200" b="0" i="0" kern="1200" dirty="0">
                <a:solidFill>
                  <a:schemeClr val="tx1"/>
                </a:solidFill>
                <a:effectLst/>
                <a:latin typeface="+mn-lt"/>
                <a:ea typeface="ＭＳ Ｐゴシック" charset="-128"/>
                <a:cs typeface="ＭＳ Ｐゴシック" charset="-128"/>
              </a:rPr>
              <a:t>), </a:t>
            </a:r>
            <a:r>
              <a:rPr lang="en-US" sz="1200" b="0" i="1" kern="1200" dirty="0" err="1">
                <a:solidFill>
                  <a:schemeClr val="tx1"/>
                </a:solidFill>
                <a:effectLst/>
                <a:latin typeface="+mn-lt"/>
                <a:ea typeface="ＭＳ Ｐゴシック" charset="-128"/>
                <a:cs typeface="ＭＳ Ｐゴシック" charset="-128"/>
              </a:rPr>
              <a:t>Swift</a:t>
            </a:r>
            <a:r>
              <a:rPr lang="en-US" sz="1200" b="0" i="0" kern="1200" dirty="0" err="1">
                <a:solidFill>
                  <a:schemeClr val="tx1"/>
                </a:solidFill>
                <a:effectLst/>
                <a:latin typeface="+mn-lt"/>
                <a:ea typeface="ＭＳ Ｐゴシック" charset="-128"/>
                <a:cs typeface="ＭＳ Ｐゴシック" charset="-128"/>
              </a:rPr>
              <a:t>Ultraviolet</a:t>
            </a:r>
            <a:r>
              <a:rPr lang="en-US" sz="1200" b="0" i="0" kern="1200" dirty="0">
                <a:solidFill>
                  <a:schemeClr val="tx1"/>
                </a:solidFill>
                <a:effectLst/>
                <a:latin typeface="+mn-lt"/>
                <a:ea typeface="ＭＳ Ｐゴシック" charset="-128"/>
                <a:cs typeface="ＭＳ Ｐゴシック" charset="-128"/>
              </a:rPr>
              <a:t> and Optical Telescope (UVOT) and XRT (</a:t>
            </a:r>
            <a:r>
              <a:rPr lang="en-US" sz="1200" b="1" i="1" u="none" strike="noStrike" kern="1200" dirty="0">
                <a:solidFill>
                  <a:schemeClr val="tx1"/>
                </a:solidFill>
                <a:effectLst/>
                <a:latin typeface="+mn-lt"/>
                <a:ea typeface="ＭＳ Ｐゴシック" charset="-128"/>
                <a:cs typeface="ＭＳ Ｐゴシック" charset="-128"/>
                <a:hlinkClick r:id="rId9"/>
              </a:rPr>
              <a:t>55</a:t>
            </a:r>
            <a:r>
              <a:rPr lang="en-US" sz="1200" b="0" i="0" kern="1200" dirty="0">
                <a:solidFill>
                  <a:schemeClr val="tx1"/>
                </a:solidFill>
                <a:effectLst/>
                <a:latin typeface="+mn-lt"/>
                <a:ea typeface="ＭＳ Ｐゴシック" charset="-128"/>
                <a:cs typeface="ＭＳ Ｐゴシック" charset="-128"/>
              </a:rPr>
              <a:t>), </a:t>
            </a:r>
            <a:r>
              <a:rPr lang="en-US" sz="1200" b="0" i="1" kern="1200" dirty="0" err="1">
                <a:solidFill>
                  <a:schemeClr val="tx1"/>
                </a:solidFill>
                <a:effectLst/>
                <a:latin typeface="+mn-lt"/>
                <a:ea typeface="ＭＳ Ｐゴシック" charset="-128"/>
                <a:cs typeface="ＭＳ Ｐゴシック" charset="-128"/>
              </a:rPr>
              <a:t>NuSTAR</a:t>
            </a:r>
            <a:r>
              <a:rPr lang="en-US" sz="1200" b="0" i="0" kern="1200" dirty="0">
                <a:solidFill>
                  <a:schemeClr val="tx1"/>
                </a:solidFill>
                <a:effectLst/>
                <a:latin typeface="+mn-lt"/>
                <a:ea typeface="ＭＳ Ｐゴシック" charset="-128"/>
                <a:cs typeface="ＭＳ Ｐゴシック" charset="-128"/>
              </a:rPr>
              <a:t> (</a:t>
            </a:r>
            <a:r>
              <a:rPr lang="en-US" sz="1200" b="1" i="1" u="none" strike="noStrike" kern="1200" dirty="0">
                <a:solidFill>
                  <a:schemeClr val="tx1"/>
                </a:solidFill>
                <a:effectLst/>
                <a:latin typeface="+mn-lt"/>
                <a:ea typeface="ＭＳ Ｐゴシック" charset="-128"/>
                <a:cs typeface="ＭＳ Ｐゴシック" charset="-128"/>
                <a:hlinkClick r:id="rId10"/>
              </a:rPr>
              <a:t>56</a:t>
            </a:r>
            <a:r>
              <a:rPr lang="en-US" sz="1200" b="0" i="0" kern="1200" dirty="0">
                <a:solidFill>
                  <a:schemeClr val="tx1"/>
                </a:solidFill>
                <a:effectLst/>
                <a:latin typeface="+mn-lt"/>
                <a:ea typeface="ＭＳ Ｐゴシック" charset="-128"/>
                <a:cs typeface="ＭＳ Ｐゴシック" charset="-128"/>
              </a:rPr>
              <a:t>), </a:t>
            </a:r>
            <a:r>
              <a:rPr lang="en-US" sz="1200" b="0" i="1" kern="1200" dirty="0">
                <a:solidFill>
                  <a:schemeClr val="tx1"/>
                </a:solidFill>
                <a:effectLst/>
                <a:latin typeface="+mn-lt"/>
                <a:ea typeface="ＭＳ Ｐゴシック" charset="-128"/>
                <a:cs typeface="ＭＳ Ｐゴシック" charset="-128"/>
              </a:rPr>
              <a:t>INTEGRAL</a:t>
            </a:r>
            <a:r>
              <a:rPr lang="en-US" sz="1200" b="0" i="0" kern="1200" dirty="0">
                <a:solidFill>
                  <a:schemeClr val="tx1"/>
                </a:solidFill>
                <a:effectLst/>
                <a:latin typeface="+mn-lt"/>
                <a:ea typeface="ＭＳ Ｐゴシック" charset="-128"/>
                <a:cs typeface="ＭＳ Ｐゴシック" charset="-128"/>
              </a:rPr>
              <a:t>(</a:t>
            </a:r>
            <a:r>
              <a:rPr lang="en-US" sz="1200" b="1" i="1" u="none" strike="noStrike" kern="1200" dirty="0">
                <a:solidFill>
                  <a:schemeClr val="tx1"/>
                </a:solidFill>
                <a:effectLst/>
                <a:latin typeface="+mn-lt"/>
                <a:ea typeface="ＭＳ Ｐゴシック" charset="-128"/>
                <a:cs typeface="ＭＳ Ｐゴシック" charset="-128"/>
                <a:hlinkClick r:id="rId11"/>
              </a:rPr>
              <a:t>57</a:t>
            </a:r>
            <a:r>
              <a:rPr lang="en-US" sz="1200" b="0" i="0" kern="1200" dirty="0">
                <a:solidFill>
                  <a:schemeClr val="tx1"/>
                </a:solidFill>
                <a:effectLst/>
                <a:latin typeface="+mn-lt"/>
                <a:ea typeface="ＭＳ Ｐゴシック" charset="-128"/>
                <a:cs typeface="ＭＳ Ｐゴシック" charset="-128"/>
              </a:rPr>
              <a:t>), </a:t>
            </a:r>
            <a:r>
              <a:rPr lang="en-US" sz="1200" b="0" i="1" kern="1200" dirty="0">
                <a:solidFill>
                  <a:schemeClr val="tx1"/>
                </a:solidFill>
                <a:effectLst/>
                <a:latin typeface="+mn-lt"/>
                <a:ea typeface="ＭＳ Ｐゴシック" charset="-128"/>
                <a:cs typeface="ＭＳ Ｐゴシック" charset="-128"/>
              </a:rPr>
              <a:t>AGILE</a:t>
            </a:r>
            <a:r>
              <a:rPr lang="en-US" sz="1200" b="0" i="0" kern="1200" dirty="0">
                <a:solidFill>
                  <a:schemeClr val="tx1"/>
                </a:solidFill>
                <a:effectLst/>
                <a:latin typeface="+mn-lt"/>
                <a:ea typeface="ＭＳ Ｐゴシック" charset="-128"/>
                <a:cs typeface="ＭＳ Ｐゴシック" charset="-128"/>
              </a:rPr>
              <a:t> (</a:t>
            </a:r>
            <a:r>
              <a:rPr lang="en-US" sz="1200" b="1" i="1" u="none" strike="noStrike" kern="1200" dirty="0">
                <a:solidFill>
                  <a:schemeClr val="tx1"/>
                </a:solidFill>
                <a:effectLst/>
                <a:latin typeface="+mn-lt"/>
                <a:ea typeface="ＭＳ Ｐゴシック" charset="-128"/>
                <a:cs typeface="ＭＳ Ｐゴシック" charset="-128"/>
                <a:hlinkClick r:id="rId12"/>
              </a:rPr>
              <a:t>58</a:t>
            </a:r>
            <a:r>
              <a:rPr lang="en-US" sz="1200" b="0" i="0" kern="1200" dirty="0">
                <a:solidFill>
                  <a:schemeClr val="tx1"/>
                </a:solidFill>
                <a:effectLst/>
                <a:latin typeface="+mn-lt"/>
                <a:ea typeface="ＭＳ Ｐゴシック" charset="-128"/>
                <a:cs typeface="ＭＳ Ｐゴシック" charset="-128"/>
              </a:rPr>
              <a:t>), </a:t>
            </a:r>
            <a:r>
              <a:rPr lang="en-US" sz="1200" b="0" i="1" kern="1200" dirty="0">
                <a:solidFill>
                  <a:schemeClr val="tx1"/>
                </a:solidFill>
                <a:effectLst/>
                <a:latin typeface="+mn-lt"/>
                <a:ea typeface="ＭＳ Ｐゴシック" charset="-128"/>
                <a:cs typeface="ＭＳ Ｐゴシック" charset="-128"/>
              </a:rPr>
              <a:t>Fermi</a:t>
            </a:r>
            <a:r>
              <a:rPr lang="en-US" sz="1200" b="0" i="0" kern="1200" dirty="0">
                <a:solidFill>
                  <a:schemeClr val="tx1"/>
                </a:solidFill>
                <a:effectLst/>
                <a:latin typeface="+mn-lt"/>
                <a:ea typeface="ＭＳ Ｐゴシック" charset="-128"/>
                <a:cs typeface="ＭＳ Ｐゴシック" charset="-128"/>
              </a:rPr>
              <a:t>-LAT (</a:t>
            </a:r>
            <a:r>
              <a:rPr lang="en-US" sz="1200" b="1" i="1" u="none" strike="noStrike" kern="1200" dirty="0">
                <a:solidFill>
                  <a:schemeClr val="tx1"/>
                </a:solidFill>
                <a:effectLst/>
                <a:latin typeface="+mn-lt"/>
                <a:ea typeface="ＭＳ Ｐゴシック" charset="-128"/>
                <a:cs typeface="ＭＳ Ｐゴシック" charset="-128"/>
                <a:hlinkClick r:id="rId13"/>
              </a:rPr>
              <a:t>16</a:t>
            </a:r>
            <a:r>
              <a:rPr lang="en-US" sz="1200" b="0" i="0" kern="1200" dirty="0">
                <a:solidFill>
                  <a:schemeClr val="tx1"/>
                </a:solidFill>
                <a:effectLst/>
                <a:latin typeface="+mn-lt"/>
                <a:ea typeface="ＭＳ Ｐゴシック" charset="-128"/>
                <a:cs typeface="ＭＳ Ｐゴシック" charset="-128"/>
              </a:rPr>
              <a:t>), MAGIC (</a:t>
            </a:r>
            <a:r>
              <a:rPr lang="en-US" sz="1200" b="1" i="1" u="none" strike="noStrike" kern="1200" dirty="0">
                <a:solidFill>
                  <a:schemeClr val="tx1"/>
                </a:solidFill>
                <a:effectLst/>
                <a:latin typeface="+mn-lt"/>
                <a:ea typeface="ＭＳ Ｐゴシック" charset="-128"/>
                <a:cs typeface="ＭＳ Ｐゴシック" charset="-128"/>
                <a:hlinkClick r:id="rId14"/>
              </a:rPr>
              <a:t>35</a:t>
            </a:r>
            <a:r>
              <a:rPr lang="en-US" sz="1200" b="0" i="0" kern="1200" dirty="0">
                <a:solidFill>
                  <a:schemeClr val="tx1"/>
                </a:solidFill>
                <a:effectLst/>
                <a:latin typeface="+mn-lt"/>
                <a:ea typeface="ＭＳ Ｐゴシック" charset="-128"/>
                <a:cs typeface="ＭＳ Ｐゴシック" charset="-128"/>
              </a:rPr>
              <a:t>), VERITAS (</a:t>
            </a:r>
            <a:r>
              <a:rPr lang="en-US" sz="1200" b="1" i="1" u="none" strike="noStrike" kern="1200" dirty="0">
                <a:solidFill>
                  <a:schemeClr val="tx1"/>
                </a:solidFill>
                <a:effectLst/>
                <a:latin typeface="+mn-lt"/>
                <a:ea typeface="ＭＳ Ｐゴシック" charset="-128"/>
                <a:cs typeface="ＭＳ Ｐゴシック" charset="-128"/>
                <a:hlinkClick r:id="rId15"/>
              </a:rPr>
              <a:t>59</a:t>
            </a:r>
            <a:r>
              <a:rPr lang="en-US" sz="1200" b="0" i="0" kern="1200" dirty="0">
                <a:solidFill>
                  <a:schemeClr val="tx1"/>
                </a:solidFill>
                <a:effectLst/>
                <a:latin typeface="+mn-lt"/>
                <a:ea typeface="ＭＳ Ｐゴシック" charset="-128"/>
                <a:cs typeface="ＭＳ Ｐゴシック" charset="-128"/>
              </a:rPr>
              <a:t>), H.E.S.S. (</a:t>
            </a:r>
            <a:r>
              <a:rPr lang="en-US" sz="1200" b="1" i="1" u="none" strike="noStrike" kern="1200" dirty="0">
                <a:solidFill>
                  <a:schemeClr val="tx1"/>
                </a:solidFill>
                <a:effectLst/>
                <a:latin typeface="+mn-lt"/>
                <a:ea typeface="ＭＳ Ｐゴシック" charset="-128"/>
                <a:cs typeface="ＭＳ Ｐゴシック" charset="-128"/>
                <a:hlinkClick r:id="rId16"/>
              </a:rPr>
              <a:t>60</a:t>
            </a:r>
            <a:r>
              <a:rPr lang="en-US" sz="1200" b="0" i="0" kern="1200" dirty="0">
                <a:solidFill>
                  <a:schemeClr val="tx1"/>
                </a:solidFill>
                <a:effectLst/>
                <a:latin typeface="+mn-lt"/>
                <a:ea typeface="ＭＳ Ｐゴシック" charset="-128"/>
                <a:cs typeface="ＭＳ Ｐゴシック" charset="-128"/>
              </a:rPr>
              <a:t>), and HAWC (</a:t>
            </a:r>
            <a:r>
              <a:rPr lang="en-US" sz="1200" b="1" i="1" u="none" strike="noStrike" kern="1200" dirty="0">
                <a:solidFill>
                  <a:schemeClr val="tx1"/>
                </a:solidFill>
                <a:effectLst/>
                <a:latin typeface="+mn-lt"/>
                <a:ea typeface="ＭＳ Ｐゴシック" charset="-128"/>
                <a:cs typeface="ＭＳ Ｐゴシック" charset="-128"/>
                <a:hlinkClick r:id="rId17"/>
              </a:rPr>
              <a:t>61</a:t>
            </a:r>
            <a:r>
              <a:rPr lang="en-US" sz="1200" b="0" i="0" kern="1200" dirty="0">
                <a:solidFill>
                  <a:schemeClr val="tx1"/>
                </a:solidFill>
                <a:effectLst/>
                <a:latin typeface="+mn-lt"/>
                <a:ea typeface="ＭＳ Ｐゴシック" charset="-128"/>
                <a:cs typeface="ＭＳ Ｐゴシック" charset="-128"/>
              </a:rPr>
              <a:t>). Specific observation dates and times are provided in (</a:t>
            </a:r>
            <a:r>
              <a:rPr lang="en-US" sz="1200" b="1" i="1" u="none" strike="noStrike" kern="1200" dirty="0">
                <a:solidFill>
                  <a:schemeClr val="tx1"/>
                </a:solidFill>
                <a:effectLst/>
                <a:latin typeface="+mn-lt"/>
                <a:ea typeface="ＭＳ Ｐゴシック" charset="-128"/>
                <a:cs typeface="ＭＳ Ｐゴシック" charset="-128"/>
                <a:hlinkClick r:id="rId18"/>
              </a:rPr>
              <a:t>25</a:t>
            </a:r>
            <a:r>
              <a:rPr lang="en-US" sz="1200" b="0" i="0" kern="1200" dirty="0">
                <a:solidFill>
                  <a:schemeClr val="tx1"/>
                </a:solidFill>
                <a:effectLst/>
                <a:latin typeface="+mn-lt"/>
                <a:ea typeface="ＭＳ Ｐゴシック" charset="-128"/>
                <a:cs typeface="ＭＳ Ｐゴシック" charset="-128"/>
              </a:rPr>
              <a:t>). Differential flux upper limits (shown as colored bands and indicated as “UL” in the legend) are quoted at the 95% CL, while markers indicate significant detections. Archival observations are shown in gray to illustrate the historical flux level of the blazar in the radio-to-</a:t>
            </a:r>
            <a:r>
              <a:rPr lang="en-US" sz="1200" b="0" i="0" kern="1200" dirty="0" err="1">
                <a:solidFill>
                  <a:schemeClr val="tx1"/>
                </a:solidFill>
                <a:effectLst/>
                <a:latin typeface="+mn-lt"/>
                <a:ea typeface="ＭＳ Ｐゴシック" charset="-128"/>
                <a:cs typeface="ＭＳ Ｐゴシック" charset="-128"/>
              </a:rPr>
              <a:t>keV</a:t>
            </a:r>
            <a:r>
              <a:rPr lang="en-US" sz="1200" b="0" i="0" kern="1200" dirty="0">
                <a:solidFill>
                  <a:schemeClr val="tx1"/>
                </a:solidFill>
                <a:effectLst/>
                <a:latin typeface="+mn-lt"/>
                <a:ea typeface="ＭＳ Ｐゴシック" charset="-128"/>
                <a:cs typeface="ＭＳ Ｐゴシック" charset="-128"/>
              </a:rPr>
              <a:t> range as retrieved from the ASDC SED Builder (</a:t>
            </a:r>
            <a:r>
              <a:rPr lang="en-US" sz="1200" b="1" i="1" u="none" strike="noStrike" kern="1200" dirty="0">
                <a:solidFill>
                  <a:schemeClr val="tx1"/>
                </a:solidFill>
                <a:effectLst/>
                <a:latin typeface="+mn-lt"/>
                <a:ea typeface="ＭＳ Ｐゴシック" charset="-128"/>
                <a:cs typeface="ＭＳ Ｐゴシック" charset="-128"/>
                <a:hlinkClick r:id="rId19"/>
              </a:rPr>
              <a:t>62</a:t>
            </a:r>
            <a:r>
              <a:rPr lang="en-US" sz="1200" b="0" i="0" kern="1200" dirty="0">
                <a:solidFill>
                  <a:schemeClr val="tx1"/>
                </a:solidFill>
                <a:effectLst/>
                <a:latin typeface="+mn-lt"/>
                <a:ea typeface="ＭＳ Ｐゴシック" charset="-128"/>
                <a:cs typeface="ＭＳ Ｐゴシック" charset="-128"/>
              </a:rPr>
              <a:t>), and in the </a:t>
            </a:r>
            <a:r>
              <a:rPr lang="en-US" sz="1200" b="0" i="0" kern="1200" dirty="0" err="1">
                <a:solidFill>
                  <a:schemeClr val="tx1"/>
                </a:solidFill>
                <a:effectLst/>
                <a:latin typeface="+mn-lt"/>
                <a:ea typeface="ＭＳ Ｐゴシック" charset="-128"/>
                <a:cs typeface="ＭＳ Ｐゴシック" charset="-128"/>
              </a:rPr>
              <a:t>γ</a:t>
            </a:r>
            <a:r>
              <a:rPr lang="en-US" sz="1200" b="0" i="0" kern="1200" dirty="0">
                <a:solidFill>
                  <a:schemeClr val="tx1"/>
                </a:solidFill>
                <a:effectLst/>
                <a:latin typeface="+mn-lt"/>
                <a:ea typeface="ＭＳ Ｐゴシック" charset="-128"/>
                <a:cs typeface="ＭＳ Ｐゴシック" charset="-128"/>
              </a:rPr>
              <a:t>-ray band as listed in the </a:t>
            </a:r>
            <a:r>
              <a:rPr lang="en-US" sz="1200" b="0" i="1" kern="1200" dirty="0">
                <a:solidFill>
                  <a:schemeClr val="tx1"/>
                </a:solidFill>
                <a:effectLst/>
                <a:latin typeface="+mn-lt"/>
                <a:ea typeface="ＭＳ Ｐゴシック" charset="-128"/>
                <a:cs typeface="ＭＳ Ｐゴシック" charset="-128"/>
              </a:rPr>
              <a:t>Fermi</a:t>
            </a:r>
            <a:r>
              <a:rPr lang="en-US" sz="1200" b="0" i="0" kern="1200" dirty="0">
                <a:solidFill>
                  <a:schemeClr val="tx1"/>
                </a:solidFill>
                <a:effectLst/>
                <a:latin typeface="+mn-lt"/>
                <a:ea typeface="ＭＳ Ｐゴシック" charset="-128"/>
                <a:cs typeface="ＭＳ Ｐゴシック" charset="-128"/>
              </a:rPr>
              <a:t>-LAT 3FGL catalog (</a:t>
            </a:r>
            <a:r>
              <a:rPr lang="en-US" sz="1200" b="1" i="1" u="none" strike="noStrike" kern="1200" dirty="0">
                <a:solidFill>
                  <a:schemeClr val="tx1"/>
                </a:solidFill>
                <a:effectLst/>
                <a:latin typeface="+mn-lt"/>
                <a:ea typeface="ＭＳ Ｐゴシック" charset="-128"/>
                <a:cs typeface="ＭＳ Ｐゴシック" charset="-128"/>
                <a:hlinkClick r:id="rId20"/>
              </a:rPr>
              <a:t>23</a:t>
            </a:r>
            <a:r>
              <a:rPr lang="en-US" sz="1200" b="0" i="0" kern="1200" dirty="0">
                <a:solidFill>
                  <a:schemeClr val="tx1"/>
                </a:solidFill>
                <a:effectLst/>
                <a:latin typeface="+mn-lt"/>
                <a:ea typeface="ＭＳ Ｐゴシック" charset="-128"/>
                <a:cs typeface="ＭＳ Ｐゴシック" charset="-128"/>
              </a:rPr>
              <a:t>) and from an analysis of 2.5 years of HAWC data. The </a:t>
            </a:r>
            <a:r>
              <a:rPr lang="en-US" sz="1200" b="0" i="0" kern="1200" dirty="0" err="1">
                <a:solidFill>
                  <a:schemeClr val="tx1"/>
                </a:solidFill>
                <a:effectLst/>
                <a:latin typeface="+mn-lt"/>
                <a:ea typeface="ＭＳ Ｐゴシック" charset="-128"/>
                <a:cs typeface="ＭＳ Ｐゴシック" charset="-128"/>
              </a:rPr>
              <a:t>γ</a:t>
            </a:r>
            <a:r>
              <a:rPr lang="en-US" sz="1200" b="0" i="0" kern="1200" dirty="0">
                <a:solidFill>
                  <a:schemeClr val="tx1"/>
                </a:solidFill>
                <a:effectLst/>
                <a:latin typeface="+mn-lt"/>
                <a:ea typeface="ＭＳ Ｐゴシック" charset="-128"/>
                <a:cs typeface="ＭＳ Ｐゴシック" charset="-128"/>
              </a:rPr>
              <a:t>-ray observations have not been corrected for absorption owing to the EBL. SARA/UA, ASAS-SN, and Kiso/KWFC observations have not been corrected for Galactic attenuation. The electromagnetic SED displays a double-bump structure, one peaking in the optical-ultraviolet range and the second one in the GeV range, which is characteristic of the </a:t>
            </a:r>
            <a:r>
              <a:rPr lang="en-US" sz="1200" b="0" i="0" kern="1200" dirty="0" err="1">
                <a:solidFill>
                  <a:schemeClr val="tx1"/>
                </a:solidFill>
                <a:effectLst/>
                <a:latin typeface="+mn-lt"/>
                <a:ea typeface="ＭＳ Ｐゴシック" charset="-128"/>
                <a:cs typeface="ＭＳ Ｐゴシック" charset="-128"/>
              </a:rPr>
              <a:t>nonthermal</a:t>
            </a:r>
            <a:r>
              <a:rPr lang="en-US" sz="1200" b="0" i="0" kern="1200" dirty="0">
                <a:solidFill>
                  <a:schemeClr val="tx1"/>
                </a:solidFill>
                <a:effectLst/>
                <a:latin typeface="+mn-lt"/>
                <a:ea typeface="ＭＳ Ｐゴシック" charset="-128"/>
                <a:cs typeface="ＭＳ Ｐゴシック" charset="-128"/>
              </a:rPr>
              <a:t> emission from blazars. Even within this 14-day period, there is variability observed in several of the energy bands shown (see </a:t>
            </a:r>
            <a:r>
              <a:rPr lang="en-US" sz="1200" b="1" i="0" u="none" strike="noStrike" kern="1200" dirty="0">
                <a:solidFill>
                  <a:schemeClr val="tx1"/>
                </a:solidFill>
                <a:effectLst/>
                <a:latin typeface="+mn-lt"/>
                <a:ea typeface="ＭＳ Ｐゴシック" charset="-128"/>
                <a:cs typeface="ＭＳ Ｐゴシック" charset="-128"/>
                <a:hlinkClick r:id="rId21"/>
              </a:rPr>
              <a:t>Fig. 3</a:t>
            </a:r>
            <a:r>
              <a:rPr lang="en-US" sz="1200" b="0" i="0" kern="1200" dirty="0">
                <a:solidFill>
                  <a:schemeClr val="tx1"/>
                </a:solidFill>
                <a:effectLst/>
                <a:latin typeface="+mn-lt"/>
                <a:ea typeface="ＭＳ Ｐゴシック" charset="-128"/>
                <a:cs typeface="ＭＳ Ｐゴシック" charset="-128"/>
              </a:rPr>
              <a:t>), and the data are not all obtained simultaneously. Representative neutrino flux upper limits that produce on average one detection like IceCube-170922A over a period of 0.5 (solid black line) and 7.5 years (dashed black line) are shown, assuming a spectrum of  at the most probable neutrino energy (311 </a:t>
            </a:r>
            <a:r>
              <a:rPr lang="en-US" sz="1200" b="0" i="0" kern="1200" dirty="0" err="1">
                <a:solidFill>
                  <a:schemeClr val="tx1"/>
                </a:solidFill>
                <a:effectLst/>
                <a:latin typeface="+mn-lt"/>
                <a:ea typeface="ＭＳ Ｐゴシック" charset="-128"/>
                <a:cs typeface="ＭＳ Ｐゴシック" charset="-128"/>
              </a:rPr>
              <a:t>TeV</a:t>
            </a:r>
            <a:r>
              <a:rPr lang="en-US" sz="1200" b="0" i="0" kern="1200" dirty="0">
                <a:solidFill>
                  <a:schemeClr val="tx1"/>
                </a:solidFill>
                <a:effectLst/>
                <a:latin typeface="+mn-lt"/>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135</a:t>
            </a:fld>
            <a:endParaRPr lang="en-US"/>
          </a:p>
        </p:txBody>
      </p:sp>
    </p:spTree>
    <p:extLst>
      <p:ext uri="{BB962C8B-B14F-4D97-AF65-F5344CB8AC3E}">
        <p14:creationId xmlns:p14="http://schemas.microsoft.com/office/powerpoint/2010/main" val="90077490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3LAC / 3FGL table values:</a:t>
            </a:r>
          </a:p>
          <a:p>
            <a:r>
              <a:rPr lang="en-US" dirty="0"/>
              <a:t>&gt;1 GeV photon flux: (6.51 ± 0.228) e-9 </a:t>
            </a:r>
            <a:r>
              <a:rPr lang="en-US" dirty="0" err="1"/>
              <a:t>ph</a:t>
            </a:r>
            <a:r>
              <a:rPr lang="en-US" dirty="0"/>
              <a:t>/cm^2/s</a:t>
            </a:r>
          </a:p>
          <a:p>
            <a:r>
              <a:rPr lang="en-US"/>
              <a:t>Index: </a:t>
            </a:r>
            <a:endParaRPr lang="en-US" dirty="0"/>
          </a:p>
          <a:p>
            <a:r>
              <a:rPr lang="en-US" dirty="0"/>
              <a:t>RA, Dec = 77.3639°, 5.699°</a:t>
            </a:r>
          </a:p>
          <a:p>
            <a:r>
              <a:rPr lang="en-US" dirty="0"/>
              <a:t>54.5 sigma</a:t>
            </a:r>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136</a:t>
            </a:fld>
            <a:endParaRPr lang="en-US"/>
          </a:p>
        </p:txBody>
      </p:sp>
    </p:spTree>
    <p:extLst>
      <p:ext uri="{BB962C8B-B14F-4D97-AF65-F5344CB8AC3E}">
        <p14:creationId xmlns:p14="http://schemas.microsoft.com/office/powerpoint/2010/main" val="152910669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137</a:t>
            </a:fld>
            <a:endParaRPr lang="en-US"/>
          </a:p>
        </p:txBody>
      </p:sp>
    </p:spTree>
    <p:extLst>
      <p:ext uri="{BB962C8B-B14F-4D97-AF65-F5344CB8AC3E}">
        <p14:creationId xmlns:p14="http://schemas.microsoft.com/office/powerpoint/2010/main" val="271247047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 = 0.3365: </a:t>
            </a:r>
          </a:p>
          <a:p>
            <a:r>
              <a:rPr lang="en-US" dirty="0"/>
              <a:t>Angular diameter distance 1 </a:t>
            </a:r>
            <a:r>
              <a:rPr lang="en-US" dirty="0" err="1"/>
              <a:t>Gpc</a:t>
            </a:r>
            <a:endParaRPr lang="en-US" dirty="0"/>
          </a:p>
          <a:p>
            <a:r>
              <a:rPr lang="en-US" dirty="0"/>
              <a:t>Luminosity</a:t>
            </a:r>
            <a:r>
              <a:rPr lang="en-US" baseline="0" dirty="0"/>
              <a:t> distance 2 </a:t>
            </a:r>
            <a:r>
              <a:rPr lang="en-US" baseline="0" dirty="0" err="1"/>
              <a:t>Gpc</a:t>
            </a:r>
            <a:endParaRPr lang="en-US" baseline="0" dirty="0"/>
          </a:p>
          <a:p>
            <a:r>
              <a:rPr lang="en-US" baseline="0" dirty="0"/>
              <a:t>It is </a:t>
            </a:r>
            <a:r>
              <a:rPr lang="en-US" b="0" baseline="0" dirty="0"/>
              <a:t>a BL Lac</a:t>
            </a:r>
          </a:p>
          <a:p>
            <a:endParaRPr lang="en-US" b="0" baseline="0" dirty="0"/>
          </a:p>
          <a:p>
            <a:r>
              <a:rPr lang="en-US" b="0" dirty="0"/>
              <a:t>https://</a:t>
            </a:r>
            <a:r>
              <a:rPr lang="en-US" b="0" dirty="0" err="1"/>
              <a:t>heasarc.gsfc.nasa.gov</a:t>
            </a:r>
            <a:r>
              <a:rPr lang="en-US" b="0" dirty="0"/>
              <a:t>/W3Browse/radio-catalog/</a:t>
            </a:r>
            <a:r>
              <a:rPr lang="en-US" b="0" dirty="0" err="1"/>
              <a:t>texas.html</a:t>
            </a:r>
            <a:endParaRPr lang="en-US" b="0" dirty="0"/>
          </a:p>
          <a:p>
            <a:r>
              <a:rPr lang="en-US" b="0" dirty="0"/>
              <a:t>TEXAS - Texas Survey of Radio Sources at 365 MHz</a:t>
            </a:r>
            <a:br>
              <a:rPr lang="en-US" b="0" dirty="0"/>
            </a:br>
            <a:r>
              <a:rPr lang="en-US" b="0" dirty="0"/>
              <a:t>“</a:t>
            </a:r>
            <a:r>
              <a:rPr lang="en-US" sz="1200" b="0" i="0" kern="1200" dirty="0">
                <a:solidFill>
                  <a:schemeClr val="tx1"/>
                </a:solidFill>
                <a:effectLst/>
                <a:latin typeface="+mn-lt"/>
                <a:ea typeface="ＭＳ Ｐゴシック" charset="-128"/>
                <a:cs typeface="ＭＳ Ｐゴシック" charset="-128"/>
              </a:rPr>
              <a:t>The University of Texas Radio Astronomy Observatory (UTRAO) carried out, with the Texas Interferometer, this 365 MHz survey of the sky”</a:t>
            </a:r>
            <a:endParaRPr lang="en-US" b="0"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138</a:t>
            </a:fld>
            <a:endParaRPr lang="en-US"/>
          </a:p>
        </p:txBody>
      </p:sp>
    </p:spTree>
    <p:extLst>
      <p:ext uri="{BB962C8B-B14F-4D97-AF65-F5344CB8AC3E}">
        <p14:creationId xmlns:p14="http://schemas.microsoft.com/office/powerpoint/2010/main" val="92480054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Comparison of the best-fits and profile likelihood contours (68% and 95% CL) of different </a:t>
            </a:r>
            <a:r>
              <a:rPr lang="en-US" dirty="0" err="1"/>
              <a:t>IceCube</a:t>
            </a:r>
            <a:r>
              <a:rPr lang="en-US" dirty="0"/>
              <a:t> analyses measuring the astrophysical flux, assuming a single power-law energy spectrum. The y-axis shows the per-flavor normalization anchored at 100 </a:t>
            </a:r>
            <a:r>
              <a:rPr lang="en-US" dirty="0" err="1"/>
              <a:t>TeV</a:t>
            </a:r>
            <a:r>
              <a:rPr lang="en-US" dirty="0"/>
              <a:t>.</a:t>
            </a:r>
          </a:p>
          <a:p>
            <a:endParaRPr lang="en-US" dirty="0"/>
          </a:p>
          <a:p>
            <a:r>
              <a:rPr lang="en-US" dirty="0"/>
              <a:t>For each flavor, if E</a:t>
            </a:r>
            <a:r>
              <a:rPr lang="en-US" baseline="30000" dirty="0"/>
              <a:t>-2.3</a:t>
            </a:r>
            <a:r>
              <a:rPr lang="en-US" dirty="0"/>
              <a:t> then ~1.5 x 10</a:t>
            </a:r>
            <a:r>
              <a:rPr lang="en-US" baseline="30000" dirty="0"/>
              <a:t>-18</a:t>
            </a:r>
            <a:r>
              <a:rPr lang="en-US" dirty="0"/>
              <a:t> /GeV/cm2/s/</a:t>
            </a:r>
            <a:r>
              <a:rPr lang="en-US" dirty="0" err="1"/>
              <a:t>sr</a:t>
            </a:r>
            <a:r>
              <a:rPr lang="en-US" dirty="0"/>
              <a:t> normalization at 100 </a:t>
            </a:r>
            <a:r>
              <a:rPr lang="en-US" dirty="0" err="1"/>
              <a:t>TeV</a:t>
            </a:r>
            <a:endParaRPr lang="en-US" dirty="0"/>
          </a:p>
          <a:p>
            <a:endParaRPr lang="en-US" dirty="0"/>
          </a:p>
          <a:p>
            <a:r>
              <a:rPr lang="en-US" dirty="0"/>
              <a:t>For simplicity: consider E</a:t>
            </a:r>
            <a:r>
              <a:rPr lang="en-US" baseline="30000" dirty="0"/>
              <a:t>-2.0</a:t>
            </a:r>
            <a:r>
              <a:rPr lang="en-US" dirty="0"/>
              <a:t> and  (1 x 10</a:t>
            </a:r>
            <a:r>
              <a:rPr lang="en-US" baseline="30000" dirty="0"/>
              <a:t>-18</a:t>
            </a:r>
            <a:r>
              <a:rPr lang="en-US" dirty="0"/>
              <a:t> /cm2/s/</a:t>
            </a:r>
            <a:r>
              <a:rPr lang="en-US" dirty="0" err="1"/>
              <a:t>sr</a:t>
            </a:r>
            <a:r>
              <a:rPr lang="en-US" dirty="0"/>
              <a:t>/GeV)*(1000 GeV / </a:t>
            </a:r>
            <a:r>
              <a:rPr lang="en-US" dirty="0" err="1"/>
              <a:t>TeV</a:t>
            </a:r>
            <a:r>
              <a:rPr lang="en-US" dirty="0"/>
              <a:t>) normalization at 100 </a:t>
            </a:r>
            <a:r>
              <a:rPr lang="en-US" dirty="0" err="1"/>
              <a:t>TeV</a:t>
            </a:r>
            <a:endParaRPr lang="en-US" dirty="0"/>
          </a:p>
          <a:p>
            <a:r>
              <a:rPr lang="en-US" dirty="0"/>
              <a:t>For E-2, same normalization at any reference energy</a:t>
            </a:r>
          </a:p>
          <a:p>
            <a:endParaRPr lang="en-US" dirty="0"/>
          </a:p>
          <a:p>
            <a:r>
              <a:rPr lang="en-US" dirty="0"/>
              <a:t>= 1 x 10</a:t>
            </a:r>
            <a:r>
              <a:rPr lang="en-US" baseline="30000" dirty="0"/>
              <a:t>-15</a:t>
            </a:r>
            <a:r>
              <a:rPr lang="en-US" dirty="0"/>
              <a:t> /cm2/s/</a:t>
            </a:r>
            <a:r>
              <a:rPr lang="en-US" dirty="0" err="1"/>
              <a:t>sr</a:t>
            </a:r>
            <a:r>
              <a:rPr lang="en-US" dirty="0"/>
              <a:t>/</a:t>
            </a:r>
            <a:r>
              <a:rPr lang="en-US" dirty="0" err="1"/>
              <a:t>TeV</a:t>
            </a:r>
            <a:endParaRPr lang="en-US" dirty="0"/>
          </a:p>
          <a:p>
            <a:endParaRPr lang="en-US" dirty="0"/>
          </a:p>
          <a:p>
            <a:r>
              <a:rPr lang="en-US" dirty="0"/>
              <a:t>Integrate over 4pi ski:</a:t>
            </a:r>
          </a:p>
          <a:p>
            <a:r>
              <a:rPr lang="en-US" dirty="0" err="1"/>
              <a:t>dN</a:t>
            </a:r>
            <a:r>
              <a:rPr lang="en-US" dirty="0"/>
              <a:t>/</a:t>
            </a:r>
            <a:r>
              <a:rPr lang="en-US" dirty="0" err="1"/>
              <a:t>dA</a:t>
            </a:r>
            <a:r>
              <a:rPr lang="en-US" dirty="0"/>
              <a:t>/dt/</a:t>
            </a:r>
            <a:r>
              <a:rPr lang="en-US" dirty="0" err="1"/>
              <a:t>dE</a:t>
            </a:r>
            <a:r>
              <a:rPr lang="en-US" dirty="0"/>
              <a:t> = 1.3 x 10</a:t>
            </a:r>
            <a:r>
              <a:rPr lang="en-US" baseline="30000" dirty="0"/>
              <a:t>-14</a:t>
            </a:r>
            <a:r>
              <a:rPr lang="en-US" dirty="0"/>
              <a:t> /cm2/s/</a:t>
            </a:r>
            <a:r>
              <a:rPr lang="en-US" dirty="0" err="1"/>
              <a:t>TeV</a:t>
            </a:r>
            <a:r>
              <a:rPr lang="en-US" dirty="0"/>
              <a:t> normalization at 100 </a:t>
            </a:r>
            <a:r>
              <a:rPr lang="en-US" dirty="0" err="1"/>
              <a:t>TeV</a:t>
            </a:r>
            <a:r>
              <a:rPr lang="en-US" dirty="0"/>
              <a:t> </a:t>
            </a:r>
          </a:p>
          <a:p>
            <a:endParaRPr lang="en-US" dirty="0"/>
          </a:p>
          <a:p>
            <a:r>
              <a:rPr lang="en-US" dirty="0"/>
              <a:t>So E2 </a:t>
            </a:r>
            <a:r>
              <a:rPr lang="en-US" dirty="0" err="1"/>
              <a:t>dN</a:t>
            </a:r>
            <a:r>
              <a:rPr lang="en-US" dirty="0"/>
              <a:t>/</a:t>
            </a:r>
            <a:r>
              <a:rPr lang="en-US" dirty="0" err="1"/>
              <a:t>dA</a:t>
            </a:r>
            <a:r>
              <a:rPr lang="en-US" dirty="0"/>
              <a:t>/dt/</a:t>
            </a:r>
            <a:r>
              <a:rPr lang="en-US" dirty="0" err="1"/>
              <a:t>dE</a:t>
            </a:r>
            <a:r>
              <a:rPr lang="en-US" dirty="0"/>
              <a:t> = </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139</a:t>
            </a:fld>
            <a:endParaRPr lang="en-US"/>
          </a:p>
        </p:txBody>
      </p:sp>
    </p:spTree>
    <p:extLst>
      <p:ext uri="{BB962C8B-B14F-4D97-AF65-F5344CB8AC3E}">
        <p14:creationId xmlns:p14="http://schemas.microsoft.com/office/powerpoint/2010/main" val="338253069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“background” includes astrophysical single cascades?</a:t>
            </a:r>
          </a:p>
          <a:p>
            <a:endParaRPr lang="en-US" baseline="0" dirty="0"/>
          </a:p>
          <a:p>
            <a:r>
              <a:rPr lang="en-US" baseline="0" dirty="0"/>
              <a:t>Event #1: L = 16 m, E1 = 1.2 </a:t>
            </a:r>
            <a:r>
              <a:rPr lang="en-US" baseline="0" dirty="0" err="1"/>
              <a:t>PeV</a:t>
            </a:r>
            <a:r>
              <a:rPr lang="en-US" baseline="0" dirty="0"/>
              <a:t>, E2 = 0.6 </a:t>
            </a:r>
            <a:r>
              <a:rPr lang="en-US" baseline="0" dirty="0" err="1"/>
              <a:t>PeV</a:t>
            </a:r>
            <a:endParaRPr lang="en-US" baseline="0" dirty="0"/>
          </a:p>
          <a:p>
            <a:r>
              <a:rPr lang="en-US" baseline="0" dirty="0"/>
              <a:t>Event #2: L = 17 m, E1 = 9 </a:t>
            </a:r>
            <a:r>
              <a:rPr lang="en-US" baseline="0" dirty="0" err="1"/>
              <a:t>TeV</a:t>
            </a:r>
            <a:r>
              <a:rPr lang="en-US" baseline="0" dirty="0"/>
              <a:t>, E2 = 80 </a:t>
            </a:r>
            <a:r>
              <a:rPr lang="en-US" baseline="0" dirty="0" err="1"/>
              <a:t>TeV</a:t>
            </a:r>
            <a:endParaRPr lang="en-US" baseline="0" dirty="0"/>
          </a:p>
          <a:p>
            <a:endParaRPr lang="en-US" dirty="0"/>
          </a:p>
          <a:p>
            <a:pPr marL="171450" indent="-171450">
              <a:buFontTx/>
              <a:buChar char="-"/>
            </a:pPr>
            <a:r>
              <a:rPr lang="en-US" dirty="0"/>
              <a:t>explain</a:t>
            </a:r>
            <a:r>
              <a:rPr lang="en-US" baseline="0" dirty="0"/>
              <a:t> </a:t>
            </a:r>
            <a:r>
              <a:rPr lang="en-US" dirty="0"/>
              <a:t>asymmetric energy difference cut</a:t>
            </a:r>
          </a:p>
          <a:p>
            <a:pPr marL="171450" indent="-171450">
              <a:buFontTx/>
              <a:buChar char="-"/>
            </a:pPr>
            <a:r>
              <a:rPr lang="en-US" baseline="0" dirty="0"/>
              <a:t>add </a:t>
            </a:r>
            <a:r>
              <a:rPr lang="en-US" dirty="0"/>
              <a:t>tau vs. muon energy loss</a:t>
            </a:r>
          </a:p>
          <a:p>
            <a:pPr marL="171450" indent="-171450">
              <a:buFontTx/>
              <a:buChar char="-"/>
            </a:pPr>
            <a:r>
              <a:rPr lang="en-US" dirty="0"/>
              <a:t>add rebuttal</a:t>
            </a:r>
            <a:r>
              <a:rPr lang="en-US" baseline="0" dirty="0"/>
              <a:t> concerning prompt background</a:t>
            </a:r>
          </a:p>
          <a:p>
            <a:pPr marL="171450" indent="-171450">
              <a:buFontTx/>
              <a:buChar cha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Detailed study of waveforms and background probability in progress</a:t>
            </a:r>
          </a:p>
          <a:p>
            <a:pPr marL="0" indent="0">
              <a:buFontTx/>
              <a:buNone/>
            </a:pPr>
            <a:endParaRPr lang="en-US" baseline="0"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140</a:t>
            </a:fld>
            <a:endParaRPr lang="en-US"/>
          </a:p>
        </p:txBody>
      </p:sp>
    </p:spTree>
    <p:extLst>
      <p:ext uri="{BB962C8B-B14F-4D97-AF65-F5344CB8AC3E}">
        <p14:creationId xmlns:p14="http://schemas.microsoft.com/office/powerpoint/2010/main" val="873582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years of data</a:t>
            </a:r>
          </a:p>
          <a:p>
            <a:endParaRPr lang="en-US" dirty="0"/>
          </a:p>
          <a:p>
            <a:r>
              <a:rPr lang="en-US" dirty="0"/>
              <a:t>(Published </a:t>
            </a:r>
            <a:r>
              <a:rPr lang="en-US" dirty="0" err="1"/>
              <a:t>ApJ</a:t>
            </a:r>
            <a:r>
              <a:rPr lang="en-US" dirty="0"/>
              <a:t> is 6 years)</a:t>
            </a:r>
          </a:p>
          <a:p>
            <a:r>
              <a:rPr lang="en-US" dirty="0"/>
              <a:t>Significance: 5.6, 6.7 sigma respectively</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err="1"/>
              <a:t>IceCube</a:t>
            </a:r>
            <a:r>
              <a:rPr lang="en-US" sz="1200" dirty="0"/>
              <a:t>, 1710.01191 (ICRC)</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err="1"/>
              <a:t>IceCube</a:t>
            </a:r>
            <a:r>
              <a:rPr lang="en-US" sz="1200" dirty="0"/>
              <a:t>, 1908.09551 (ICRC)</a:t>
            </a:r>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11</a:t>
            </a:fld>
            <a:endParaRPr lang="en-US"/>
          </a:p>
        </p:txBody>
      </p:sp>
    </p:spTree>
    <p:extLst>
      <p:ext uri="{BB962C8B-B14F-4D97-AF65-F5344CB8AC3E}">
        <p14:creationId xmlns:p14="http://schemas.microsoft.com/office/powerpoint/2010/main" val="230197742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2. Normalized spectrum of the BL Lac object TXS0506+056 (see also Figure 1). Three weak (EW ∼ 0.1 Å) emission lines are detected and identified as [O II]3727Å, [O III] 5007 Å, and [N II] 6583 Å at redshift z=0.3365. Absorption features due to interstellar medium are labeled as DIB and IS. The spectral region affected by telluric absorption, indicated by ⊕, were corrected. </a:t>
            </a:r>
            <a:endParaRPr lang="en-US" dirty="0"/>
          </a:p>
          <a:p>
            <a:endParaRPr lang="en-US" dirty="0"/>
          </a:p>
          <a:p>
            <a:r>
              <a:rPr lang="en-US" dirty="0"/>
              <a:t>Figure from source at https://</a:t>
            </a:r>
            <a:r>
              <a:rPr lang="en-US" dirty="0" err="1"/>
              <a:t>arxiv.org</a:t>
            </a:r>
            <a:r>
              <a:rPr lang="en-US" dirty="0"/>
              <a:t>/abs/1802.01939</a:t>
            </a:r>
          </a:p>
          <a:p>
            <a:endParaRPr lang="en-US" dirty="0"/>
          </a:p>
          <a:p>
            <a:r>
              <a:rPr lang="en-US" dirty="0"/>
              <a:t>Luminosity distance: 1.8 </a:t>
            </a:r>
            <a:r>
              <a:rPr lang="en-US" dirty="0" err="1"/>
              <a:t>Gpc</a:t>
            </a:r>
            <a:endParaRPr lang="en-US" dirty="0"/>
          </a:p>
          <a:p>
            <a:r>
              <a:rPr lang="en-US" dirty="0"/>
              <a:t>Light travel time: 3.8 </a:t>
            </a:r>
            <a:r>
              <a:rPr lang="en-US" dirty="0" err="1"/>
              <a:t>Gyr</a:t>
            </a:r>
            <a:endParaRPr lang="en-US" dirty="0"/>
          </a:p>
          <a:p>
            <a:endParaRPr lang="en-US" dirty="0"/>
          </a:p>
          <a:p>
            <a:r>
              <a:rPr lang="en-US" dirty="0"/>
              <a:t>Uncertainty: 0.0010</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141</a:t>
            </a:fld>
            <a:endParaRPr lang="en-US"/>
          </a:p>
        </p:txBody>
      </p:sp>
    </p:spTree>
    <p:extLst>
      <p:ext uri="{BB962C8B-B14F-4D97-AF65-F5344CB8AC3E}">
        <p14:creationId xmlns:p14="http://schemas.microsoft.com/office/powerpoint/2010/main" val="138893751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1: (Left) Partition of the blazars from the 3FHL catalog into different categories. The numbers show the frequency of the respective type (numbers in brackets only take Northern </a:t>
            </a:r>
            <a:r>
              <a:rPr lang="en-US" sz="1200" kern="1200" dirty="0" err="1">
                <a:solidFill>
                  <a:schemeClr val="tx1"/>
                </a:solidFill>
                <a:effectLst/>
                <a:latin typeface="+mn-lt"/>
                <a:ea typeface="ＭＳ Ｐゴシック" charset="-128"/>
                <a:cs typeface="ＭＳ Ｐゴシック" charset="-128"/>
              </a:rPr>
              <a:t>heimisphere</a:t>
            </a:r>
            <a:r>
              <a:rPr lang="en-US" sz="1200" kern="1200" dirty="0">
                <a:solidFill>
                  <a:schemeClr val="tx1"/>
                </a:solidFill>
                <a:effectLst/>
                <a:latin typeface="+mn-lt"/>
                <a:ea typeface="ＭＳ Ｐゴシック" charset="-128"/>
                <a:cs typeface="ＭＳ Ｐゴシック" charset="-128"/>
              </a:rPr>
              <a:t> sources, </a:t>
            </a:r>
            <a:r>
              <a:rPr lang="el-GR" sz="1200" kern="1200" dirty="0">
                <a:solidFill>
                  <a:schemeClr val="tx1"/>
                </a:solidFill>
                <a:effectLst/>
                <a:latin typeface="+mn-lt"/>
                <a:ea typeface="ＭＳ Ｐゴシック" charset="-128"/>
                <a:cs typeface="ＭＳ Ｐゴシック" charset="-128"/>
              </a:rPr>
              <a:t>δ &gt; −5◦ </a:t>
            </a:r>
            <a:r>
              <a:rPr lang="en-US" sz="1200" kern="1200" dirty="0">
                <a:solidFill>
                  <a:schemeClr val="tx1"/>
                </a:solidFill>
                <a:effectLst/>
                <a:latin typeface="+mn-lt"/>
                <a:ea typeface="ＭＳ Ｐゴシック" charset="-128"/>
                <a:cs typeface="ＭＳ Ｐゴシック" charset="-128"/>
              </a:rPr>
              <a:t>into account). </a:t>
            </a:r>
            <a:endParaRPr lang="en-US" dirty="0"/>
          </a:p>
          <a:p>
            <a:endParaRPr lang="en-US" dirty="0"/>
          </a:p>
          <a:p>
            <a:r>
              <a:rPr lang="en-US" sz="1200" kern="1200" dirty="0">
                <a:solidFill>
                  <a:schemeClr val="tx1"/>
                </a:solidFill>
                <a:effectLst/>
                <a:latin typeface="+mn-lt"/>
                <a:ea typeface="ＭＳ Ｐゴシック" charset="-128"/>
              </a:rPr>
              <a:t>Figure from source at https://</a:t>
            </a:r>
            <a:r>
              <a:rPr lang="en-US" sz="1200" kern="1200" dirty="0" err="1">
                <a:solidFill>
                  <a:schemeClr val="tx1"/>
                </a:solidFill>
                <a:effectLst/>
                <a:latin typeface="+mn-lt"/>
                <a:ea typeface="ＭＳ Ｐゴシック" charset="-128"/>
              </a:rPr>
              <a:t>arxiv.org</a:t>
            </a:r>
            <a:r>
              <a:rPr lang="en-US" sz="1200" kern="1200" dirty="0">
                <a:solidFill>
                  <a:schemeClr val="tx1"/>
                </a:solidFill>
                <a:effectLst/>
                <a:latin typeface="+mn-lt"/>
                <a:ea typeface="ＭＳ Ｐゴシック" charset="-128"/>
              </a:rPr>
              <a:t>/abs/1908.08458</a:t>
            </a:r>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142</a:t>
            </a:fld>
            <a:endParaRPr lang="en-US"/>
          </a:p>
        </p:txBody>
      </p:sp>
    </p:spTree>
    <p:extLst>
      <p:ext uri="{BB962C8B-B14F-4D97-AF65-F5344CB8AC3E}">
        <p14:creationId xmlns:p14="http://schemas.microsoft.com/office/powerpoint/2010/main" val="197840082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“Rapid evolution of neutrino emitting blazars could be explained by the fact that only high luminosity blazars hosting radiatively efficient accretion flows are efficient neutrino sources.”</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143</a:t>
            </a:fld>
            <a:endParaRPr lang="en-US"/>
          </a:p>
        </p:txBody>
      </p:sp>
    </p:spTree>
    <p:extLst>
      <p:ext uri="{BB962C8B-B14F-4D97-AF65-F5344CB8AC3E}">
        <p14:creationId xmlns:p14="http://schemas.microsoft.com/office/powerpoint/2010/main" val="394755116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145</a:t>
            </a:fld>
            <a:endParaRPr lang="en-US"/>
          </a:p>
        </p:txBody>
      </p:sp>
    </p:spTree>
    <p:extLst>
      <p:ext uri="{BB962C8B-B14F-4D97-AF65-F5344CB8AC3E}">
        <p14:creationId xmlns:p14="http://schemas.microsoft.com/office/powerpoint/2010/main" val="318764455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8. Profile likelihood scan of the flavor composition at Earth. Each point in the triangle corresponds to a ratio </a:t>
            </a:r>
            <a:r>
              <a:rPr lang="en-US" sz="1200" i="1" kern="1200" dirty="0">
                <a:solidFill>
                  <a:schemeClr val="tx1"/>
                </a:solidFill>
                <a:effectLst/>
                <a:latin typeface="+mn-lt"/>
                <a:ea typeface="ＭＳ Ｐゴシック" charset="-128"/>
                <a:cs typeface="ＭＳ Ｐゴシック" charset="-128"/>
              </a:rPr>
              <a:t>ne</a:t>
            </a:r>
            <a:r>
              <a:rPr lang="en-US" sz="1200" kern="1200" dirty="0">
                <a:solidFill>
                  <a:schemeClr val="tx1"/>
                </a:solidFill>
                <a:effectLst/>
                <a:latin typeface="+mn-lt"/>
                <a:ea typeface="ＭＳ Ｐゴシック" charset="-128"/>
                <a:cs typeface="ＭＳ Ｐゴシック" charset="-128"/>
              </a:rPr>
              <a:t>: </a:t>
            </a:r>
            <a:r>
              <a:rPr lang="en-US" sz="1200" i="1" kern="1200" dirty="0">
                <a:solidFill>
                  <a:schemeClr val="tx1"/>
                </a:solidFill>
                <a:effectLst/>
                <a:latin typeface="+mn-lt"/>
                <a:ea typeface="ＭＳ Ｐゴシック" charset="-128"/>
                <a:cs typeface="ＭＳ Ｐゴシック" charset="-128"/>
              </a:rPr>
              <a:t>nm</a:t>
            </a:r>
            <a:r>
              <a:rPr lang="en-US" sz="1200" kern="1200" dirty="0">
                <a:solidFill>
                  <a:schemeClr val="tx1"/>
                </a:solidFill>
                <a:effectLst/>
                <a:latin typeface="+mn-lt"/>
                <a:ea typeface="ＭＳ Ｐゴシック" charset="-128"/>
                <a:cs typeface="ＭＳ Ｐゴシック" charset="-128"/>
              </a:rPr>
              <a:t>: </a:t>
            </a:r>
            <a:r>
              <a:rPr lang="en-US" sz="1200" i="1" kern="1200" dirty="0" err="1">
                <a:solidFill>
                  <a:schemeClr val="tx1"/>
                </a:solidFill>
                <a:effectLst/>
                <a:latin typeface="+mn-lt"/>
                <a:ea typeface="ＭＳ Ｐゴシック" charset="-128"/>
                <a:cs typeface="ＭＳ Ｐゴシック" charset="-128"/>
              </a:rPr>
              <a:t>nt</a:t>
            </a:r>
            <a:r>
              <a:rPr lang="en-US" sz="1200" i="1" kern="120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as measured on Earth, the individual contributions are read off the three sides of the triangle. The best-fit composition is marked with “×”; 68% and 95% confidence regions are indicated. The ratios corresponding to three flavor composition scenarios at the sources of the neutrinos, computed using the oscillation parameters in Gonzalez-Garcia et al. (2014, inverted hierarchy), are marked by the square (0:1:0), circle (1:2:0), and triangle (1:0:0), respectively. The best-fit composition obtained in an earlier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analysis of the flavor composition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2015b) is marked with a “+.” </a:t>
            </a:r>
            <a:endParaRPr lang="en-US" dirty="0"/>
          </a:p>
          <a:p>
            <a:endParaRPr lang="en-US" dirty="0"/>
          </a:p>
          <a:p>
            <a:r>
              <a:rPr lang="en-US" dirty="0"/>
              <a:t>Muon damped scenario: muons lose</a:t>
            </a:r>
            <a:r>
              <a:rPr lang="en-US" baseline="0" dirty="0"/>
              <a:t> energy before decaying.  Only nu-mu produced at same time as muon (in pion decay) escape at high energy.  Nu-e from muon decay are at much lower energy.</a:t>
            </a:r>
          </a:p>
          <a:p>
            <a:endParaRPr lang="en-US" baseline="0" dirty="0"/>
          </a:p>
          <a:p>
            <a:r>
              <a:rPr lang="en-US" baseline="0" dirty="0"/>
              <a:t>source classes with muon damped possibility?</a:t>
            </a:r>
          </a:p>
          <a:p>
            <a:endParaRPr lang="en-US" baseline="0" dirty="0"/>
          </a:p>
          <a:p>
            <a:r>
              <a:rPr lang="en-US" baseline="0" dirty="0"/>
              <a:t>Standard: pi -&gt; µ </a:t>
            </a:r>
            <a:r>
              <a:rPr lang="en-US" baseline="0" dirty="0" err="1"/>
              <a:t>numu</a:t>
            </a:r>
            <a:r>
              <a:rPr lang="en-US" baseline="0" dirty="0"/>
              <a:t> -&gt; e </a:t>
            </a:r>
            <a:r>
              <a:rPr lang="en-US" baseline="0" dirty="0" err="1"/>
              <a:t>nue</a:t>
            </a:r>
            <a:r>
              <a:rPr lang="en-US" baseline="0" dirty="0"/>
              <a:t> </a:t>
            </a:r>
            <a:r>
              <a:rPr lang="en-US" baseline="0" dirty="0" err="1"/>
              <a:t>numu</a:t>
            </a:r>
            <a:r>
              <a:rPr lang="en-US" baseline="0" dirty="0"/>
              <a:t> </a:t>
            </a:r>
            <a:r>
              <a:rPr lang="en-US" baseline="0" dirty="0" err="1"/>
              <a:t>numu</a:t>
            </a:r>
            <a:endParaRPr lang="en-US" baseline="0" dirty="0"/>
          </a:p>
          <a:p>
            <a:r>
              <a:rPr lang="en-US" baseline="0" dirty="0"/>
              <a:t>Neutron decay: n -&gt; p e </a:t>
            </a:r>
            <a:r>
              <a:rPr lang="en-US" baseline="0" dirty="0" err="1"/>
              <a:t>nuebar</a:t>
            </a:r>
            <a:endParaRPr lang="en-US" baseline="0" dirty="0"/>
          </a:p>
          <a:p>
            <a:r>
              <a:rPr lang="en-US" baseline="0" dirty="0"/>
              <a:t>Muon damped: µ loses a lot of energy, so you only get </a:t>
            </a:r>
            <a:r>
              <a:rPr lang="en-US" baseline="0" dirty="0" err="1"/>
              <a:t>numu</a:t>
            </a:r>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153</a:t>
            </a:fld>
            <a:endParaRPr lang="en-US" altLang="en-US"/>
          </a:p>
        </p:txBody>
      </p:sp>
    </p:spTree>
    <p:extLst>
      <p:ext uri="{BB962C8B-B14F-4D97-AF65-F5344CB8AC3E}">
        <p14:creationId xmlns:p14="http://schemas.microsoft.com/office/powerpoint/2010/main" val="424693299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from</a:t>
            </a:r>
            <a:r>
              <a:rPr lang="en-US" baseline="0" dirty="0"/>
              <a:t> Marek Kowalski @ IPA 2017</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154</a:t>
            </a:fld>
            <a:endParaRPr lang="en-US"/>
          </a:p>
        </p:txBody>
      </p:sp>
    </p:spTree>
    <p:extLst>
      <p:ext uri="{BB962C8B-B14F-4D97-AF65-F5344CB8AC3E}">
        <p14:creationId xmlns:p14="http://schemas.microsoft.com/office/powerpoint/2010/main" val="43945552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ＭＳ Ｐゴシック" charset="-128"/>
              </a:rPr>
              <a:t>Figure 5: Arrival directions of the events in galactic coordinates. Shower-like events are marked with a + and those containing tracks with a ×. The new events of table 1 are shown in black. Colors show the test statistics (TS) for the point-source clustering test at each location. No significant clustering was found. </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4 year was 6.5 sigma</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2 of the 82</a:t>
            </a:r>
            <a:r>
              <a:rPr lang="en-US" sz="1200" kern="1200" baseline="0" dirty="0">
                <a:solidFill>
                  <a:schemeClr val="tx1"/>
                </a:solidFill>
                <a:effectLst/>
                <a:latin typeface="+mn-lt"/>
                <a:ea typeface="ＭＳ Ｐゴシック" charset="-128"/>
                <a:cs typeface="ＭＳ Ｐゴシック" charset="-128"/>
              </a:rPr>
              <a:t> events have coincident muons</a:t>
            </a:r>
          </a:p>
          <a:p>
            <a:endParaRPr lang="en-US" dirty="0"/>
          </a:p>
          <a:p>
            <a:r>
              <a:rPr lang="en-US" dirty="0"/>
              <a:t>~8 sigma: Nancy </a:t>
            </a:r>
            <a:r>
              <a:rPr lang="en-US" dirty="0" err="1"/>
              <a:t>Wandkowsky</a:t>
            </a:r>
            <a:r>
              <a:rPr lang="en-US" dirty="0"/>
              <a:t> @ </a:t>
            </a:r>
            <a:r>
              <a:rPr lang="en-US" dirty="0" err="1"/>
              <a:t>TeVPA</a:t>
            </a:r>
            <a:r>
              <a:rPr lang="en-US" dirty="0"/>
              <a:t> 2017 (6 years of data)</a:t>
            </a:r>
          </a:p>
          <a:p>
            <a:endParaRPr lang="en-US" dirty="0"/>
          </a:p>
          <a:p>
            <a:r>
              <a:rPr lang="en-US" dirty="0"/>
              <a:t>More </a:t>
            </a:r>
            <a:r>
              <a:rPr lang="en-US" dirty="0" err="1"/>
              <a:t>detials</a:t>
            </a:r>
            <a:r>
              <a:rPr lang="en-US" baseline="0" dirty="0"/>
              <a:t> on 6 year analysis:</a:t>
            </a:r>
          </a:p>
          <a:p>
            <a:r>
              <a:rPr lang="en-US" baseline="0" dirty="0"/>
              <a:t>1710.01191 (ICRC)</a:t>
            </a:r>
          </a:p>
          <a:p>
            <a:endParaRPr lang="en-US" dirty="0"/>
          </a:p>
          <a:p>
            <a:r>
              <a:rPr lang="en-US" dirty="0"/>
              <a:t>TODO: add details of each dataset</a:t>
            </a:r>
          </a:p>
          <a:p>
            <a:r>
              <a:rPr lang="en-US" dirty="0"/>
              <a:t>Back of envelope discrepancy test: (2.19-2.87) = 0.68 ± 0.316 so 2.2 sigma</a:t>
            </a:r>
          </a:p>
        </p:txBody>
      </p:sp>
      <p:sp>
        <p:nvSpPr>
          <p:cNvPr id="4" name="Slide Number Placeholder 3"/>
          <p:cNvSpPr>
            <a:spLocks noGrp="1"/>
          </p:cNvSpPr>
          <p:nvPr>
            <p:ph type="sldNum" sz="quarter" idx="10"/>
          </p:nvPr>
        </p:nvSpPr>
        <p:spPr/>
        <p:txBody>
          <a:bodyPr/>
          <a:lstStyle/>
          <a:p>
            <a:fld id="{DE8E4EC3-94D5-E24E-80EE-0BB2D5203C4B}" type="slidenum">
              <a:rPr lang="en-US" smtClean="0"/>
              <a:pPr/>
              <a:t>157</a:t>
            </a:fld>
            <a:endParaRPr lang="en-US"/>
          </a:p>
        </p:txBody>
      </p:sp>
    </p:spTree>
    <p:extLst>
      <p:ext uri="{BB962C8B-B14F-4D97-AF65-F5344CB8AC3E}">
        <p14:creationId xmlns:p14="http://schemas.microsoft.com/office/powerpoint/2010/main" val="22557540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Figure 13. Results of different </a:t>
            </a:r>
            <a:r>
              <a:rPr lang="en-US" dirty="0" err="1"/>
              <a:t>IceCube</a:t>
            </a:r>
            <a:r>
              <a:rPr lang="en-US" dirty="0"/>
              <a:t> analyses measuring the astrophysical flux parameters </a:t>
            </a:r>
            <a:r>
              <a:rPr lang="en-US" dirty="0" err="1"/>
              <a:t>Fastro</a:t>
            </a:r>
            <a:r>
              <a:rPr lang="en-US" dirty="0"/>
              <a:t> and gastro. The contour lines show the 90% CL. The result of this analysis (IC tracks, 6yr) is shown by the red solid contour line. The contour obtained by the previous measurement using through-going muons (</a:t>
            </a:r>
            <a:r>
              <a:rPr lang="en-US" dirty="0" err="1"/>
              <a:t>Aartsen</a:t>
            </a:r>
            <a:r>
              <a:rPr lang="en-US" dirty="0"/>
              <a:t> et al. 2015c) (IC tracks, 2yr) is the red dashed line. In addition, the results for the most recent analysis of starting events (</a:t>
            </a:r>
            <a:r>
              <a:rPr lang="en-US" dirty="0" err="1"/>
              <a:t>Kopper</a:t>
            </a:r>
            <a:r>
              <a:rPr lang="en-US" dirty="0"/>
              <a:t> et al. 2015) (IC HESE, 4yr), the complementary cascade channel (</a:t>
            </a:r>
            <a:r>
              <a:rPr lang="en-US" dirty="0" err="1"/>
              <a:t>Niederhausen</a:t>
            </a:r>
            <a:r>
              <a:rPr lang="en-US" dirty="0"/>
              <a:t> et al. 2015) (IC cascades) and an analysis combining different </a:t>
            </a:r>
            <a:r>
              <a:rPr lang="en-US" dirty="0" err="1"/>
              <a:t>IceCube</a:t>
            </a:r>
            <a:r>
              <a:rPr lang="en-US" dirty="0"/>
              <a:t> results (IC combined, </a:t>
            </a:r>
            <a:r>
              <a:rPr lang="en-US" dirty="0" err="1"/>
              <a:t>Aartsen</a:t>
            </a:r>
            <a:r>
              <a:rPr lang="en-US" dirty="0"/>
              <a:t> et al. 2015f) are shown. The result of this analysis (red, solid) and IC combined are incompatible at 3.3</a:t>
            </a:r>
            <a:r>
              <a:rPr lang="en-US" baseline="0" dirty="0"/>
              <a:t> sigma</a:t>
            </a:r>
            <a:r>
              <a:rPr lang="en-US" dirty="0"/>
              <a:t> (two-sided significance).</a:t>
            </a:r>
          </a:p>
          <a:p>
            <a:endParaRPr lang="en-US" dirty="0"/>
          </a:p>
          <a:p>
            <a:r>
              <a:rPr lang="en-US" dirty="0"/>
              <a:t>Event</a:t>
            </a:r>
            <a:r>
              <a:rPr lang="en-US" baseline="0" dirty="0"/>
              <a:t> counts:</a:t>
            </a:r>
            <a:endParaRPr lang="en-US" dirty="0"/>
          </a:p>
          <a:p>
            <a:r>
              <a:rPr lang="en-US" dirty="0"/>
              <a:t>54 HESE</a:t>
            </a:r>
            <a:r>
              <a:rPr lang="en-US" baseline="0" dirty="0"/>
              <a:t> 4 </a:t>
            </a:r>
            <a:r>
              <a:rPr lang="en-US" baseline="0" dirty="0" err="1"/>
              <a:t>yr</a:t>
            </a:r>
            <a:endParaRPr lang="en-US" baseline="0" dirty="0"/>
          </a:p>
          <a:p>
            <a:r>
              <a:rPr lang="en-US" baseline="0" dirty="0"/>
              <a:t>172 Cascades 2 </a:t>
            </a:r>
            <a:r>
              <a:rPr lang="en-US" baseline="0" dirty="0" err="1"/>
              <a:t>yr</a:t>
            </a:r>
            <a:endParaRPr lang="en-US" baseline="0" dirty="0"/>
          </a:p>
          <a:p>
            <a:endParaRPr lang="en-US" dirty="0"/>
          </a:p>
          <a:p>
            <a:r>
              <a:rPr lang="en-US" dirty="0"/>
              <a:t>HESE energy</a:t>
            </a:r>
            <a:r>
              <a:rPr lang="en-US" baseline="0" dirty="0"/>
              <a:t> range is *deposited*</a:t>
            </a:r>
          </a:p>
          <a:p>
            <a:endParaRPr lang="en-US" baseline="0" dirty="0"/>
          </a:p>
          <a:p>
            <a:r>
              <a:rPr lang="en-US" baseline="0" dirty="0"/>
              <a:t>Global fit published numbers are sum of flavors, and others are per flavor, so global fit norm and its errors have here been divided by 3</a:t>
            </a:r>
          </a:p>
          <a:p>
            <a:r>
              <a:rPr lang="en-US" baseline="0" dirty="0"/>
              <a:t>All assume 1:1:1</a:t>
            </a:r>
          </a:p>
          <a:p>
            <a:endParaRPr lang="en-US" baseline="0" dirty="0"/>
          </a:p>
          <a:p>
            <a:r>
              <a:rPr lang="en-US" baseline="0" dirty="0"/>
              <a:t>Tension between </a:t>
            </a:r>
          </a:p>
          <a:p>
            <a:endParaRPr lang="en-US" dirty="0"/>
          </a:p>
          <a:p>
            <a:r>
              <a:rPr lang="en-US" dirty="0"/>
              <a:t>TODO: add significance for global fit</a:t>
            </a:r>
          </a:p>
          <a:p>
            <a:r>
              <a:rPr lang="en-US" dirty="0"/>
              <a:t>TODO: double</a:t>
            </a:r>
            <a:r>
              <a:rPr lang="en-US" baseline="0" dirty="0"/>
              <a:t> check energy range for 6 </a:t>
            </a:r>
            <a:r>
              <a:rPr lang="en-US" baseline="0" dirty="0" err="1"/>
              <a:t>yr</a:t>
            </a:r>
            <a:r>
              <a:rPr lang="en-US" baseline="0" dirty="0"/>
              <a:t> HESE (0.06-3 </a:t>
            </a:r>
            <a:r>
              <a:rPr lang="en-US" baseline="0" dirty="0" err="1"/>
              <a:t>PeV</a:t>
            </a:r>
            <a:r>
              <a:rPr lang="en-US" baseline="0" dirty="0"/>
              <a:t> is for 4 </a:t>
            </a:r>
            <a:r>
              <a:rPr lang="en-US" baseline="0" dirty="0" err="1"/>
              <a:t>yr</a:t>
            </a:r>
            <a:r>
              <a:rPr lang="en-US" baseline="0" dirty="0"/>
              <a:t>)</a:t>
            </a:r>
          </a:p>
          <a:p>
            <a:r>
              <a:rPr lang="en-US" baseline="0" dirty="0"/>
              <a:t>TODO: significance of cascade 4 year result</a:t>
            </a:r>
          </a:p>
          <a:p>
            <a:r>
              <a:rPr lang="en-US" baseline="0" dirty="0"/>
              <a:t>TODO: add HESE 7.5 </a:t>
            </a:r>
            <a:r>
              <a:rPr lang="en-US" baseline="0" dirty="0" err="1"/>
              <a:t>yr</a:t>
            </a:r>
            <a:endParaRPr lang="en-US" baseline="0" dirty="0"/>
          </a:p>
          <a:p>
            <a:endParaRPr lang="en-US" baseline="0" dirty="0"/>
          </a:p>
          <a:p>
            <a:r>
              <a:rPr lang="en-US" baseline="0" dirty="0"/>
              <a:t>HESE 7.5: index 2.87 +0.3 -0.2; norm 1.86 +0.8 -0.6</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158</a:t>
            </a:fld>
            <a:endParaRPr lang="en-US"/>
          </a:p>
        </p:txBody>
      </p:sp>
    </p:spTree>
    <p:extLst>
      <p:ext uri="{BB962C8B-B14F-4D97-AF65-F5344CB8AC3E}">
        <p14:creationId xmlns:p14="http://schemas.microsoft.com/office/powerpoint/2010/main" val="244540650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 = 0.3365: </a:t>
            </a:r>
          </a:p>
          <a:p>
            <a:r>
              <a:rPr lang="en-US" dirty="0"/>
              <a:t>Angular diameter distance 1 </a:t>
            </a:r>
            <a:r>
              <a:rPr lang="en-US" dirty="0" err="1"/>
              <a:t>Gpc</a:t>
            </a:r>
            <a:endParaRPr lang="en-US" dirty="0"/>
          </a:p>
          <a:p>
            <a:r>
              <a:rPr lang="en-US" dirty="0"/>
              <a:t>Luminosity</a:t>
            </a:r>
            <a:r>
              <a:rPr lang="en-US" baseline="0" dirty="0"/>
              <a:t> distance 2 </a:t>
            </a:r>
            <a:r>
              <a:rPr lang="en-US" baseline="0" dirty="0" err="1"/>
              <a:t>Gpc</a:t>
            </a:r>
            <a:endParaRPr lang="en-US" baseline="0" dirty="0"/>
          </a:p>
          <a:p>
            <a:r>
              <a:rPr lang="en-US" baseline="0" dirty="0"/>
              <a:t>It is </a:t>
            </a:r>
            <a:r>
              <a:rPr lang="en-US" b="0" baseline="0" dirty="0"/>
              <a:t>a BL Lac</a:t>
            </a:r>
          </a:p>
          <a:p>
            <a:endParaRPr lang="en-US" b="0" baseline="0" dirty="0"/>
          </a:p>
          <a:p>
            <a:r>
              <a:rPr lang="en-US" b="0" dirty="0"/>
              <a:t>https://</a:t>
            </a:r>
            <a:r>
              <a:rPr lang="en-US" b="0" dirty="0" err="1"/>
              <a:t>heasarc.gsfc.nasa.gov</a:t>
            </a:r>
            <a:r>
              <a:rPr lang="en-US" b="0" dirty="0"/>
              <a:t>/W3Browse/radio-catalog/</a:t>
            </a:r>
            <a:r>
              <a:rPr lang="en-US" b="0" dirty="0" err="1"/>
              <a:t>texas.html</a:t>
            </a:r>
            <a:endParaRPr lang="en-US" b="0" dirty="0"/>
          </a:p>
          <a:p>
            <a:r>
              <a:rPr lang="en-US" b="0" dirty="0"/>
              <a:t>TEXAS - Texas Survey of Radio Sources at 365 MHz</a:t>
            </a:r>
            <a:br>
              <a:rPr lang="en-US" b="0" dirty="0"/>
            </a:br>
            <a:r>
              <a:rPr lang="en-US" b="0" dirty="0"/>
              <a:t>“</a:t>
            </a:r>
            <a:r>
              <a:rPr lang="en-US" sz="1200" b="0" i="0" kern="1200" dirty="0">
                <a:solidFill>
                  <a:schemeClr val="tx1"/>
                </a:solidFill>
                <a:effectLst/>
                <a:latin typeface="+mn-lt"/>
                <a:ea typeface="ＭＳ Ｐゴシック" charset="-128"/>
                <a:cs typeface="ＭＳ Ｐゴシック" charset="-128"/>
              </a:rPr>
              <a:t>The University of Texas Radio Astronomy Observatory (UTRAO) carried out, with the Texas Interferometer, this 365 MHz survey of the sky”</a:t>
            </a:r>
            <a:endParaRPr lang="en-US" b="0"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161</a:t>
            </a:fld>
            <a:endParaRPr lang="en-US"/>
          </a:p>
        </p:txBody>
      </p:sp>
    </p:spTree>
    <p:extLst>
      <p:ext uri="{BB962C8B-B14F-4D97-AF65-F5344CB8AC3E}">
        <p14:creationId xmlns:p14="http://schemas.microsoft.com/office/powerpoint/2010/main" val="302454178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kern="1200" dirty="0">
                <a:solidFill>
                  <a:schemeClr val="tx1"/>
                </a:solidFill>
                <a:effectLst/>
                <a:latin typeface="+mn-lt"/>
                <a:ea typeface="ＭＳ Ｐゴシック" charset="-128"/>
                <a:cs typeface="ＭＳ Ｐゴシック" charset="-128"/>
              </a:rPr>
              <a:t>The SED is based on observations obtained within 14 days of the detection of the IceCube-170922A event. The  vertical axis is equivalent to a scale. Contributions are provided by the following instruments: VLA (</a:t>
            </a:r>
            <a:r>
              <a:rPr lang="en-US" sz="1200" b="1" i="1" u="none" strike="noStrike" kern="1200" dirty="0">
                <a:solidFill>
                  <a:schemeClr val="tx1"/>
                </a:solidFill>
                <a:effectLst/>
                <a:latin typeface="+mn-lt"/>
                <a:ea typeface="ＭＳ Ｐゴシック" charset="-128"/>
                <a:cs typeface="ＭＳ Ｐゴシック" charset="-128"/>
                <a:hlinkClick r:id="rId3"/>
              </a:rPr>
              <a:t>38</a:t>
            </a:r>
            <a:r>
              <a:rPr lang="en-US" sz="1200" b="0" i="0" kern="1200" dirty="0">
                <a:solidFill>
                  <a:schemeClr val="tx1"/>
                </a:solidFill>
                <a:effectLst/>
                <a:latin typeface="+mn-lt"/>
                <a:ea typeface="ＭＳ Ｐゴシック" charset="-128"/>
                <a:cs typeface="ＭＳ Ｐゴシック" charset="-128"/>
              </a:rPr>
              <a:t>), OVRO (</a:t>
            </a:r>
            <a:r>
              <a:rPr lang="en-US" sz="1200" b="1" i="1" u="none" strike="noStrike" kern="1200" dirty="0">
                <a:solidFill>
                  <a:schemeClr val="tx1"/>
                </a:solidFill>
                <a:effectLst/>
                <a:latin typeface="+mn-lt"/>
                <a:ea typeface="ＭＳ Ｐゴシック" charset="-128"/>
                <a:cs typeface="ＭＳ Ｐゴシック" charset="-128"/>
                <a:hlinkClick r:id="rId4"/>
              </a:rPr>
              <a:t>39</a:t>
            </a:r>
            <a:r>
              <a:rPr lang="en-US" sz="1200" b="0" i="0" kern="1200" dirty="0">
                <a:solidFill>
                  <a:schemeClr val="tx1"/>
                </a:solidFill>
                <a:effectLst/>
                <a:latin typeface="+mn-lt"/>
                <a:ea typeface="ＭＳ Ｐゴシック" charset="-128"/>
                <a:cs typeface="ＭＳ Ｐゴシック" charset="-128"/>
              </a:rPr>
              <a:t>), Kanata Hiroshima Optical and Near-</a:t>
            </a:r>
            <a:r>
              <a:rPr lang="en-US" sz="1200" b="0" i="0" kern="1200" dirty="0" err="1">
                <a:solidFill>
                  <a:schemeClr val="tx1"/>
                </a:solidFill>
                <a:effectLst/>
                <a:latin typeface="+mn-lt"/>
                <a:ea typeface="ＭＳ Ｐゴシック" charset="-128"/>
                <a:cs typeface="ＭＳ Ｐゴシック" charset="-128"/>
              </a:rPr>
              <a:t>InfraRed</a:t>
            </a:r>
            <a:r>
              <a:rPr lang="en-US" sz="1200" b="0" i="0" kern="1200" dirty="0">
                <a:solidFill>
                  <a:schemeClr val="tx1"/>
                </a:solidFill>
                <a:effectLst/>
                <a:latin typeface="+mn-lt"/>
                <a:ea typeface="ＭＳ Ｐゴシック" charset="-128"/>
                <a:cs typeface="ＭＳ Ｐゴシック" charset="-128"/>
              </a:rPr>
              <a:t> camera (HONIR) (</a:t>
            </a:r>
            <a:r>
              <a:rPr lang="en-US" sz="1200" b="1" i="1" u="none" strike="noStrike" kern="1200" dirty="0">
                <a:solidFill>
                  <a:schemeClr val="tx1"/>
                </a:solidFill>
                <a:effectLst/>
                <a:latin typeface="+mn-lt"/>
                <a:ea typeface="ＭＳ Ｐゴシック" charset="-128"/>
                <a:cs typeface="ＭＳ Ｐゴシック" charset="-128"/>
                <a:hlinkClick r:id="rId5"/>
              </a:rPr>
              <a:t>52</a:t>
            </a:r>
            <a:r>
              <a:rPr lang="en-US" sz="1200" b="0" i="0" kern="1200" dirty="0">
                <a:solidFill>
                  <a:schemeClr val="tx1"/>
                </a:solidFill>
                <a:effectLst/>
                <a:latin typeface="+mn-lt"/>
                <a:ea typeface="ＭＳ Ｐゴシック" charset="-128"/>
                <a:cs typeface="ＭＳ Ｐゴシック" charset="-128"/>
              </a:rPr>
              <a:t>), Kiso, and the Kiso Wide Field Camera (KWFC) (</a:t>
            </a:r>
            <a:r>
              <a:rPr lang="en-US" sz="1200" b="1" i="1" u="none" strike="noStrike" kern="1200" dirty="0">
                <a:solidFill>
                  <a:schemeClr val="tx1"/>
                </a:solidFill>
                <a:effectLst/>
                <a:latin typeface="+mn-lt"/>
                <a:ea typeface="ＭＳ Ｐゴシック" charset="-128"/>
                <a:cs typeface="ＭＳ Ｐゴシック" charset="-128"/>
                <a:hlinkClick r:id="rId6"/>
              </a:rPr>
              <a:t>43</a:t>
            </a:r>
            <a:r>
              <a:rPr lang="en-US" sz="1200" b="0" i="0" kern="1200" dirty="0">
                <a:solidFill>
                  <a:schemeClr val="tx1"/>
                </a:solidFill>
                <a:effectLst/>
                <a:latin typeface="+mn-lt"/>
                <a:ea typeface="ＭＳ Ｐゴシック" charset="-128"/>
                <a:cs typeface="ＭＳ Ｐゴシック" charset="-128"/>
              </a:rPr>
              <a:t>), Southeastern Association for Research in Astronomy Observatory (SARA/UA) (</a:t>
            </a:r>
            <a:r>
              <a:rPr lang="en-US" sz="1200" b="1" i="1" u="none" strike="noStrike" kern="1200" dirty="0">
                <a:solidFill>
                  <a:schemeClr val="tx1"/>
                </a:solidFill>
                <a:effectLst/>
                <a:latin typeface="+mn-lt"/>
                <a:ea typeface="ＭＳ Ｐゴシック" charset="-128"/>
                <a:cs typeface="ＭＳ Ｐゴシック" charset="-128"/>
                <a:hlinkClick r:id="rId7"/>
              </a:rPr>
              <a:t>53</a:t>
            </a:r>
            <a:r>
              <a:rPr lang="en-US" sz="1200" b="0" i="0" kern="1200" dirty="0">
                <a:solidFill>
                  <a:schemeClr val="tx1"/>
                </a:solidFill>
                <a:effectLst/>
                <a:latin typeface="+mn-lt"/>
                <a:ea typeface="ＭＳ Ｐゴシック" charset="-128"/>
                <a:cs typeface="ＭＳ Ｐゴシック" charset="-128"/>
              </a:rPr>
              <a:t>), ASAS-SN (</a:t>
            </a:r>
            <a:r>
              <a:rPr lang="en-US" sz="1200" b="1" i="1" u="none" strike="noStrike" kern="1200" dirty="0">
                <a:solidFill>
                  <a:schemeClr val="tx1"/>
                </a:solidFill>
                <a:effectLst/>
                <a:latin typeface="+mn-lt"/>
                <a:ea typeface="ＭＳ Ｐゴシック" charset="-128"/>
                <a:cs typeface="ＭＳ Ｐゴシック" charset="-128"/>
                <a:hlinkClick r:id="rId8"/>
              </a:rPr>
              <a:t>54</a:t>
            </a:r>
            <a:r>
              <a:rPr lang="en-US" sz="1200" b="0" i="0" kern="1200" dirty="0">
                <a:solidFill>
                  <a:schemeClr val="tx1"/>
                </a:solidFill>
                <a:effectLst/>
                <a:latin typeface="+mn-lt"/>
                <a:ea typeface="ＭＳ Ｐゴシック" charset="-128"/>
                <a:cs typeface="ＭＳ Ｐゴシック" charset="-128"/>
              </a:rPr>
              <a:t>), </a:t>
            </a:r>
            <a:r>
              <a:rPr lang="en-US" sz="1200" b="0" i="1" kern="1200" dirty="0" err="1">
                <a:solidFill>
                  <a:schemeClr val="tx1"/>
                </a:solidFill>
                <a:effectLst/>
                <a:latin typeface="+mn-lt"/>
                <a:ea typeface="ＭＳ Ｐゴシック" charset="-128"/>
                <a:cs typeface="ＭＳ Ｐゴシック" charset="-128"/>
              </a:rPr>
              <a:t>Swift</a:t>
            </a:r>
            <a:r>
              <a:rPr lang="en-US" sz="1200" b="0" i="0" kern="1200" dirty="0" err="1">
                <a:solidFill>
                  <a:schemeClr val="tx1"/>
                </a:solidFill>
                <a:effectLst/>
                <a:latin typeface="+mn-lt"/>
                <a:ea typeface="ＭＳ Ｐゴシック" charset="-128"/>
                <a:cs typeface="ＭＳ Ｐゴシック" charset="-128"/>
              </a:rPr>
              <a:t>Ultraviolet</a:t>
            </a:r>
            <a:r>
              <a:rPr lang="en-US" sz="1200" b="0" i="0" kern="1200" dirty="0">
                <a:solidFill>
                  <a:schemeClr val="tx1"/>
                </a:solidFill>
                <a:effectLst/>
                <a:latin typeface="+mn-lt"/>
                <a:ea typeface="ＭＳ Ｐゴシック" charset="-128"/>
                <a:cs typeface="ＭＳ Ｐゴシック" charset="-128"/>
              </a:rPr>
              <a:t> and Optical Telescope (UVOT) and XRT (</a:t>
            </a:r>
            <a:r>
              <a:rPr lang="en-US" sz="1200" b="1" i="1" u="none" strike="noStrike" kern="1200" dirty="0">
                <a:solidFill>
                  <a:schemeClr val="tx1"/>
                </a:solidFill>
                <a:effectLst/>
                <a:latin typeface="+mn-lt"/>
                <a:ea typeface="ＭＳ Ｐゴシック" charset="-128"/>
                <a:cs typeface="ＭＳ Ｐゴシック" charset="-128"/>
                <a:hlinkClick r:id="rId9"/>
              </a:rPr>
              <a:t>55</a:t>
            </a:r>
            <a:r>
              <a:rPr lang="en-US" sz="1200" b="0" i="0" kern="1200" dirty="0">
                <a:solidFill>
                  <a:schemeClr val="tx1"/>
                </a:solidFill>
                <a:effectLst/>
                <a:latin typeface="+mn-lt"/>
                <a:ea typeface="ＭＳ Ｐゴシック" charset="-128"/>
                <a:cs typeface="ＭＳ Ｐゴシック" charset="-128"/>
              </a:rPr>
              <a:t>), </a:t>
            </a:r>
            <a:r>
              <a:rPr lang="en-US" sz="1200" b="0" i="1" kern="1200" dirty="0" err="1">
                <a:solidFill>
                  <a:schemeClr val="tx1"/>
                </a:solidFill>
                <a:effectLst/>
                <a:latin typeface="+mn-lt"/>
                <a:ea typeface="ＭＳ Ｐゴシック" charset="-128"/>
                <a:cs typeface="ＭＳ Ｐゴシック" charset="-128"/>
              </a:rPr>
              <a:t>NuSTAR</a:t>
            </a:r>
            <a:r>
              <a:rPr lang="en-US" sz="1200" b="0" i="0" kern="1200" dirty="0">
                <a:solidFill>
                  <a:schemeClr val="tx1"/>
                </a:solidFill>
                <a:effectLst/>
                <a:latin typeface="+mn-lt"/>
                <a:ea typeface="ＭＳ Ｐゴシック" charset="-128"/>
                <a:cs typeface="ＭＳ Ｐゴシック" charset="-128"/>
              </a:rPr>
              <a:t> (</a:t>
            </a:r>
            <a:r>
              <a:rPr lang="en-US" sz="1200" b="1" i="1" u="none" strike="noStrike" kern="1200" dirty="0">
                <a:solidFill>
                  <a:schemeClr val="tx1"/>
                </a:solidFill>
                <a:effectLst/>
                <a:latin typeface="+mn-lt"/>
                <a:ea typeface="ＭＳ Ｐゴシック" charset="-128"/>
                <a:cs typeface="ＭＳ Ｐゴシック" charset="-128"/>
                <a:hlinkClick r:id="rId10"/>
              </a:rPr>
              <a:t>56</a:t>
            </a:r>
            <a:r>
              <a:rPr lang="en-US" sz="1200" b="0" i="0" kern="1200" dirty="0">
                <a:solidFill>
                  <a:schemeClr val="tx1"/>
                </a:solidFill>
                <a:effectLst/>
                <a:latin typeface="+mn-lt"/>
                <a:ea typeface="ＭＳ Ｐゴシック" charset="-128"/>
                <a:cs typeface="ＭＳ Ｐゴシック" charset="-128"/>
              </a:rPr>
              <a:t>), </a:t>
            </a:r>
            <a:r>
              <a:rPr lang="en-US" sz="1200" b="0" i="1" kern="1200" dirty="0">
                <a:solidFill>
                  <a:schemeClr val="tx1"/>
                </a:solidFill>
                <a:effectLst/>
                <a:latin typeface="+mn-lt"/>
                <a:ea typeface="ＭＳ Ｐゴシック" charset="-128"/>
                <a:cs typeface="ＭＳ Ｐゴシック" charset="-128"/>
              </a:rPr>
              <a:t>INTEGRAL</a:t>
            </a:r>
            <a:r>
              <a:rPr lang="en-US" sz="1200" b="0" i="0" kern="1200" dirty="0">
                <a:solidFill>
                  <a:schemeClr val="tx1"/>
                </a:solidFill>
                <a:effectLst/>
                <a:latin typeface="+mn-lt"/>
                <a:ea typeface="ＭＳ Ｐゴシック" charset="-128"/>
                <a:cs typeface="ＭＳ Ｐゴシック" charset="-128"/>
              </a:rPr>
              <a:t>(</a:t>
            </a:r>
            <a:r>
              <a:rPr lang="en-US" sz="1200" b="1" i="1" u="none" strike="noStrike" kern="1200" dirty="0">
                <a:solidFill>
                  <a:schemeClr val="tx1"/>
                </a:solidFill>
                <a:effectLst/>
                <a:latin typeface="+mn-lt"/>
                <a:ea typeface="ＭＳ Ｐゴシック" charset="-128"/>
                <a:cs typeface="ＭＳ Ｐゴシック" charset="-128"/>
                <a:hlinkClick r:id="rId11"/>
              </a:rPr>
              <a:t>57</a:t>
            </a:r>
            <a:r>
              <a:rPr lang="en-US" sz="1200" b="0" i="0" kern="1200" dirty="0">
                <a:solidFill>
                  <a:schemeClr val="tx1"/>
                </a:solidFill>
                <a:effectLst/>
                <a:latin typeface="+mn-lt"/>
                <a:ea typeface="ＭＳ Ｐゴシック" charset="-128"/>
                <a:cs typeface="ＭＳ Ｐゴシック" charset="-128"/>
              </a:rPr>
              <a:t>), </a:t>
            </a:r>
            <a:r>
              <a:rPr lang="en-US" sz="1200" b="0" i="1" kern="1200" dirty="0">
                <a:solidFill>
                  <a:schemeClr val="tx1"/>
                </a:solidFill>
                <a:effectLst/>
                <a:latin typeface="+mn-lt"/>
                <a:ea typeface="ＭＳ Ｐゴシック" charset="-128"/>
                <a:cs typeface="ＭＳ Ｐゴシック" charset="-128"/>
              </a:rPr>
              <a:t>AGILE</a:t>
            </a:r>
            <a:r>
              <a:rPr lang="en-US" sz="1200" b="0" i="0" kern="1200" dirty="0">
                <a:solidFill>
                  <a:schemeClr val="tx1"/>
                </a:solidFill>
                <a:effectLst/>
                <a:latin typeface="+mn-lt"/>
                <a:ea typeface="ＭＳ Ｐゴシック" charset="-128"/>
                <a:cs typeface="ＭＳ Ｐゴシック" charset="-128"/>
              </a:rPr>
              <a:t> (</a:t>
            </a:r>
            <a:r>
              <a:rPr lang="en-US" sz="1200" b="1" i="1" u="none" strike="noStrike" kern="1200" dirty="0">
                <a:solidFill>
                  <a:schemeClr val="tx1"/>
                </a:solidFill>
                <a:effectLst/>
                <a:latin typeface="+mn-lt"/>
                <a:ea typeface="ＭＳ Ｐゴシック" charset="-128"/>
                <a:cs typeface="ＭＳ Ｐゴシック" charset="-128"/>
                <a:hlinkClick r:id="rId12"/>
              </a:rPr>
              <a:t>58</a:t>
            </a:r>
            <a:r>
              <a:rPr lang="en-US" sz="1200" b="0" i="0" kern="1200" dirty="0">
                <a:solidFill>
                  <a:schemeClr val="tx1"/>
                </a:solidFill>
                <a:effectLst/>
                <a:latin typeface="+mn-lt"/>
                <a:ea typeface="ＭＳ Ｐゴシック" charset="-128"/>
                <a:cs typeface="ＭＳ Ｐゴシック" charset="-128"/>
              </a:rPr>
              <a:t>), </a:t>
            </a:r>
            <a:r>
              <a:rPr lang="en-US" sz="1200" b="0" i="1" kern="1200" dirty="0">
                <a:solidFill>
                  <a:schemeClr val="tx1"/>
                </a:solidFill>
                <a:effectLst/>
                <a:latin typeface="+mn-lt"/>
                <a:ea typeface="ＭＳ Ｐゴシック" charset="-128"/>
                <a:cs typeface="ＭＳ Ｐゴシック" charset="-128"/>
              </a:rPr>
              <a:t>Fermi</a:t>
            </a:r>
            <a:r>
              <a:rPr lang="en-US" sz="1200" b="0" i="0" kern="1200" dirty="0">
                <a:solidFill>
                  <a:schemeClr val="tx1"/>
                </a:solidFill>
                <a:effectLst/>
                <a:latin typeface="+mn-lt"/>
                <a:ea typeface="ＭＳ Ｐゴシック" charset="-128"/>
                <a:cs typeface="ＭＳ Ｐゴシック" charset="-128"/>
              </a:rPr>
              <a:t>-LAT (</a:t>
            </a:r>
            <a:r>
              <a:rPr lang="en-US" sz="1200" b="1" i="1" u="none" strike="noStrike" kern="1200" dirty="0">
                <a:solidFill>
                  <a:schemeClr val="tx1"/>
                </a:solidFill>
                <a:effectLst/>
                <a:latin typeface="+mn-lt"/>
                <a:ea typeface="ＭＳ Ｐゴシック" charset="-128"/>
                <a:cs typeface="ＭＳ Ｐゴシック" charset="-128"/>
                <a:hlinkClick r:id="rId13"/>
              </a:rPr>
              <a:t>16</a:t>
            </a:r>
            <a:r>
              <a:rPr lang="en-US" sz="1200" b="0" i="0" kern="1200" dirty="0">
                <a:solidFill>
                  <a:schemeClr val="tx1"/>
                </a:solidFill>
                <a:effectLst/>
                <a:latin typeface="+mn-lt"/>
                <a:ea typeface="ＭＳ Ｐゴシック" charset="-128"/>
                <a:cs typeface="ＭＳ Ｐゴシック" charset="-128"/>
              </a:rPr>
              <a:t>), MAGIC (</a:t>
            </a:r>
            <a:r>
              <a:rPr lang="en-US" sz="1200" b="1" i="1" u="none" strike="noStrike" kern="1200" dirty="0">
                <a:solidFill>
                  <a:schemeClr val="tx1"/>
                </a:solidFill>
                <a:effectLst/>
                <a:latin typeface="+mn-lt"/>
                <a:ea typeface="ＭＳ Ｐゴシック" charset="-128"/>
                <a:cs typeface="ＭＳ Ｐゴシック" charset="-128"/>
                <a:hlinkClick r:id="rId14"/>
              </a:rPr>
              <a:t>35</a:t>
            </a:r>
            <a:r>
              <a:rPr lang="en-US" sz="1200" b="0" i="0" kern="1200" dirty="0">
                <a:solidFill>
                  <a:schemeClr val="tx1"/>
                </a:solidFill>
                <a:effectLst/>
                <a:latin typeface="+mn-lt"/>
                <a:ea typeface="ＭＳ Ｐゴシック" charset="-128"/>
                <a:cs typeface="ＭＳ Ｐゴシック" charset="-128"/>
              </a:rPr>
              <a:t>), VERITAS (</a:t>
            </a:r>
            <a:r>
              <a:rPr lang="en-US" sz="1200" b="1" i="1" u="none" strike="noStrike" kern="1200" dirty="0">
                <a:solidFill>
                  <a:schemeClr val="tx1"/>
                </a:solidFill>
                <a:effectLst/>
                <a:latin typeface="+mn-lt"/>
                <a:ea typeface="ＭＳ Ｐゴシック" charset="-128"/>
                <a:cs typeface="ＭＳ Ｐゴシック" charset="-128"/>
                <a:hlinkClick r:id="rId15"/>
              </a:rPr>
              <a:t>59</a:t>
            </a:r>
            <a:r>
              <a:rPr lang="en-US" sz="1200" b="0" i="0" kern="1200" dirty="0">
                <a:solidFill>
                  <a:schemeClr val="tx1"/>
                </a:solidFill>
                <a:effectLst/>
                <a:latin typeface="+mn-lt"/>
                <a:ea typeface="ＭＳ Ｐゴシック" charset="-128"/>
                <a:cs typeface="ＭＳ Ｐゴシック" charset="-128"/>
              </a:rPr>
              <a:t>), H.E.S.S. (</a:t>
            </a:r>
            <a:r>
              <a:rPr lang="en-US" sz="1200" b="1" i="1" u="none" strike="noStrike" kern="1200" dirty="0">
                <a:solidFill>
                  <a:schemeClr val="tx1"/>
                </a:solidFill>
                <a:effectLst/>
                <a:latin typeface="+mn-lt"/>
                <a:ea typeface="ＭＳ Ｐゴシック" charset="-128"/>
                <a:cs typeface="ＭＳ Ｐゴシック" charset="-128"/>
                <a:hlinkClick r:id="rId16"/>
              </a:rPr>
              <a:t>60</a:t>
            </a:r>
            <a:r>
              <a:rPr lang="en-US" sz="1200" b="0" i="0" kern="1200" dirty="0">
                <a:solidFill>
                  <a:schemeClr val="tx1"/>
                </a:solidFill>
                <a:effectLst/>
                <a:latin typeface="+mn-lt"/>
                <a:ea typeface="ＭＳ Ｐゴシック" charset="-128"/>
                <a:cs typeface="ＭＳ Ｐゴシック" charset="-128"/>
              </a:rPr>
              <a:t>), and HAWC (</a:t>
            </a:r>
            <a:r>
              <a:rPr lang="en-US" sz="1200" b="1" i="1" u="none" strike="noStrike" kern="1200" dirty="0">
                <a:solidFill>
                  <a:schemeClr val="tx1"/>
                </a:solidFill>
                <a:effectLst/>
                <a:latin typeface="+mn-lt"/>
                <a:ea typeface="ＭＳ Ｐゴシック" charset="-128"/>
                <a:cs typeface="ＭＳ Ｐゴシック" charset="-128"/>
                <a:hlinkClick r:id="rId17"/>
              </a:rPr>
              <a:t>61</a:t>
            </a:r>
            <a:r>
              <a:rPr lang="en-US" sz="1200" b="0" i="0" kern="1200" dirty="0">
                <a:solidFill>
                  <a:schemeClr val="tx1"/>
                </a:solidFill>
                <a:effectLst/>
                <a:latin typeface="+mn-lt"/>
                <a:ea typeface="ＭＳ Ｐゴシック" charset="-128"/>
                <a:cs typeface="ＭＳ Ｐゴシック" charset="-128"/>
              </a:rPr>
              <a:t>). Specific observation dates and times are provided in (</a:t>
            </a:r>
            <a:r>
              <a:rPr lang="en-US" sz="1200" b="1" i="1" u="none" strike="noStrike" kern="1200" dirty="0">
                <a:solidFill>
                  <a:schemeClr val="tx1"/>
                </a:solidFill>
                <a:effectLst/>
                <a:latin typeface="+mn-lt"/>
                <a:ea typeface="ＭＳ Ｐゴシック" charset="-128"/>
                <a:cs typeface="ＭＳ Ｐゴシック" charset="-128"/>
                <a:hlinkClick r:id="rId18"/>
              </a:rPr>
              <a:t>25</a:t>
            </a:r>
            <a:r>
              <a:rPr lang="en-US" sz="1200" b="0" i="0" kern="1200" dirty="0">
                <a:solidFill>
                  <a:schemeClr val="tx1"/>
                </a:solidFill>
                <a:effectLst/>
                <a:latin typeface="+mn-lt"/>
                <a:ea typeface="ＭＳ Ｐゴシック" charset="-128"/>
                <a:cs typeface="ＭＳ Ｐゴシック" charset="-128"/>
              </a:rPr>
              <a:t>). Differential flux upper limits (shown as colored bands and indicated as “UL” in the legend) are quoted at the 95% CL, while markers indicate significant detections. Archival observations are shown in gray to illustrate the historical flux level of the blazar in the radio-to-</a:t>
            </a:r>
            <a:r>
              <a:rPr lang="en-US" sz="1200" b="0" i="0" kern="1200" dirty="0" err="1">
                <a:solidFill>
                  <a:schemeClr val="tx1"/>
                </a:solidFill>
                <a:effectLst/>
                <a:latin typeface="+mn-lt"/>
                <a:ea typeface="ＭＳ Ｐゴシック" charset="-128"/>
                <a:cs typeface="ＭＳ Ｐゴシック" charset="-128"/>
              </a:rPr>
              <a:t>keV</a:t>
            </a:r>
            <a:r>
              <a:rPr lang="en-US" sz="1200" b="0" i="0" kern="1200" dirty="0">
                <a:solidFill>
                  <a:schemeClr val="tx1"/>
                </a:solidFill>
                <a:effectLst/>
                <a:latin typeface="+mn-lt"/>
                <a:ea typeface="ＭＳ Ｐゴシック" charset="-128"/>
                <a:cs typeface="ＭＳ Ｐゴシック" charset="-128"/>
              </a:rPr>
              <a:t> range as retrieved from the ASDC SED Builder (</a:t>
            </a:r>
            <a:r>
              <a:rPr lang="en-US" sz="1200" b="1" i="1" u="none" strike="noStrike" kern="1200" dirty="0">
                <a:solidFill>
                  <a:schemeClr val="tx1"/>
                </a:solidFill>
                <a:effectLst/>
                <a:latin typeface="+mn-lt"/>
                <a:ea typeface="ＭＳ Ｐゴシック" charset="-128"/>
                <a:cs typeface="ＭＳ Ｐゴシック" charset="-128"/>
                <a:hlinkClick r:id="rId19"/>
              </a:rPr>
              <a:t>62</a:t>
            </a:r>
            <a:r>
              <a:rPr lang="en-US" sz="1200" b="0" i="0" kern="1200" dirty="0">
                <a:solidFill>
                  <a:schemeClr val="tx1"/>
                </a:solidFill>
                <a:effectLst/>
                <a:latin typeface="+mn-lt"/>
                <a:ea typeface="ＭＳ Ｐゴシック" charset="-128"/>
                <a:cs typeface="ＭＳ Ｐゴシック" charset="-128"/>
              </a:rPr>
              <a:t>), and in the </a:t>
            </a:r>
            <a:r>
              <a:rPr lang="en-US" sz="1200" b="0" i="0" kern="1200" dirty="0" err="1">
                <a:solidFill>
                  <a:schemeClr val="tx1"/>
                </a:solidFill>
                <a:effectLst/>
                <a:latin typeface="+mn-lt"/>
                <a:ea typeface="ＭＳ Ｐゴシック" charset="-128"/>
                <a:cs typeface="ＭＳ Ｐゴシック" charset="-128"/>
              </a:rPr>
              <a:t>γ</a:t>
            </a:r>
            <a:r>
              <a:rPr lang="en-US" sz="1200" b="0" i="0" kern="1200" dirty="0">
                <a:solidFill>
                  <a:schemeClr val="tx1"/>
                </a:solidFill>
                <a:effectLst/>
                <a:latin typeface="+mn-lt"/>
                <a:ea typeface="ＭＳ Ｐゴシック" charset="-128"/>
                <a:cs typeface="ＭＳ Ｐゴシック" charset="-128"/>
              </a:rPr>
              <a:t>-ray band as listed in the </a:t>
            </a:r>
            <a:r>
              <a:rPr lang="en-US" sz="1200" b="0" i="1" kern="1200" dirty="0">
                <a:solidFill>
                  <a:schemeClr val="tx1"/>
                </a:solidFill>
                <a:effectLst/>
                <a:latin typeface="+mn-lt"/>
                <a:ea typeface="ＭＳ Ｐゴシック" charset="-128"/>
                <a:cs typeface="ＭＳ Ｐゴシック" charset="-128"/>
              </a:rPr>
              <a:t>Fermi</a:t>
            </a:r>
            <a:r>
              <a:rPr lang="en-US" sz="1200" b="0" i="0" kern="1200" dirty="0">
                <a:solidFill>
                  <a:schemeClr val="tx1"/>
                </a:solidFill>
                <a:effectLst/>
                <a:latin typeface="+mn-lt"/>
                <a:ea typeface="ＭＳ Ｐゴシック" charset="-128"/>
                <a:cs typeface="ＭＳ Ｐゴシック" charset="-128"/>
              </a:rPr>
              <a:t>-LAT 3FGL catalog (</a:t>
            </a:r>
            <a:r>
              <a:rPr lang="en-US" sz="1200" b="1" i="1" u="none" strike="noStrike" kern="1200" dirty="0">
                <a:solidFill>
                  <a:schemeClr val="tx1"/>
                </a:solidFill>
                <a:effectLst/>
                <a:latin typeface="+mn-lt"/>
                <a:ea typeface="ＭＳ Ｐゴシック" charset="-128"/>
                <a:cs typeface="ＭＳ Ｐゴシック" charset="-128"/>
                <a:hlinkClick r:id="rId20"/>
              </a:rPr>
              <a:t>23</a:t>
            </a:r>
            <a:r>
              <a:rPr lang="en-US" sz="1200" b="0" i="0" kern="1200" dirty="0">
                <a:solidFill>
                  <a:schemeClr val="tx1"/>
                </a:solidFill>
                <a:effectLst/>
                <a:latin typeface="+mn-lt"/>
                <a:ea typeface="ＭＳ Ｐゴシック" charset="-128"/>
                <a:cs typeface="ＭＳ Ｐゴシック" charset="-128"/>
              </a:rPr>
              <a:t>) and from an analysis of 2.5 years of HAWC data. The </a:t>
            </a:r>
            <a:r>
              <a:rPr lang="en-US" sz="1200" b="0" i="0" kern="1200" dirty="0" err="1">
                <a:solidFill>
                  <a:schemeClr val="tx1"/>
                </a:solidFill>
                <a:effectLst/>
                <a:latin typeface="+mn-lt"/>
                <a:ea typeface="ＭＳ Ｐゴシック" charset="-128"/>
                <a:cs typeface="ＭＳ Ｐゴシック" charset="-128"/>
              </a:rPr>
              <a:t>γ</a:t>
            </a:r>
            <a:r>
              <a:rPr lang="en-US" sz="1200" b="0" i="0" kern="1200" dirty="0">
                <a:solidFill>
                  <a:schemeClr val="tx1"/>
                </a:solidFill>
                <a:effectLst/>
                <a:latin typeface="+mn-lt"/>
                <a:ea typeface="ＭＳ Ｐゴシック" charset="-128"/>
                <a:cs typeface="ＭＳ Ｐゴシック" charset="-128"/>
              </a:rPr>
              <a:t>-ray observations have not been corrected for absorption owing to the EBL. SARA/UA, ASAS-SN, and Kiso/KWFC observations have not been corrected for Galactic attenuation. The electromagnetic SED displays a double-bump structure, one peaking in the optical-ultraviolet range and the second one in the GeV range, which is characteristic of the </a:t>
            </a:r>
            <a:r>
              <a:rPr lang="en-US" sz="1200" b="0" i="0" kern="1200" dirty="0" err="1">
                <a:solidFill>
                  <a:schemeClr val="tx1"/>
                </a:solidFill>
                <a:effectLst/>
                <a:latin typeface="+mn-lt"/>
                <a:ea typeface="ＭＳ Ｐゴシック" charset="-128"/>
                <a:cs typeface="ＭＳ Ｐゴシック" charset="-128"/>
              </a:rPr>
              <a:t>nonthermal</a:t>
            </a:r>
            <a:r>
              <a:rPr lang="en-US" sz="1200" b="0" i="0" kern="1200" dirty="0">
                <a:solidFill>
                  <a:schemeClr val="tx1"/>
                </a:solidFill>
                <a:effectLst/>
                <a:latin typeface="+mn-lt"/>
                <a:ea typeface="ＭＳ Ｐゴシック" charset="-128"/>
                <a:cs typeface="ＭＳ Ｐゴシック" charset="-128"/>
              </a:rPr>
              <a:t> emission from blazars. Even within this 14-day period, there is variability observed in several of the energy bands shown (see </a:t>
            </a:r>
            <a:r>
              <a:rPr lang="en-US" sz="1200" b="1" i="0" u="none" strike="noStrike" kern="1200" dirty="0">
                <a:solidFill>
                  <a:schemeClr val="tx1"/>
                </a:solidFill>
                <a:effectLst/>
                <a:latin typeface="+mn-lt"/>
                <a:ea typeface="ＭＳ Ｐゴシック" charset="-128"/>
                <a:cs typeface="ＭＳ Ｐゴシック" charset="-128"/>
                <a:hlinkClick r:id="rId21"/>
              </a:rPr>
              <a:t>Fig. 3</a:t>
            </a:r>
            <a:r>
              <a:rPr lang="en-US" sz="1200" b="0" i="0" kern="1200" dirty="0">
                <a:solidFill>
                  <a:schemeClr val="tx1"/>
                </a:solidFill>
                <a:effectLst/>
                <a:latin typeface="+mn-lt"/>
                <a:ea typeface="ＭＳ Ｐゴシック" charset="-128"/>
                <a:cs typeface="ＭＳ Ｐゴシック" charset="-128"/>
              </a:rPr>
              <a:t>), and the data are not all obtained simultaneously. Representative neutrino flux upper limits that produce on average one detection like IceCube-170922A over a period of 0.5 (solid black line) and 7.5 years (dashed black line) are shown, assuming a spectrum of  at the most probable neutrino energy (311 </a:t>
            </a:r>
            <a:r>
              <a:rPr lang="en-US" sz="1200" b="0" i="0" kern="1200" dirty="0" err="1">
                <a:solidFill>
                  <a:schemeClr val="tx1"/>
                </a:solidFill>
                <a:effectLst/>
                <a:latin typeface="+mn-lt"/>
                <a:ea typeface="ＭＳ Ｐゴシック" charset="-128"/>
                <a:cs typeface="ＭＳ Ｐゴシック" charset="-128"/>
              </a:rPr>
              <a:t>TeV</a:t>
            </a:r>
            <a:r>
              <a:rPr lang="en-US" sz="1200" b="0" i="0" kern="1200" dirty="0">
                <a:solidFill>
                  <a:schemeClr val="tx1"/>
                </a:solidFill>
                <a:effectLst/>
                <a:latin typeface="+mn-lt"/>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162</a:t>
            </a:fld>
            <a:endParaRPr lang="en-US"/>
          </a:p>
        </p:txBody>
      </p:sp>
    </p:spTree>
    <p:extLst>
      <p:ext uri="{BB962C8B-B14F-4D97-AF65-F5344CB8AC3E}">
        <p14:creationId xmlns:p14="http://schemas.microsoft.com/office/powerpoint/2010/main" val="760681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Audience ideas:</a:t>
            </a:r>
          </a:p>
          <a:p>
            <a:r>
              <a:rPr lang="en-US" dirty="0"/>
              <a:t>AGN</a:t>
            </a:r>
          </a:p>
          <a:p>
            <a:r>
              <a:rPr lang="en-US" dirty="0"/>
              <a:t>Jets</a:t>
            </a:r>
          </a:p>
          <a:p>
            <a:r>
              <a:rPr lang="en-US" dirty="0"/>
              <a:t>Starburst galaxies</a:t>
            </a:r>
          </a:p>
          <a:p>
            <a:r>
              <a:rPr lang="en-US" dirty="0"/>
              <a:t>Tidal disruption events</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12</a:t>
            </a:fld>
            <a:endParaRPr lang="en-US"/>
          </a:p>
        </p:txBody>
      </p:sp>
    </p:spTree>
    <p:extLst>
      <p:ext uri="{BB962C8B-B14F-4D97-AF65-F5344CB8AC3E}">
        <p14:creationId xmlns:p14="http://schemas.microsoft.com/office/powerpoint/2010/main" val="271044592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ＭＳ Ｐゴシック" charset="-128"/>
                <a:cs typeface="ＭＳ Ｐゴシック" charset="-128"/>
              </a:rPr>
              <a:t>Significant variability of the electromagnetic emission can be observed in all displayed energy bands, with the source being in a high-emission state around the time of the neutrino alert. From top to bottom: (</a:t>
            </a:r>
            <a:r>
              <a:rPr lang="en-US" sz="1200" b="1" i="0" kern="1200" dirty="0">
                <a:solidFill>
                  <a:schemeClr val="tx1"/>
                </a:solidFill>
                <a:effectLst/>
                <a:latin typeface="+mn-lt"/>
                <a:ea typeface="ＭＳ Ｐゴシック" charset="-128"/>
                <a:cs typeface="ＭＳ Ｐゴシック" charset="-128"/>
              </a:rPr>
              <a:t>A</a:t>
            </a:r>
            <a:r>
              <a:rPr lang="en-US" sz="1200" b="0" i="0" kern="1200" dirty="0">
                <a:solidFill>
                  <a:schemeClr val="tx1"/>
                </a:solidFill>
                <a:effectLst/>
                <a:latin typeface="+mn-lt"/>
                <a:ea typeface="ＭＳ Ｐゴシック" charset="-128"/>
                <a:cs typeface="ＭＳ Ｐゴシック" charset="-128"/>
              </a:rPr>
              <a:t>) VHE </a:t>
            </a:r>
            <a:r>
              <a:rPr lang="en-US" sz="1200" b="0" i="0" kern="1200" dirty="0" err="1">
                <a:solidFill>
                  <a:schemeClr val="tx1"/>
                </a:solidFill>
                <a:effectLst/>
                <a:latin typeface="+mn-lt"/>
                <a:ea typeface="ＭＳ Ｐゴシック" charset="-128"/>
                <a:cs typeface="ＭＳ Ｐゴシック" charset="-128"/>
              </a:rPr>
              <a:t>γ</a:t>
            </a:r>
            <a:r>
              <a:rPr lang="en-US" sz="1200" b="0" i="0" kern="1200" dirty="0">
                <a:solidFill>
                  <a:schemeClr val="tx1"/>
                </a:solidFill>
                <a:effectLst/>
                <a:latin typeface="+mn-lt"/>
                <a:ea typeface="ＭＳ Ｐゴシック" charset="-128"/>
                <a:cs typeface="ＭＳ Ｐゴシック" charset="-128"/>
              </a:rPr>
              <a:t>-ray observations by MAGIC, H.E.S.S., and VERITAS; (</a:t>
            </a:r>
            <a:r>
              <a:rPr lang="en-US" sz="1200" b="1" i="0" kern="1200" dirty="0">
                <a:solidFill>
                  <a:schemeClr val="tx1"/>
                </a:solidFill>
                <a:effectLst/>
                <a:latin typeface="+mn-lt"/>
                <a:ea typeface="ＭＳ Ｐゴシック" charset="-128"/>
                <a:cs typeface="ＭＳ Ｐゴシック" charset="-128"/>
              </a:rPr>
              <a:t>B</a:t>
            </a:r>
            <a:r>
              <a:rPr lang="en-US" sz="1200" b="0" i="0" kern="1200" dirty="0">
                <a:solidFill>
                  <a:schemeClr val="tx1"/>
                </a:solidFill>
                <a:effectLst/>
                <a:latin typeface="+mn-lt"/>
                <a:ea typeface="ＭＳ Ｐゴシック" charset="-128"/>
                <a:cs typeface="ＭＳ Ｐゴシック" charset="-128"/>
              </a:rPr>
              <a:t>) high-energy </a:t>
            </a:r>
            <a:r>
              <a:rPr lang="en-US" sz="1200" b="0" i="0" kern="1200" dirty="0" err="1">
                <a:solidFill>
                  <a:schemeClr val="tx1"/>
                </a:solidFill>
                <a:effectLst/>
                <a:latin typeface="+mn-lt"/>
                <a:ea typeface="ＭＳ Ｐゴシック" charset="-128"/>
                <a:cs typeface="ＭＳ Ｐゴシック" charset="-128"/>
              </a:rPr>
              <a:t>γ</a:t>
            </a:r>
            <a:r>
              <a:rPr lang="en-US" sz="1200" b="0" i="0" kern="1200" dirty="0">
                <a:solidFill>
                  <a:schemeClr val="tx1"/>
                </a:solidFill>
                <a:effectLst/>
                <a:latin typeface="+mn-lt"/>
                <a:ea typeface="ＭＳ Ｐゴシック" charset="-128"/>
                <a:cs typeface="ＭＳ Ｐゴシック" charset="-128"/>
              </a:rPr>
              <a:t>-ray observations by </a:t>
            </a:r>
            <a:r>
              <a:rPr lang="en-US" sz="1200" b="0" i="1" kern="1200" dirty="0">
                <a:solidFill>
                  <a:schemeClr val="tx1"/>
                </a:solidFill>
                <a:effectLst/>
                <a:latin typeface="+mn-lt"/>
                <a:ea typeface="ＭＳ Ｐゴシック" charset="-128"/>
                <a:cs typeface="ＭＳ Ｐゴシック" charset="-128"/>
              </a:rPr>
              <a:t>Fermi</a:t>
            </a:r>
            <a:r>
              <a:rPr lang="en-US" sz="1200" b="0" i="0" kern="1200" dirty="0">
                <a:solidFill>
                  <a:schemeClr val="tx1"/>
                </a:solidFill>
                <a:effectLst/>
                <a:latin typeface="+mn-lt"/>
                <a:ea typeface="ＭＳ Ｐゴシック" charset="-128"/>
                <a:cs typeface="ＭＳ Ｐゴシック" charset="-128"/>
              </a:rPr>
              <a:t>-LAT and </a:t>
            </a:r>
            <a:r>
              <a:rPr lang="en-US" sz="1200" b="0" i="1" kern="1200" dirty="0">
                <a:solidFill>
                  <a:schemeClr val="tx1"/>
                </a:solidFill>
                <a:effectLst/>
                <a:latin typeface="+mn-lt"/>
                <a:ea typeface="ＭＳ Ｐゴシック" charset="-128"/>
                <a:cs typeface="ＭＳ Ｐゴシック" charset="-128"/>
              </a:rPr>
              <a:t>AGILE</a:t>
            </a:r>
            <a:r>
              <a:rPr lang="en-US" sz="1200" b="0" i="0" kern="1200" dirty="0">
                <a:solidFill>
                  <a:schemeClr val="tx1"/>
                </a:solidFill>
                <a:effectLst/>
                <a:latin typeface="+mn-lt"/>
                <a:ea typeface="ＭＳ Ｐゴシック" charset="-128"/>
                <a:cs typeface="ＭＳ Ｐゴシック" charset="-128"/>
              </a:rPr>
              <a:t>; (</a:t>
            </a:r>
            <a:r>
              <a:rPr lang="en-US" sz="1200" b="1" i="0" kern="1200" dirty="0">
                <a:solidFill>
                  <a:schemeClr val="tx1"/>
                </a:solidFill>
                <a:effectLst/>
                <a:latin typeface="+mn-lt"/>
                <a:ea typeface="ＭＳ Ｐゴシック" charset="-128"/>
                <a:cs typeface="ＭＳ Ｐゴシック" charset="-128"/>
              </a:rPr>
              <a:t>C</a:t>
            </a:r>
            <a:r>
              <a:rPr lang="en-US" sz="1200" b="0" i="0" kern="1200" dirty="0">
                <a:solidFill>
                  <a:schemeClr val="tx1"/>
                </a:solidFill>
                <a:effectLst/>
                <a:latin typeface="+mn-lt"/>
                <a:ea typeface="ＭＳ Ｐゴシック" charset="-128"/>
                <a:cs typeface="ＭＳ Ｐゴシック" charset="-128"/>
              </a:rPr>
              <a:t> and </a:t>
            </a:r>
            <a:r>
              <a:rPr lang="en-US" sz="1200" b="1" i="0" kern="1200" dirty="0">
                <a:solidFill>
                  <a:schemeClr val="tx1"/>
                </a:solidFill>
                <a:effectLst/>
                <a:latin typeface="+mn-lt"/>
                <a:ea typeface="ＭＳ Ｐゴシック" charset="-128"/>
                <a:cs typeface="ＭＳ Ｐゴシック" charset="-128"/>
              </a:rPr>
              <a:t>D</a:t>
            </a:r>
            <a:r>
              <a:rPr lang="en-US" sz="1200" b="0" i="0" kern="1200" dirty="0">
                <a:solidFill>
                  <a:schemeClr val="tx1"/>
                </a:solidFill>
                <a:effectLst/>
                <a:latin typeface="+mn-lt"/>
                <a:ea typeface="ＭＳ Ｐゴシック" charset="-128"/>
                <a:cs typeface="ＭＳ Ｐゴシック" charset="-128"/>
              </a:rPr>
              <a:t>) x-ray observations by </a:t>
            </a:r>
            <a:r>
              <a:rPr lang="en-US" sz="1200" b="0" i="1" kern="1200" dirty="0">
                <a:solidFill>
                  <a:schemeClr val="tx1"/>
                </a:solidFill>
                <a:effectLst/>
                <a:latin typeface="+mn-lt"/>
                <a:ea typeface="ＭＳ Ｐゴシック" charset="-128"/>
                <a:cs typeface="ＭＳ Ｐゴシック" charset="-128"/>
              </a:rPr>
              <a:t>Swift</a:t>
            </a:r>
            <a:r>
              <a:rPr lang="en-US" sz="1200" b="0" i="0" kern="1200" dirty="0">
                <a:solidFill>
                  <a:schemeClr val="tx1"/>
                </a:solidFill>
                <a:effectLst/>
                <a:latin typeface="+mn-lt"/>
                <a:ea typeface="ＭＳ Ｐゴシック" charset="-128"/>
                <a:cs typeface="ＭＳ Ｐゴシック" charset="-128"/>
              </a:rPr>
              <a:t> XRT; (</a:t>
            </a:r>
            <a:r>
              <a:rPr lang="en-US" sz="1200" b="1" i="0" kern="1200" dirty="0">
                <a:solidFill>
                  <a:schemeClr val="tx1"/>
                </a:solidFill>
                <a:effectLst/>
                <a:latin typeface="+mn-lt"/>
                <a:ea typeface="ＭＳ Ｐゴシック" charset="-128"/>
                <a:cs typeface="ＭＳ Ｐゴシック" charset="-128"/>
              </a:rPr>
              <a:t>E</a:t>
            </a:r>
            <a:r>
              <a:rPr lang="en-US" sz="1200" b="0" i="0" kern="1200" dirty="0">
                <a:solidFill>
                  <a:schemeClr val="tx1"/>
                </a:solidFill>
                <a:effectLst/>
                <a:latin typeface="+mn-lt"/>
                <a:ea typeface="ＭＳ Ｐゴシック" charset="-128"/>
                <a:cs typeface="ＭＳ Ｐゴシック" charset="-128"/>
              </a:rPr>
              <a:t>) optical light curves from ASAS-SN, Kiso/KWFC, and Kanata/HONIR; and (</a:t>
            </a:r>
            <a:r>
              <a:rPr lang="en-US" sz="1200" b="1" i="0" kern="1200" dirty="0">
                <a:solidFill>
                  <a:schemeClr val="tx1"/>
                </a:solidFill>
                <a:effectLst/>
                <a:latin typeface="+mn-lt"/>
                <a:ea typeface="ＭＳ Ｐゴシック" charset="-128"/>
                <a:cs typeface="ＭＳ Ｐゴシック" charset="-128"/>
              </a:rPr>
              <a:t>F</a:t>
            </a:r>
            <a:r>
              <a:rPr lang="en-US" sz="1200" b="0" i="0" kern="1200" dirty="0">
                <a:solidFill>
                  <a:schemeClr val="tx1"/>
                </a:solidFill>
                <a:effectLst/>
                <a:latin typeface="+mn-lt"/>
                <a:ea typeface="ＭＳ Ｐゴシック" charset="-128"/>
                <a:cs typeface="ＭＳ Ｐゴシック" charset="-128"/>
              </a:rPr>
              <a:t>) radio observations by OVRO and VLA. The red dashed line marks the detection time of the neutrino IceCube-170922A. The left set of panels shows measurements between MJD 54700 (22 August 2008) and MJD 58002 (6 September 2017). The set of panels on the right shows an expanded scale for time range MJD 58002 to MJD 58050 (24 October 2017). The </a:t>
            </a:r>
            <a:r>
              <a:rPr lang="en-US" sz="1200" b="0" i="1" kern="1200" dirty="0">
                <a:solidFill>
                  <a:schemeClr val="tx1"/>
                </a:solidFill>
                <a:effectLst/>
                <a:latin typeface="+mn-lt"/>
                <a:ea typeface="ＭＳ Ｐゴシック" charset="-128"/>
                <a:cs typeface="ＭＳ Ｐゴシック" charset="-128"/>
              </a:rPr>
              <a:t>Fermi</a:t>
            </a:r>
            <a:r>
              <a:rPr lang="en-US" sz="1200" b="0" i="0" kern="1200" dirty="0">
                <a:solidFill>
                  <a:schemeClr val="tx1"/>
                </a:solidFill>
                <a:effectLst/>
                <a:latin typeface="+mn-lt"/>
                <a:ea typeface="ＭＳ Ｐゴシック" charset="-128"/>
                <a:cs typeface="ＭＳ Ｐゴシック" charset="-128"/>
              </a:rPr>
              <a:t>-LAT light curve is binned in 28-day bins on the left panel, while finer 7-day bins are used on the expanded panel. A VERITAS limit from MJD 58019.40 (23 September 2017) of    is off the scale of the plot and not shown.</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163</a:t>
            </a:fld>
            <a:endParaRPr lang="en-US"/>
          </a:p>
        </p:txBody>
      </p:sp>
    </p:spTree>
    <p:extLst>
      <p:ext uri="{BB962C8B-B14F-4D97-AF65-F5344CB8AC3E}">
        <p14:creationId xmlns:p14="http://schemas.microsoft.com/office/powerpoint/2010/main" val="159814901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ＭＳ Ｐゴシック" charset="-128"/>
                <a:cs typeface="ＭＳ Ｐゴシック" charset="-128"/>
              </a:rPr>
              <a:t>Figure 2.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median angular resolution vs. neutrino energy for</a:t>
            </a:r>
            <a:r>
              <a:rPr lang="en-US" sz="1200" kern="1200" baseline="0" dirty="0">
                <a:solidFill>
                  <a:schemeClr val="tx1"/>
                </a:solidFill>
                <a:effectLst/>
                <a:latin typeface="+mn-lt"/>
                <a:ea typeface="ＭＳ Ｐゴシック" charset="-128"/>
                <a:cs typeface="ＭＳ Ｐゴシック" charset="-128"/>
              </a:rPr>
              <a:t> </a:t>
            </a:r>
            <a:r>
              <a:rPr lang="en-US" sz="1200" kern="1200" baseline="0" dirty="0" err="1">
                <a:solidFill>
                  <a:schemeClr val="tx1"/>
                </a:solidFill>
                <a:effectLst/>
                <a:latin typeface="+mn-lt"/>
                <a:ea typeface="ＭＳ Ｐゴシック" charset="-128"/>
                <a:cs typeface="ＭＳ Ｐゴシック" charset="-128"/>
              </a:rPr>
              <a:t>numu</a:t>
            </a:r>
            <a:r>
              <a:rPr lang="en-US" sz="1200" kern="1200" baseline="0" dirty="0">
                <a:solidFill>
                  <a:schemeClr val="tx1"/>
                </a:solidFill>
                <a:effectLst/>
                <a:latin typeface="+mn-lt"/>
                <a:ea typeface="ＭＳ Ｐゴシック" charset="-128"/>
                <a:cs typeface="ＭＳ Ｐゴシック" charset="-128"/>
              </a:rPr>
              <a:t> + </a:t>
            </a:r>
            <a:r>
              <a:rPr lang="en-US" sz="1200" kern="1200" baseline="0" dirty="0" err="1">
                <a:solidFill>
                  <a:schemeClr val="tx1"/>
                </a:solidFill>
                <a:effectLst/>
                <a:latin typeface="+mn-lt"/>
                <a:ea typeface="ＭＳ Ｐゴシック" charset="-128"/>
                <a:cs typeface="ＭＳ Ｐゴシック" charset="-128"/>
              </a:rPr>
              <a:t>numubar</a:t>
            </a:r>
            <a:r>
              <a:rPr lang="en-US" sz="1200" kern="1200" baseline="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calculated from Monte Carlo simulation for the IC86 sample described in Section 2.2. Through-going tracks (solid black) are shown together with starting tracks (dashed black; see Section 2.3). Moreover, the median kinematic angle of the secondary muon in CC neutrino interactions is shown (dotted black line).</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from</a:t>
            </a:r>
            <a:r>
              <a:rPr lang="en-US" sz="1200" kern="1200" baseline="0" dirty="0">
                <a:solidFill>
                  <a:schemeClr val="tx1"/>
                </a:solidFill>
                <a:effectLst/>
                <a:latin typeface="+mn-lt"/>
                <a:ea typeface="ＭＳ Ｐゴシック" charset="-128"/>
                <a:cs typeface="ＭＳ Ｐゴシック" charset="-128"/>
              </a:rPr>
              <a:t> seven-year point source paper</a:t>
            </a:r>
            <a:endParaRPr 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8043E49-4885-E64E-B846-4F1431A11437}" type="slidenum">
              <a:rPr lang="en-US" altLang="en-US" sz="1200"/>
              <a:pPr eaLnBrk="1" hangingPunct="1"/>
              <a:t>164</a:t>
            </a:fld>
            <a:endParaRPr lang="en-US" altLang="en-US" sz="1200"/>
          </a:p>
        </p:txBody>
      </p:sp>
    </p:spTree>
    <p:extLst>
      <p:ext uri="{BB962C8B-B14F-4D97-AF65-F5344CB8AC3E}">
        <p14:creationId xmlns:p14="http://schemas.microsoft.com/office/powerpoint/2010/main" val="2459305545"/>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 4.  All-flavor-sum neutrino flux quasi-differential 90% CL</a:t>
            </a:r>
            <a:r>
              <a:rPr lang="en-US" sz="1200" kern="1200" baseline="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upper limit on one energy decade E−1 flux windows (solid line). The limits are derived using a log-likelihood ratio method. The median null observation limit (sensitivity) is also shown (dashed line). Cosmogenic-neutrino model predictions (assuming primary protons) are shown for comparison: </a:t>
            </a:r>
            <a:r>
              <a:rPr lang="en-US" sz="1200" kern="1200" dirty="0" err="1">
                <a:solidFill>
                  <a:schemeClr val="tx1"/>
                </a:solidFill>
                <a:effectLst/>
                <a:latin typeface="+mn-lt"/>
                <a:ea typeface="ＭＳ Ｐゴシック" charset="-128"/>
                <a:cs typeface="ＭＳ Ｐゴシック" charset="-128"/>
              </a:rPr>
              <a:t>Kotera</a:t>
            </a:r>
            <a:r>
              <a:rPr lang="en-US" sz="1200" kern="1200" dirty="0">
                <a:solidFill>
                  <a:schemeClr val="tx1"/>
                </a:solidFill>
                <a:effectLst/>
                <a:latin typeface="+mn-lt"/>
                <a:ea typeface="ＭＳ Ｐゴシック" charset="-128"/>
                <a:cs typeface="ＭＳ Ｐゴシック" charset="-128"/>
              </a:rPr>
              <a:t> et al. [53], </a:t>
            </a:r>
            <a:r>
              <a:rPr lang="en-US" sz="1200" kern="1200" dirty="0" err="1">
                <a:solidFill>
                  <a:schemeClr val="tx1"/>
                </a:solidFill>
                <a:effectLst/>
                <a:latin typeface="+mn-lt"/>
                <a:ea typeface="ＭＳ Ｐゴシック" charset="-128"/>
                <a:cs typeface="ＭＳ Ｐゴシック" charset="-128"/>
              </a:rPr>
              <a:t>Ahlers</a:t>
            </a:r>
            <a:r>
              <a:rPr lang="en-US" sz="1200" kern="1200" dirty="0">
                <a:solidFill>
                  <a:schemeClr val="tx1"/>
                </a:solidFill>
                <a:effectLst/>
                <a:latin typeface="+mn-lt"/>
                <a:ea typeface="ＭＳ Ｐゴシック" charset="-128"/>
                <a:cs typeface="ＭＳ Ｐゴシック" charset="-128"/>
              </a:rPr>
              <a:t> et al. [42], and an astrophysical neutrino model from </a:t>
            </a:r>
            <a:r>
              <a:rPr lang="en-US" sz="1200" kern="1200" dirty="0" err="1">
                <a:solidFill>
                  <a:schemeClr val="tx1"/>
                </a:solidFill>
                <a:effectLst/>
                <a:latin typeface="+mn-lt"/>
                <a:ea typeface="ＭＳ Ｐゴシック" charset="-128"/>
                <a:cs typeface="ＭＳ Ｐゴシック" charset="-128"/>
              </a:rPr>
              <a:t>Murase</a:t>
            </a:r>
            <a:r>
              <a:rPr lang="en-US" sz="1200" kern="1200" dirty="0">
                <a:solidFill>
                  <a:schemeClr val="tx1"/>
                </a:solidFill>
                <a:effectLst/>
                <a:latin typeface="+mn-lt"/>
                <a:ea typeface="ＭＳ Ｐゴシック" charset="-128"/>
                <a:cs typeface="ＭＳ Ｐゴシック" charset="-128"/>
              </a:rPr>
              <a:t> et al. [56]. Model-independent differential limits on one energy decade E−1 flux from Auger [45] and ANITA-II [88] with appropriate normalization are also shown. A model-dependent upper limit on an unbroken E−2 power-law flux from the current analysis (E2ν </a:t>
            </a:r>
            <a:r>
              <a:rPr lang="en-US" sz="1200" kern="1200" dirty="0" err="1">
                <a:solidFill>
                  <a:schemeClr val="tx1"/>
                </a:solidFill>
                <a:effectLst/>
                <a:latin typeface="+mn-lt"/>
                <a:ea typeface="ＭＳ Ｐゴシック" charset="-128"/>
                <a:cs typeface="ＭＳ Ｐゴシック" charset="-128"/>
              </a:rPr>
              <a:t>φ</a:t>
            </a:r>
            <a:r>
              <a:rPr lang="en-US" sz="1200" kern="1200" dirty="0">
                <a:solidFill>
                  <a:schemeClr val="tx1"/>
                </a:solidFill>
                <a:effectLst/>
                <a:latin typeface="+mn-lt"/>
                <a:ea typeface="ＭＳ Ｐゴシック" charset="-128"/>
                <a:cs typeface="ＭＳ Ｐゴシック" charset="-128"/>
              </a:rPr>
              <a:t> &lt; 9.2 × 10−9 GeV=cm2 s </a:t>
            </a:r>
            <a:r>
              <a:rPr lang="en-US" sz="1200" kern="1200" dirty="0" err="1">
                <a:solidFill>
                  <a:schemeClr val="tx1"/>
                </a:solidFill>
                <a:effectLst/>
                <a:latin typeface="+mn-lt"/>
                <a:ea typeface="ＭＳ Ｐゴシック" charset="-128"/>
                <a:cs typeface="ＭＳ Ｐゴシック" charset="-128"/>
              </a:rPr>
              <a:t>sr</a:t>
            </a:r>
            <a:r>
              <a:rPr lang="en-US" sz="1200" kern="1200" dirty="0">
                <a:solidFill>
                  <a:schemeClr val="tx1"/>
                </a:solidFill>
                <a:effectLst/>
                <a:latin typeface="+mn-lt"/>
                <a:ea typeface="ＭＳ Ｐゴシック" charset="-128"/>
                <a:cs typeface="ＭＳ Ｐゴシック" charset="-128"/>
              </a:rPr>
              <a:t>) is shown for refer- </a:t>
            </a:r>
            <a:r>
              <a:rPr lang="en-US" sz="1200" kern="1200" dirty="0" err="1">
                <a:solidFill>
                  <a:schemeClr val="tx1"/>
                </a:solidFill>
                <a:effectLst/>
                <a:latin typeface="+mn-lt"/>
                <a:ea typeface="ＭＳ Ｐゴシック" charset="-128"/>
                <a:cs typeface="ＭＳ Ｐゴシック" charset="-128"/>
              </a:rPr>
              <a:t>ence</a:t>
            </a:r>
            <a:r>
              <a:rPr lang="en-US" sz="1200" kern="1200" dirty="0">
                <a:solidFill>
                  <a:schemeClr val="tx1"/>
                </a:solidFill>
                <a:effectLst/>
                <a:latin typeface="+mn-lt"/>
                <a:ea typeface="ＭＳ Ｐゴシック" charset="-128"/>
                <a:cs typeface="ＭＳ Ｐゴシック" charset="-128"/>
              </a:rPr>
              <a:t> (dotted line).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165</a:t>
            </a:fld>
            <a:endParaRPr lang="en-US"/>
          </a:p>
        </p:txBody>
      </p:sp>
    </p:spTree>
    <p:extLst>
      <p:ext uri="{BB962C8B-B14F-4D97-AF65-F5344CB8AC3E}">
        <p14:creationId xmlns:p14="http://schemas.microsoft.com/office/powerpoint/2010/main" val="22468425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7. Maps in Equatorial and Galactic coordinates showing the arrival directions of the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cascades (black dots) and tracks (diamonds), as well as those of the UHECRs detected by the Pierre Auger Observatory (magenta stars) and Telescope Array (orange stars). The circles around the showers indicate angular errors. The black diamonds are the HESE tracks while the blue diamonds stand for the tracks from the through-going muon sample. The blue curve indicates the Super-Galactic plane. </a:t>
            </a:r>
            <a:endParaRPr lang="en-US" dirty="0"/>
          </a:p>
          <a:p>
            <a:endParaRPr lang="en-US" dirty="0"/>
          </a:p>
          <a:p>
            <a:r>
              <a:rPr lang="en-US" dirty="0"/>
              <a:t>Auger:</a:t>
            </a:r>
            <a:r>
              <a:rPr lang="en-US" baseline="0" dirty="0"/>
              <a:t> 231 events above 5.2e19 eV from 10 years (2004 to 2014)</a:t>
            </a:r>
          </a:p>
          <a:p>
            <a:r>
              <a:rPr lang="en-US" dirty="0"/>
              <a:t>TA: 87 events above 5.7e19 eV from 6 years (2008 to 2014)</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166</a:t>
            </a:fld>
            <a:endParaRPr lang="en-US"/>
          </a:p>
        </p:txBody>
      </p:sp>
    </p:spTree>
    <p:extLst>
      <p:ext uri="{BB962C8B-B14F-4D97-AF65-F5344CB8AC3E}">
        <p14:creationId xmlns:p14="http://schemas.microsoft.com/office/powerpoint/2010/main" val="266183303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ATWD gains: 16, 2, 0.25</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167</a:t>
            </a:fld>
            <a:endParaRPr lang="en-US"/>
          </a:p>
        </p:txBody>
      </p:sp>
    </p:spTree>
    <p:extLst>
      <p:ext uri="{BB962C8B-B14F-4D97-AF65-F5344CB8AC3E}">
        <p14:creationId xmlns:p14="http://schemas.microsoft.com/office/powerpoint/2010/main" val="403013501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128"/>
                <a:cs typeface="ＭＳ Ｐゴシック" charset="-128"/>
              </a:rPr>
              <a:t>Figure 50. </a:t>
            </a:r>
            <a:r>
              <a:rPr lang="en-US" sz="1200" kern="1200" dirty="0">
                <a:solidFill>
                  <a:schemeClr val="tx1"/>
                </a:solidFill>
                <a:effectLst/>
                <a:latin typeface="+mn-lt"/>
                <a:ea typeface="ＭＳ Ｐゴシック" charset="-128"/>
                <a:cs typeface="ＭＳ Ｐゴシック" charset="-128"/>
              </a:rPr>
              <a:t>Detector performance breakdown by run period. Clean uptime indicates pristine, full-detector data; “good uptime” includes partial-detector runs that are otherwise healthy; and “excluded uptime” indicates runs that are declared unusable for analysis.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169</a:t>
            </a:fld>
            <a:endParaRPr lang="en-US"/>
          </a:p>
        </p:txBody>
      </p:sp>
    </p:spTree>
    <p:extLst>
      <p:ext uri="{BB962C8B-B14F-4D97-AF65-F5344CB8AC3E}">
        <p14:creationId xmlns:p14="http://schemas.microsoft.com/office/powerpoint/2010/main" val="337754796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ＭＳ Ｐゴシック" charset="-128"/>
                <a:cs typeface="ＭＳ Ｐゴシック" charset="-128"/>
              </a:rPr>
              <a:t>Fig. 1. A modern adaption of the so-called ‘‘</a:t>
            </a:r>
            <a:r>
              <a:rPr lang="en-US" sz="1200" b="0" i="0" u="none" strike="noStrike" kern="1200" baseline="0" dirty="0" err="1">
                <a:solidFill>
                  <a:schemeClr val="tx1"/>
                </a:solidFill>
                <a:latin typeface="+mn-lt"/>
                <a:ea typeface="ＭＳ Ｐゴシック" charset="-128"/>
                <a:cs typeface="ＭＳ Ｐゴシック" charset="-128"/>
              </a:rPr>
              <a:t>Hillas</a:t>
            </a:r>
            <a:r>
              <a:rPr lang="en-US" sz="1200" b="0" i="0" u="none" strike="noStrike" kern="1200" baseline="0" dirty="0">
                <a:solidFill>
                  <a:schemeClr val="tx1"/>
                </a:solidFill>
                <a:latin typeface="+mn-lt"/>
                <a:ea typeface="ＭＳ Ｐゴシック" charset="-128"/>
                <a:cs typeface="ＭＳ Ｐゴシック" charset="-128"/>
              </a:rPr>
              <a:t> plot”. It displays upper</a:t>
            </a:r>
          </a:p>
          <a:p>
            <a:r>
              <a:rPr lang="en-US" sz="1200" b="0" i="0" u="none" strike="noStrike" kern="1200" baseline="0" dirty="0">
                <a:solidFill>
                  <a:schemeClr val="tx1"/>
                </a:solidFill>
                <a:latin typeface="+mn-lt"/>
                <a:ea typeface="ＭＳ Ｐゴシック" charset="-128"/>
                <a:cs typeface="ＭＳ Ｐゴシック" charset="-128"/>
              </a:rPr>
              <a:t>limits on the reachable CR energy dependent on the size of the</a:t>
            </a:r>
          </a:p>
          <a:p>
            <a:r>
              <a:rPr lang="en-US" sz="1200" b="0" i="0" u="none" strike="noStrike" kern="1200" baseline="0" dirty="0">
                <a:solidFill>
                  <a:schemeClr val="tx1"/>
                </a:solidFill>
                <a:latin typeface="+mn-lt"/>
                <a:ea typeface="ＭＳ Ｐゴシック" charset="-128"/>
                <a:cs typeface="ＭＳ Ｐゴシック" charset="-128"/>
              </a:rPr>
              <a:t>acceleration region and magnetic field strength. The red lines indicate</a:t>
            </a:r>
          </a:p>
          <a:p>
            <a:r>
              <a:rPr lang="en-US" sz="1200" b="0" i="0" u="none" strike="noStrike" kern="1200" baseline="0" dirty="0">
                <a:solidFill>
                  <a:schemeClr val="tx1"/>
                </a:solidFill>
                <a:latin typeface="+mn-lt"/>
                <a:ea typeface="ＭＳ Ｐゴシック" charset="-128"/>
                <a:cs typeface="ＭＳ Ｐゴシック" charset="-128"/>
              </a:rPr>
              <a:t>the upper limits due to the loss of confinement in the acceleration region</a:t>
            </a:r>
          </a:p>
          <a:p>
            <a:r>
              <a:rPr lang="en-US" sz="1200" b="0" i="0" u="none" strike="noStrike" kern="1200" baseline="0" dirty="0">
                <a:solidFill>
                  <a:schemeClr val="tx1"/>
                </a:solidFill>
                <a:latin typeface="+mn-lt"/>
                <a:ea typeface="ＭＳ Ｐゴシック" charset="-128"/>
                <a:cs typeface="ＭＳ Ｐゴシック" charset="-128"/>
              </a:rPr>
              <a:t>for CRs at the knee, ankle, and the Greisen-</a:t>
            </a:r>
            <a:r>
              <a:rPr lang="en-US" sz="1200" b="0" i="0" u="none" strike="noStrike" kern="1200" baseline="0" dirty="0" err="1">
                <a:solidFill>
                  <a:schemeClr val="tx1"/>
                </a:solidFill>
                <a:latin typeface="+mn-lt"/>
                <a:ea typeface="ＭＳ Ｐゴシック" charset="-128"/>
                <a:cs typeface="ＭＳ Ｐゴシック" charset="-128"/>
              </a:rPr>
              <a:t>Zatsepin</a:t>
            </a:r>
            <a:r>
              <a:rPr lang="en-US" sz="1200" b="0" i="0" u="none" strike="noStrike" kern="1200" baseline="0" dirty="0">
                <a:solidFill>
                  <a:schemeClr val="tx1"/>
                </a:solidFill>
                <a:latin typeface="+mn-lt"/>
                <a:ea typeface="ＭＳ Ｐゴシック" charset="-128"/>
                <a:cs typeface="ＭＳ Ｐゴシック" charset="-128"/>
              </a:rPr>
              <a:t>-</a:t>
            </a:r>
            <a:r>
              <a:rPr lang="en-US" sz="1200" b="0" i="0" u="none" strike="noStrike" kern="1200" baseline="0" dirty="0" err="1">
                <a:solidFill>
                  <a:schemeClr val="tx1"/>
                </a:solidFill>
                <a:latin typeface="+mn-lt"/>
                <a:ea typeface="ＭＳ Ｐゴシック" charset="-128"/>
                <a:cs typeface="ＭＳ Ｐゴシック" charset="-128"/>
              </a:rPr>
              <a:t>Kuzmin</a:t>
            </a:r>
            <a:r>
              <a:rPr lang="en-US" sz="1200" b="0" i="0" u="none" strike="noStrike" kern="1200" baseline="0" dirty="0">
                <a:solidFill>
                  <a:schemeClr val="tx1"/>
                </a:solidFill>
                <a:latin typeface="+mn-lt"/>
                <a:ea typeface="ＭＳ Ｐゴシック" charset="-128"/>
                <a:cs typeface="ＭＳ Ｐゴシック" charset="-128"/>
              </a:rPr>
              <a:t> (GZK) cutoff</a:t>
            </a:r>
          </a:p>
          <a:p>
            <a:r>
              <a:rPr lang="en-US" sz="1200" b="0" i="0" u="none" strike="noStrike" kern="1200" baseline="0" dirty="0">
                <a:solidFill>
                  <a:schemeClr val="tx1"/>
                </a:solidFill>
                <a:latin typeface="+mn-lt"/>
                <a:ea typeface="ＭＳ Ｐゴシック" charset="-128"/>
                <a:cs typeface="ＭＳ Ｐゴシック" charset="-128"/>
              </a:rPr>
              <a:t>(Greisen, 1966; </a:t>
            </a:r>
            <a:r>
              <a:rPr lang="en-US" sz="1200" b="0" i="0" u="none" strike="noStrike" kern="1200" baseline="0" dirty="0" err="1">
                <a:solidFill>
                  <a:schemeClr val="tx1"/>
                </a:solidFill>
                <a:latin typeface="+mn-lt"/>
                <a:ea typeface="ＭＳ Ｐゴシック" charset="-128"/>
                <a:cs typeface="ＭＳ Ｐゴシック" charset="-128"/>
              </a:rPr>
              <a:t>Zatsepin</a:t>
            </a:r>
            <a:r>
              <a:rPr lang="en-US" sz="1200" b="0" i="0" u="none" strike="noStrike" kern="1200" baseline="0" dirty="0">
                <a:solidFill>
                  <a:schemeClr val="tx1"/>
                </a:solidFill>
                <a:latin typeface="+mn-lt"/>
                <a:ea typeface="ＭＳ Ｐゴシック" charset="-128"/>
                <a:cs typeface="ＭＳ Ｐゴシック" charset="-128"/>
              </a:rPr>
              <a:t> and </a:t>
            </a:r>
            <a:r>
              <a:rPr lang="en-US" sz="1200" b="0" i="0" u="none" strike="noStrike" kern="1200" baseline="0" dirty="0" err="1">
                <a:solidFill>
                  <a:schemeClr val="tx1"/>
                </a:solidFill>
                <a:latin typeface="+mn-lt"/>
                <a:ea typeface="ＭＳ Ｐゴシック" charset="-128"/>
                <a:cs typeface="ＭＳ Ｐゴシック" charset="-128"/>
              </a:rPr>
              <a:t>Kuzmin</a:t>
            </a:r>
            <a:r>
              <a:rPr lang="en-US" sz="1200" b="0" i="0" u="none" strike="noStrike" kern="1200" baseline="0" dirty="0">
                <a:solidFill>
                  <a:schemeClr val="tx1"/>
                </a:solidFill>
                <a:latin typeface="+mn-lt"/>
                <a:ea typeface="ＭＳ Ｐゴシック" charset="-128"/>
                <a:cs typeface="ＭＳ Ｐゴシック" charset="-128"/>
              </a:rPr>
              <a:t>, 1966). The dotted gray line</a:t>
            </a:r>
          </a:p>
          <a:p>
            <a:r>
              <a:rPr lang="en-US" sz="1200" b="0" i="0" u="none" strike="noStrike" kern="1200" baseline="0" dirty="0">
                <a:solidFill>
                  <a:schemeClr val="tx1"/>
                </a:solidFill>
                <a:latin typeface="+mn-lt"/>
                <a:ea typeface="ＭＳ Ｐゴシック" charset="-128"/>
                <a:cs typeface="ＭＳ Ｐゴシック" charset="-128"/>
              </a:rPr>
              <a:t>corresponds to a second upper limit that arises from synchrotron losses in</a:t>
            </a:r>
          </a:p>
          <a:p>
            <a:r>
              <a:rPr lang="en-US" sz="1200" b="0" i="0" u="none" strike="noStrike" kern="1200" baseline="0" dirty="0">
                <a:solidFill>
                  <a:schemeClr val="tx1"/>
                </a:solidFill>
                <a:latin typeface="+mn-lt"/>
                <a:ea typeface="ＭＳ Ｐゴシック" charset="-128"/>
                <a:cs typeface="ＭＳ Ｐゴシック" charset="-128"/>
              </a:rPr>
              <a:t>the sources and interactions in the cosmic photon background. Figure</a:t>
            </a:r>
          </a:p>
          <a:p>
            <a:r>
              <a:rPr lang="en-US" sz="1200" b="0" i="0" u="none" strike="noStrike" kern="1200" baseline="0" dirty="0">
                <a:solidFill>
                  <a:schemeClr val="tx1"/>
                </a:solidFill>
                <a:latin typeface="+mn-lt"/>
                <a:ea typeface="ＭＳ Ｐゴシック" charset="-128"/>
                <a:cs typeface="ＭＳ Ｐゴシック" charset="-128"/>
              </a:rPr>
              <a:t>taken from </a:t>
            </a:r>
            <a:r>
              <a:rPr lang="en-US" sz="1200" b="0" i="0" u="none" strike="noStrike" kern="1200" baseline="0" dirty="0" err="1">
                <a:solidFill>
                  <a:schemeClr val="tx1"/>
                </a:solidFill>
                <a:latin typeface="+mn-lt"/>
                <a:ea typeface="ＭＳ Ｐゴシック" charset="-128"/>
                <a:cs typeface="ＭＳ Ｐゴシック" charset="-128"/>
              </a:rPr>
              <a:t>Ahlers</a:t>
            </a:r>
            <a:r>
              <a:rPr lang="en-US" sz="1200" b="0" i="0" u="none" strike="noStrike" kern="1200" baseline="0" dirty="0">
                <a:solidFill>
                  <a:schemeClr val="tx1"/>
                </a:solidFill>
                <a:latin typeface="+mn-lt"/>
                <a:ea typeface="ＭＳ Ｐゴシック" charset="-128"/>
                <a:cs typeface="ＭＳ Ｐゴシック" charset="-128"/>
              </a:rPr>
              <a:t> et al. (2010a). (For interpretation of the references</a:t>
            </a:r>
          </a:p>
          <a:p>
            <a:r>
              <a:rPr lang="en-US" sz="1200" b="0" i="0" u="none" strike="noStrike" kern="1200" baseline="0" dirty="0">
                <a:solidFill>
                  <a:schemeClr val="tx1"/>
                </a:solidFill>
                <a:latin typeface="+mn-lt"/>
                <a:ea typeface="ＭＳ Ｐゴシック" charset="-128"/>
                <a:cs typeface="ＭＳ Ｐゴシック" charset="-128"/>
              </a:rPr>
              <a:t>to color in this figure legend, the reader is referred to the web version of</a:t>
            </a:r>
          </a:p>
          <a:p>
            <a:r>
              <a:rPr lang="en-US" sz="1200" b="0" i="0" u="none" strike="noStrike" kern="1200" baseline="0" dirty="0">
                <a:solidFill>
                  <a:schemeClr val="tx1"/>
                </a:solidFill>
                <a:latin typeface="+mn-lt"/>
                <a:ea typeface="ＭＳ Ｐゴシック" charset="-128"/>
                <a:cs typeface="ＭＳ Ｐゴシック" charset="-128"/>
              </a:rPr>
              <a:t>this article.)</a:t>
            </a:r>
          </a:p>
          <a:p>
            <a:endParaRPr lang="en-US" sz="1200" b="0" i="0" u="none" strike="noStrike" kern="1200" baseline="0" dirty="0">
              <a:solidFill>
                <a:schemeClr val="tx1"/>
              </a:solidFill>
              <a:latin typeface="+mn-lt"/>
              <a:ea typeface="ＭＳ Ｐゴシック" charset="-128"/>
              <a:cs typeface="ＭＳ Ｐゴシック" charset="-128"/>
            </a:endParaRPr>
          </a:p>
          <a:p>
            <a:r>
              <a:rPr lang="en-US" sz="1200" b="0" i="0" u="none" strike="noStrike" kern="1200" baseline="0" dirty="0">
                <a:solidFill>
                  <a:schemeClr val="tx1"/>
                </a:solidFill>
                <a:latin typeface="+mn-lt"/>
                <a:ea typeface="ＭＳ Ｐゴシック" charset="-128"/>
                <a:cs typeface="ＭＳ Ｐゴシック" charset="-128"/>
              </a:rPr>
              <a:t>LHC magnets:</a:t>
            </a:r>
          </a:p>
          <a:p>
            <a:r>
              <a:rPr lang="en-US" sz="1200" b="0" i="0" u="none" strike="noStrike" kern="1200" baseline="0" dirty="0">
                <a:solidFill>
                  <a:schemeClr val="tx1"/>
                </a:solidFill>
                <a:latin typeface="+mn-lt"/>
                <a:ea typeface="ＭＳ Ｐゴシック" charset="-128"/>
                <a:cs typeface="ＭＳ Ｐゴシック" charset="-128"/>
              </a:rPr>
              <a:t>8 Tesla</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170</a:t>
            </a:fld>
            <a:endParaRPr lang="en-US"/>
          </a:p>
        </p:txBody>
      </p:sp>
    </p:spTree>
    <p:extLst>
      <p:ext uri="{BB962C8B-B14F-4D97-AF65-F5344CB8AC3E}">
        <p14:creationId xmlns:p14="http://schemas.microsoft.com/office/powerpoint/2010/main" val="155226428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from </a:t>
            </a:r>
            <a:r>
              <a:rPr lang="en-US" dirty="0"/>
              <a:t>http://</a:t>
            </a:r>
            <a:r>
              <a:rPr lang="en-US" dirty="0" err="1"/>
              <a:t>icecube.wisc.edu</a:t>
            </a:r>
            <a:r>
              <a:rPr lang="en-US" dirty="0"/>
              <a:t>/news/view/346</a:t>
            </a:r>
          </a:p>
          <a:p>
            <a:pPr fontAlgn="b"/>
            <a:endParaRPr lang="en-US" dirty="0">
              <a:effectLst/>
            </a:endParaRPr>
          </a:p>
          <a:p>
            <a:r>
              <a:rPr lang="en-US" dirty="0"/>
              <a:t>We observed a muon event with an energy of multiple </a:t>
            </a:r>
            <a:r>
              <a:rPr lang="en-US" dirty="0" err="1"/>
              <a:t>PeV</a:t>
            </a:r>
            <a:r>
              <a:rPr lang="en-US" dirty="0"/>
              <a:t> originating from a neutrino interaction in the vicinity of the </a:t>
            </a:r>
            <a:r>
              <a:rPr lang="en-US" dirty="0" err="1"/>
              <a:t>IceCube</a:t>
            </a:r>
            <a:r>
              <a:rPr lang="en-US" dirty="0"/>
              <a:t> detector. </a:t>
            </a:r>
            <a:r>
              <a:rPr lang="en-US" dirty="0" err="1"/>
              <a:t>IceCube</a:t>
            </a:r>
            <a:r>
              <a:rPr lang="en-US" dirty="0"/>
              <a:t> is a cubic-kilometer neutrino detector installed in the ice at the geographic South Pole mostly sensitive to neutrinos in the </a:t>
            </a:r>
            <a:r>
              <a:rPr lang="en-US" dirty="0" err="1"/>
              <a:t>TeV-PeV</a:t>
            </a:r>
            <a:r>
              <a:rPr lang="en-US" dirty="0"/>
              <a:t> energy range. The event is the highest-energy event in a search for a diffuse flux of astrophysical muon neutrinos using </a:t>
            </a:r>
            <a:r>
              <a:rPr lang="en-US" dirty="0" err="1"/>
              <a:t>IceCube</a:t>
            </a:r>
            <a:r>
              <a:rPr lang="en-US" dirty="0"/>
              <a:t> data recorded between May 2009 and May 2015. It was detected on June 11th 2014 (56819.20444852863 MJD) and deposited a total energy of 2.6 +/- 0.3 </a:t>
            </a:r>
            <a:r>
              <a:rPr lang="en-US" dirty="0" err="1"/>
              <a:t>PeV</a:t>
            </a:r>
            <a:r>
              <a:rPr lang="en-US" dirty="0"/>
              <a:t> within the instrumented volume of </a:t>
            </a:r>
            <a:r>
              <a:rPr lang="en-US" dirty="0" err="1"/>
              <a:t>IceCube</a:t>
            </a:r>
            <a:r>
              <a:rPr lang="en-US" dirty="0"/>
              <a:t>, which is also a lower bound on the muon and neutrino energy. The reconstructed direction of the event (J2000.0) is R.A.: 110.34 </a:t>
            </a:r>
            <a:r>
              <a:rPr lang="en-US" dirty="0" err="1"/>
              <a:t>deg</a:t>
            </a:r>
            <a:r>
              <a:rPr lang="en-US" dirty="0"/>
              <a:t> and Decl.: 11.48 deg. For simulated events with the same topology, 99% of them are reconstructed better than 1 </a:t>
            </a:r>
            <a:r>
              <a:rPr lang="en-US" dirty="0" err="1"/>
              <a:t>deg</a:t>
            </a:r>
            <a:r>
              <a:rPr lang="en-US" dirty="0"/>
              <a:t> and 50% better than 0.27 deg. The probability of this event being of atmospheric origin is less than 0.01%. The </a:t>
            </a:r>
            <a:r>
              <a:rPr lang="en-US" dirty="0" err="1"/>
              <a:t>IceCube</a:t>
            </a:r>
            <a:r>
              <a:rPr lang="en-US" dirty="0"/>
              <a:t> contact persons for this event are Leif </a:t>
            </a:r>
            <a:r>
              <a:rPr lang="en-US" dirty="0" err="1"/>
              <a:t>Raedel</a:t>
            </a:r>
            <a:r>
              <a:rPr lang="en-US" dirty="0"/>
              <a:t> (RWTH Aachen University, </a:t>
            </a:r>
            <a:r>
              <a:rPr lang="en-US" dirty="0" err="1"/>
              <a:t>raedel@physik.rwth-aachen.de</a:t>
            </a:r>
            <a:r>
              <a:rPr lang="en-US" dirty="0"/>
              <a:t>) and Sebastian </a:t>
            </a:r>
            <a:r>
              <a:rPr lang="en-US" dirty="0" err="1"/>
              <a:t>Schoenen</a:t>
            </a:r>
            <a:r>
              <a:rPr lang="en-US" dirty="0"/>
              <a:t> (RWTH Aachen University, </a:t>
            </a:r>
            <a:r>
              <a:rPr lang="en-US" dirty="0" err="1"/>
              <a:t>schoenen@physik.rwth-aachen.de</a:t>
            </a:r>
            <a:r>
              <a:rPr lang="en-US" dirty="0"/>
              <a:t>) </a:t>
            </a:r>
          </a:p>
          <a:p>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172</a:t>
            </a:fld>
            <a:endParaRPr lang="en-US" altLang="en-US"/>
          </a:p>
        </p:txBody>
      </p:sp>
    </p:spTree>
    <p:extLst>
      <p:ext uri="{BB962C8B-B14F-4D97-AF65-F5344CB8AC3E}">
        <p14:creationId xmlns:p14="http://schemas.microsoft.com/office/powerpoint/2010/main" val="494446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13</a:t>
            </a:fld>
            <a:endParaRPr lang="en-US"/>
          </a:p>
        </p:txBody>
      </p:sp>
    </p:spTree>
    <p:extLst>
      <p:ext uri="{BB962C8B-B14F-4D97-AF65-F5344CB8AC3E}">
        <p14:creationId xmlns:p14="http://schemas.microsoft.com/office/powerpoint/2010/main" val="3940797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ＭＳ Ｐゴシック" charset="-128"/>
                <a:cs typeface="ＭＳ Ｐゴシック" charset="-128"/>
              </a:rPr>
              <a:t>FIG. 6: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of -log10(</a:t>
            </a:r>
            <a:r>
              <a:rPr lang="en-US" sz="1200" kern="1200" dirty="0" err="1">
                <a:solidFill>
                  <a:schemeClr val="tx1"/>
                </a:solidFill>
                <a:effectLst/>
                <a:latin typeface="+mn-lt"/>
                <a:ea typeface="ＭＳ Ｐゴシック" charset="-128"/>
                <a:cs typeface="ＭＳ Ｐゴシック" charset="-128"/>
              </a:rPr>
              <a:t>plocal</a:t>
            </a:r>
            <a:r>
              <a:rPr lang="en-US" sz="1200" kern="1200" dirty="0">
                <a:solidFill>
                  <a:schemeClr val="tx1"/>
                </a:solidFill>
                <a:effectLst/>
                <a:latin typeface="+mn-lt"/>
                <a:ea typeface="ＭＳ Ｐゴシック" charset="-128"/>
                <a:cs typeface="ＭＳ Ｐゴシック" charset="-128"/>
              </a:rPr>
              <a:t>), where </a:t>
            </a:r>
            <a:r>
              <a:rPr lang="en-US" sz="1200" kern="1200" dirty="0" err="1">
                <a:solidFill>
                  <a:schemeClr val="tx1"/>
                </a:solidFill>
                <a:effectLst/>
                <a:latin typeface="+mn-lt"/>
                <a:ea typeface="ＭＳ Ｐゴシック" charset="-128"/>
                <a:cs typeface="ＭＳ Ｐゴシック" charset="-128"/>
              </a:rPr>
              <a:t>plocal</a:t>
            </a:r>
            <a:r>
              <a:rPr lang="en-US" sz="1200" kern="1200" dirty="0">
                <a:solidFill>
                  <a:schemeClr val="tx1"/>
                </a:solidFill>
                <a:effectLst/>
                <a:latin typeface="+mn-lt"/>
                <a:ea typeface="ＭＳ Ｐゴシック" charset="-128"/>
                <a:cs typeface="ＭＳ Ｐゴシック" charset="-128"/>
              </a:rPr>
              <a:t> is the local pre-trial p-value, for the sky between ±82◦ declination in equatorial coordinates. The Northern and Southern hemisphere hotspots, defined as the most significant </a:t>
            </a:r>
            <a:r>
              <a:rPr lang="en-US" sz="1200" kern="1200" dirty="0" err="1">
                <a:solidFill>
                  <a:schemeClr val="tx1"/>
                </a:solidFill>
                <a:effectLst/>
                <a:latin typeface="+mn-lt"/>
                <a:ea typeface="ＭＳ Ｐゴシック" charset="-128"/>
                <a:cs typeface="ＭＳ Ｐゴシック" charset="-128"/>
              </a:rPr>
              <a:t>plocal</a:t>
            </a:r>
            <a:r>
              <a:rPr lang="en-US" sz="1200" kern="1200" dirty="0">
                <a:solidFill>
                  <a:schemeClr val="tx1"/>
                </a:solidFill>
                <a:effectLst/>
                <a:latin typeface="+mn-lt"/>
                <a:ea typeface="ＭＳ Ｐゴシック" charset="-128"/>
                <a:cs typeface="ＭＳ Ｐゴシック" charset="-128"/>
              </a:rPr>
              <a:t> in that hemisphere, are indicated with black circles.</a:t>
            </a:r>
          </a:p>
          <a:p>
            <a:endParaRPr lang="en-US" sz="1200" kern="1200" dirty="0">
              <a:solidFill>
                <a:schemeClr val="tx1"/>
              </a:solidFill>
              <a:effectLst/>
              <a:latin typeface="+mn-lt"/>
              <a:ea typeface="ＭＳ Ｐゴシック" charset="-128"/>
            </a:endParaRPr>
          </a:p>
          <a:p>
            <a:r>
              <a:rPr lang="en-US" sz="1200" kern="1200" dirty="0">
                <a:solidFill>
                  <a:schemeClr val="tx1"/>
                </a:solidFill>
                <a:effectLst/>
                <a:latin typeface="+mn-lt"/>
                <a:ea typeface="ＭＳ Ｐゴシック" charset="-128"/>
              </a:rPr>
              <a:t>At least 10^2 sources:</a:t>
            </a:r>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14</a:t>
            </a:fld>
            <a:endParaRPr lang="en-US"/>
          </a:p>
        </p:txBody>
      </p:sp>
    </p:spTree>
    <p:extLst>
      <p:ext uri="{BB962C8B-B14F-4D97-AF65-F5344CB8AC3E}">
        <p14:creationId xmlns:p14="http://schemas.microsoft.com/office/powerpoint/2010/main" val="32678944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Caveat: *Northern* </a:t>
            </a:r>
          </a:p>
          <a:p>
            <a:r>
              <a:rPr lang="en-US" dirty="0"/>
              <a:t>0.35° offset</a:t>
            </a:r>
          </a:p>
          <a:p>
            <a:endParaRPr lang="en-US" dirty="0"/>
          </a:p>
          <a:p>
            <a:r>
              <a:rPr lang="en-US" dirty="0"/>
              <a:t>Southern catalog: p=0.059 for PKS 2233-148 (0.55 post-trials)</a:t>
            </a:r>
          </a:p>
          <a:p>
            <a:endParaRPr lang="en-US" dirty="0"/>
          </a:p>
          <a:p>
            <a:r>
              <a:rPr lang="en-US" dirty="0" err="1"/>
              <a:t>Seyferts</a:t>
            </a:r>
            <a:r>
              <a:rPr lang="en-US" dirty="0"/>
              <a:t> based on optical</a:t>
            </a:r>
          </a:p>
          <a:p>
            <a:r>
              <a:rPr lang="en-US" dirty="0"/>
              <a:t>I vs. II: emission lines</a:t>
            </a:r>
          </a:p>
          <a:p>
            <a:r>
              <a:rPr lang="en-US" dirty="0" err="1"/>
              <a:t>Seyfert</a:t>
            </a:r>
            <a:r>
              <a:rPr lang="en-US" dirty="0"/>
              <a:t> I: broad allowed lines and narrow forbidden lines, all broader than in normal galaxies; observe central source directly</a:t>
            </a:r>
          </a:p>
          <a:p>
            <a:r>
              <a:rPr lang="en-US" dirty="0" err="1"/>
              <a:t>Seyfert</a:t>
            </a:r>
            <a:r>
              <a:rPr lang="en-US" dirty="0"/>
              <a:t> II: only narrow lines, both allowed and forbidden (electron transitions that can occur spontaneously but forbidden / improbable stimulated according to QM selection rules); AGN are obscured; only colder outer regions are seen</a:t>
            </a:r>
          </a:p>
          <a:p>
            <a:endParaRPr lang="en-US" dirty="0"/>
          </a:p>
          <a:p>
            <a:r>
              <a:rPr lang="en-US" dirty="0"/>
              <a:t>Figure from source at https://</a:t>
            </a:r>
            <a:r>
              <a:rPr lang="en-US" dirty="0" err="1"/>
              <a:t>arxiv.org</a:t>
            </a:r>
            <a:r>
              <a:rPr lang="en-US" dirty="0"/>
              <a:t>/abs/1908.05993</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15</a:t>
            </a:fld>
            <a:endParaRPr lang="en-US"/>
          </a:p>
        </p:txBody>
      </p:sp>
    </p:spTree>
    <p:extLst>
      <p:ext uri="{BB962C8B-B14F-4D97-AF65-F5344CB8AC3E}">
        <p14:creationId xmlns:p14="http://schemas.microsoft.com/office/powerpoint/2010/main" val="171921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Southern population analysis: p=0.36 post-trials, for 5 of the 13 tested sources</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Figure from source at https://</a:t>
            </a:r>
            <a:r>
              <a:rPr lang="en-US" dirty="0" err="1"/>
              <a:t>arxiv.org</a:t>
            </a:r>
            <a:r>
              <a:rPr lang="en-US" dirty="0"/>
              <a:t>/abs/1908.05993</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TXS alone: 3.6 sigma pre-trials</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16</a:t>
            </a:fld>
            <a:endParaRPr lang="en-US"/>
          </a:p>
        </p:txBody>
      </p:sp>
    </p:spTree>
    <p:extLst>
      <p:ext uri="{BB962C8B-B14F-4D97-AF65-F5344CB8AC3E}">
        <p14:creationId xmlns:p14="http://schemas.microsoft.com/office/powerpoint/2010/main" val="3834817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128"/>
                <a:cs typeface="ＭＳ Ｐゴシック" charset="-128"/>
              </a:rPr>
              <a:t>Figure 9. </a:t>
            </a:r>
            <a:r>
              <a:rPr lang="en-US" sz="1200" kern="1200" dirty="0">
                <a:solidFill>
                  <a:schemeClr val="tx1"/>
                </a:solidFill>
                <a:effectLst/>
                <a:latin typeface="+mn-lt"/>
                <a:ea typeface="ＭＳ Ｐゴシック" charset="-128"/>
                <a:cs typeface="ＭＳ Ｐゴシック" charset="-128"/>
              </a:rPr>
              <a:t>GRB ANTARES quasi-diffuse flux for 784 GRBs, in equation (4), (red solid line) and the corresponding 90 per cent CL upper limit (dashed red line). The red shaded regions show the uncertainty around the GRB quasi- diffuse flux, as in Fig. 5, and also around the computed upper limit, derived as explained in Section 8.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best fits for </a:t>
            </a:r>
            <a:r>
              <a:rPr lang="el-GR" sz="1200" kern="1200" dirty="0" err="1">
                <a:solidFill>
                  <a:schemeClr val="tx1"/>
                </a:solidFill>
                <a:effectLst/>
                <a:latin typeface="+mn-lt"/>
                <a:ea typeface="ＭＳ Ｐゴシック" charset="-128"/>
                <a:cs typeface="ＭＳ Ｐゴシック" charset="-128"/>
              </a:rPr>
              <a:t>νμ</a:t>
            </a:r>
            <a:r>
              <a:rPr lang="el-GR" sz="1200" kern="120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tracks in 10 </a:t>
            </a:r>
            <a:r>
              <a:rPr lang="en-US" sz="1200" kern="1200" dirty="0" err="1">
                <a:solidFill>
                  <a:schemeClr val="tx1"/>
                </a:solidFill>
                <a:effectLst/>
                <a:latin typeface="+mn-lt"/>
                <a:ea typeface="ＭＳ Ｐゴシック" charset="-128"/>
                <a:cs typeface="ＭＳ Ｐゴシック" charset="-128"/>
              </a:rPr>
              <a:t>yr</a:t>
            </a:r>
            <a:r>
              <a:rPr lang="en-US" sz="1200" kern="1200" dirty="0">
                <a:solidFill>
                  <a:schemeClr val="tx1"/>
                </a:solidFill>
                <a:effectLst/>
                <a:latin typeface="+mn-lt"/>
                <a:ea typeface="ＭＳ Ｐゴシック" charset="-128"/>
                <a:cs typeface="ＭＳ Ｐゴシック" charset="-128"/>
              </a:rPr>
              <a:t> (</a:t>
            </a:r>
            <a:r>
              <a:rPr lang="en-US" sz="1200" kern="1200" dirty="0" err="1">
                <a:solidFill>
                  <a:schemeClr val="tx1"/>
                </a:solidFill>
                <a:effectLst/>
                <a:latin typeface="+mn-lt"/>
                <a:ea typeface="ＭＳ Ｐゴシック" charset="-128"/>
                <a:cs typeface="ＭＳ Ｐゴシック" charset="-128"/>
              </a:rPr>
              <a:t>Stettner</a:t>
            </a:r>
            <a:r>
              <a:rPr lang="en-US" sz="1200" kern="1200" dirty="0">
                <a:solidFill>
                  <a:schemeClr val="tx1"/>
                </a:solidFill>
                <a:effectLst/>
                <a:latin typeface="+mn-lt"/>
                <a:ea typeface="ＭＳ Ｐゴシック" charset="-128"/>
                <a:cs typeface="ＭＳ Ｐゴシック" charset="-128"/>
              </a:rPr>
              <a:t> et al. 2019) and for HESE events in 7.5 </a:t>
            </a:r>
            <a:r>
              <a:rPr lang="en-US" sz="1200" kern="1200" dirty="0" err="1">
                <a:solidFill>
                  <a:schemeClr val="tx1"/>
                </a:solidFill>
                <a:effectLst/>
                <a:latin typeface="+mn-lt"/>
                <a:ea typeface="ＭＳ Ｐゴシック" charset="-128"/>
                <a:cs typeface="ＭＳ Ｐゴシック" charset="-128"/>
              </a:rPr>
              <a:t>yr</a:t>
            </a:r>
            <a:r>
              <a:rPr lang="en-US" sz="1200" kern="1200" dirty="0">
                <a:solidFill>
                  <a:schemeClr val="tx1"/>
                </a:solidFill>
                <a:effectLst/>
                <a:latin typeface="+mn-lt"/>
                <a:ea typeface="ＭＳ Ｐゴシック" charset="-128"/>
                <a:cs typeface="ＭＳ Ｐゴシック" charset="-128"/>
              </a:rPr>
              <a:t> of collected data (Schneider et al. 2019) are shown in blue and green, respectively. </a:t>
            </a:r>
            <a:endParaRPr lang="en-US" dirty="0"/>
          </a:p>
          <a:p>
            <a:endParaRPr lang="en-US" sz="1200" b="1" kern="1200" dirty="0">
              <a:solidFill>
                <a:schemeClr val="tx1"/>
              </a:solidFill>
              <a:effectLst/>
              <a:latin typeface="+mn-lt"/>
              <a:ea typeface="ＭＳ Ｐゴシック" charset="-128"/>
              <a:cs typeface="ＭＳ Ｐゴシック" charset="-128"/>
            </a:endParaRPr>
          </a:p>
          <a:p>
            <a:endParaRPr lang="en-US" sz="1200" b="1" kern="1200" dirty="0">
              <a:solidFill>
                <a:schemeClr val="tx1"/>
              </a:solidFill>
              <a:effectLst/>
              <a:latin typeface="+mn-lt"/>
              <a:ea typeface="ＭＳ Ｐゴシック" charset="-128"/>
              <a:cs typeface="ＭＳ Ｐゴシック" charset="-128"/>
            </a:endParaRPr>
          </a:p>
          <a:p>
            <a:r>
              <a:rPr lang="en-US" sz="1200" b="1" kern="1200" dirty="0">
                <a:solidFill>
                  <a:schemeClr val="tx1"/>
                </a:solidFill>
                <a:effectLst/>
                <a:latin typeface="+mn-lt"/>
                <a:ea typeface="ＭＳ Ｐゴシック" charset="-128"/>
                <a:cs typeface="ＭＳ Ｐゴシック" charset="-128"/>
              </a:rPr>
              <a:t>Figure 8</a:t>
            </a:r>
            <a:r>
              <a:rPr lang="en-US" sz="1200" kern="1200" dirty="0">
                <a:solidFill>
                  <a:schemeClr val="tx1"/>
                </a:solidFill>
                <a:effectLst/>
                <a:latin typeface="+mn-lt"/>
                <a:ea typeface="ＭＳ Ｐゴシック" charset="-128"/>
                <a:cs typeface="ＭＳ Ｐゴシック" charset="-128"/>
              </a:rPr>
              <a:t>. Excluded regions for a given CL of the generic double broken power law neutrino spectrum as a function of first break energy </a:t>
            </a:r>
            <a:r>
              <a:rPr lang="en-US" sz="1200" kern="1200" dirty="0" err="1">
                <a:solidFill>
                  <a:schemeClr val="tx1"/>
                </a:solidFill>
                <a:effectLst/>
                <a:latin typeface="+mn-lt"/>
                <a:ea typeface="ＭＳ Ｐゴシック" charset="-128"/>
                <a:cs typeface="ＭＳ Ｐゴシック" charset="-128"/>
              </a:rPr>
              <a:t>εb</a:t>
            </a:r>
            <a:r>
              <a:rPr lang="en-US" sz="1200" kern="1200" dirty="0">
                <a:solidFill>
                  <a:schemeClr val="tx1"/>
                </a:solidFill>
                <a:effectLst/>
                <a:latin typeface="+mn-lt"/>
                <a:ea typeface="ＭＳ Ｐゴシック" charset="-128"/>
                <a:cs typeface="ＭＳ Ｐゴシック" charset="-128"/>
              </a:rPr>
              <a:t> and per-flavor quasi-diffuse flux normalization Φ0 derived from the presented results combined with previous Northern Hemisphere track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2015d) and all-sky cascade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2016a) searches. Models of neutrino production assuming GRBs are the sole source of the measured UHECR flux either by neutron escape (</a:t>
            </a:r>
            <a:r>
              <a:rPr lang="en-US" sz="1200" kern="1200" dirty="0" err="1">
                <a:solidFill>
                  <a:schemeClr val="tx1"/>
                </a:solidFill>
                <a:effectLst/>
                <a:latin typeface="+mn-lt"/>
                <a:ea typeface="ＭＳ Ｐゴシック" charset="-128"/>
                <a:cs typeface="ＭＳ Ｐゴシック" charset="-128"/>
              </a:rPr>
              <a:t>Ahlers</a:t>
            </a:r>
            <a:r>
              <a:rPr lang="en-US" sz="1200" kern="1200" dirty="0">
                <a:solidFill>
                  <a:schemeClr val="tx1"/>
                </a:solidFill>
                <a:effectLst/>
                <a:latin typeface="+mn-lt"/>
                <a:ea typeface="ＭＳ Ｐゴシック" charset="-128"/>
                <a:cs typeface="ＭＳ Ｐゴシック" charset="-128"/>
              </a:rPr>
              <a:t> et al. 2011) or proton escape (Waxman &amp; </a:t>
            </a:r>
            <a:r>
              <a:rPr lang="en-US" sz="1200" kern="1200" dirty="0" err="1">
                <a:solidFill>
                  <a:schemeClr val="tx1"/>
                </a:solidFill>
                <a:effectLst/>
                <a:latin typeface="+mn-lt"/>
                <a:ea typeface="ＭＳ Ｐゴシック" charset="-128"/>
                <a:cs typeface="ＭＳ Ｐゴシック" charset="-128"/>
              </a:rPr>
              <a:t>Bahcall</a:t>
            </a:r>
            <a:r>
              <a:rPr lang="en-US" sz="1200" kern="1200" dirty="0">
                <a:solidFill>
                  <a:schemeClr val="tx1"/>
                </a:solidFill>
                <a:effectLst/>
                <a:latin typeface="+mn-lt"/>
                <a:ea typeface="ＭＳ Ｐゴシック" charset="-128"/>
                <a:cs typeface="ＭＳ Ｐゴシック" charset="-128"/>
              </a:rPr>
              <a:t> 1997) from the relativistic fireball are provided for reference.</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Implications</a:t>
            </a:r>
            <a:r>
              <a:rPr lang="en-US" sz="1200" kern="1200" baseline="0" dirty="0">
                <a:solidFill>
                  <a:schemeClr val="tx1"/>
                </a:solidFill>
                <a:effectLst/>
                <a:latin typeface="+mn-lt"/>
                <a:ea typeface="ＭＳ Ｐゴシック" charset="-128"/>
                <a:cs typeface="ＭＳ Ｐゴシック" charset="-128"/>
              </a:rPr>
              <a:t> for GRB as CR sources?</a:t>
            </a:r>
          </a:p>
          <a:p>
            <a:endParaRPr lang="en-US" sz="1200" kern="1200" baseline="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1172 satellite-detected GRBs</a:t>
            </a:r>
          </a:p>
          <a:p>
            <a:endParaRPr lang="en-US" dirty="0"/>
          </a:p>
          <a:p>
            <a:pPr marL="342900" indent="-342900">
              <a:buFont typeface="Arial" charset="0"/>
              <a:buChar char="•"/>
            </a:pPr>
            <a:r>
              <a:rPr lang="en-US" sz="1200" dirty="0"/>
              <a:t>No GRB correlation with five years of muon neutrino track events</a:t>
            </a:r>
          </a:p>
          <a:p>
            <a:pPr marL="342900" indent="-342900">
              <a:buFont typeface="Arial" charset="0"/>
              <a:buChar char="•"/>
            </a:pPr>
            <a:r>
              <a:rPr lang="en-US" sz="1200" dirty="0"/>
              <a:t>Conclusion: &lt;1% of astrophysical neutrino flux is produced by GRBs</a:t>
            </a:r>
          </a:p>
          <a:p>
            <a:pPr marL="342900" indent="-342900">
              <a:buFont typeface="Arial" charset="0"/>
              <a:buChar char="•"/>
            </a:pPr>
            <a:r>
              <a:rPr lang="en-US" sz="1200" dirty="0"/>
              <a:t>Non-detection also disfavors GRBs as primary source of UHE cosmic rays</a:t>
            </a:r>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17</a:t>
            </a:fld>
            <a:endParaRPr lang="en-US" altLang="en-US"/>
          </a:p>
        </p:txBody>
      </p:sp>
    </p:spTree>
    <p:extLst>
      <p:ext uri="{BB962C8B-B14F-4D97-AF65-F5344CB8AC3E}">
        <p14:creationId xmlns:p14="http://schemas.microsoft.com/office/powerpoint/2010/main" val="2703931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rate per year today?</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18</a:t>
            </a:fld>
            <a:endParaRPr lang="en-US"/>
          </a:p>
        </p:txBody>
      </p:sp>
    </p:spTree>
    <p:extLst>
      <p:ext uri="{BB962C8B-B14F-4D97-AF65-F5344CB8AC3E}">
        <p14:creationId xmlns:p14="http://schemas.microsoft.com/office/powerpoint/2010/main" val="11734008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Enu</a:t>
            </a:r>
            <a:r>
              <a:rPr lang="en-US" dirty="0"/>
              <a:t> &gt; 183</a:t>
            </a:r>
            <a:r>
              <a:rPr lang="en-US" baseline="0" dirty="0"/>
              <a:t> </a:t>
            </a:r>
            <a:r>
              <a:rPr lang="en-US" baseline="0" dirty="0" err="1"/>
              <a:t>TeV</a:t>
            </a:r>
            <a:r>
              <a:rPr lang="en-US" baseline="0" dirty="0"/>
              <a:t> at 90% CL</a:t>
            </a:r>
          </a:p>
          <a:p>
            <a:endParaRPr lang="en-US" baseline="0" dirty="0"/>
          </a:p>
          <a:p>
            <a:r>
              <a:rPr lang="en-US" baseline="0" dirty="0"/>
              <a:t>Deposited energy 24 </a:t>
            </a:r>
            <a:r>
              <a:rPr lang="en-US" baseline="0" dirty="0" err="1"/>
              <a:t>TeV</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19</a:t>
            </a:fld>
            <a:endParaRPr lang="en-US"/>
          </a:p>
        </p:txBody>
      </p:sp>
    </p:spTree>
    <p:extLst>
      <p:ext uri="{BB962C8B-B14F-4D97-AF65-F5344CB8AC3E}">
        <p14:creationId xmlns:p14="http://schemas.microsoft.com/office/powerpoint/2010/main" val="3782905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CMB: 412 photons per cubic</a:t>
            </a:r>
            <a:r>
              <a:rPr lang="en-US" baseline="0" dirty="0"/>
              <a:t> cm</a:t>
            </a:r>
            <a:endParaRPr lang="en-US" dirty="0"/>
          </a:p>
          <a:p>
            <a:endParaRPr lang="en-US" dirty="0"/>
          </a:p>
          <a:p>
            <a:r>
              <a:rPr lang="en-US" dirty="0"/>
              <a:t>CNB: 336 neutrinos per cubic</a:t>
            </a:r>
            <a:r>
              <a:rPr lang="en-US" baseline="0" dirty="0"/>
              <a:t> cm</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a:t>
            </a:fld>
            <a:endParaRPr lang="en-US"/>
          </a:p>
        </p:txBody>
      </p:sp>
    </p:spTree>
    <p:extLst>
      <p:ext uri="{BB962C8B-B14F-4D97-AF65-F5344CB8AC3E}">
        <p14:creationId xmlns:p14="http://schemas.microsoft.com/office/powerpoint/2010/main" val="2084515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20</a:t>
            </a:fld>
            <a:endParaRPr lang="en-US"/>
          </a:p>
        </p:txBody>
      </p:sp>
    </p:spTree>
    <p:extLst>
      <p:ext uri="{BB962C8B-B14F-4D97-AF65-F5344CB8AC3E}">
        <p14:creationId xmlns:p14="http://schemas.microsoft.com/office/powerpoint/2010/main" val="2367868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Paper 1 coincidence significance: 3.0 sigma</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21</a:t>
            </a:fld>
            <a:endParaRPr lang="en-US"/>
          </a:p>
        </p:txBody>
      </p:sp>
    </p:spTree>
    <p:extLst>
      <p:ext uri="{BB962C8B-B14F-4D97-AF65-F5344CB8AC3E}">
        <p14:creationId xmlns:p14="http://schemas.microsoft.com/office/powerpoint/2010/main" val="19355036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dirty="0"/>
              <a:t>Figure 9. </a:t>
            </a:r>
            <a:r>
              <a:rPr lang="en-US" dirty="0" err="1"/>
              <a:t>Skymaps</a:t>
            </a:r>
            <a:r>
              <a:rPr lang="en-US" dirty="0"/>
              <a:t> for the two analyses which resulted in a p-value less than 0.01, pre-trials. Maps are centered on the location of the source being investigated. Each colored × represents a neutrino candidate event in the GFU sample, the color represents the arrival time of the event, and the size of the circle is each event’s angular uncertainty (90% containment). The analysis for PKS 0346-27 (left) lasted four days containing a period of increased gamma-ray emission detected by Fermi-LAT and the analysis of a newly detected gamma-ray source Fermi J1153-1124 (right) was 2 days in duration.</a:t>
            </a:r>
          </a:p>
          <a:p>
            <a:endParaRPr lang="en-US" dirty="0"/>
          </a:p>
          <a:p>
            <a:r>
              <a:rPr lang="en-US" dirty="0"/>
              <a:t>Figure 5. Distribution of p-values from all analyses. The p-values represent the outcome of each individual analysis, and do not include a trials correction for the ensemble of all analyses performed. As many of these analyses are looking for coincidences over short time windows, a large fraction of analyses have zero coincident events, yielding T = 0, and a </a:t>
            </a:r>
            <a:r>
              <a:rPr lang="en-US" dirty="0" err="1"/>
              <a:t>pvalue</a:t>
            </a:r>
            <a:r>
              <a:rPr lang="en-US" dirty="0"/>
              <a:t> of exactly 1.0. We compare our distribution of p-values to those expected from many sets of ensembles of </a:t>
            </a:r>
            <a:r>
              <a:rPr lang="en-US" dirty="0" err="1"/>
              <a:t>pseudoexperiments</a:t>
            </a:r>
            <a:r>
              <a:rPr lang="en-US" dirty="0"/>
              <a:t> from scrambled background data for each of the 58 analyses performed.</a:t>
            </a:r>
          </a:p>
          <a:p>
            <a:r>
              <a:rPr lang="en-US" dirty="0"/>
              <a:t>58 </a:t>
            </a:r>
          </a:p>
          <a:p>
            <a:endParaRPr lang="en-US" dirty="0"/>
          </a:p>
          <a:p>
            <a:r>
              <a:rPr lang="en-US" dirty="0"/>
              <a:t>Log10(p) = -2.40, </a:t>
            </a:r>
            <a:r>
              <a:rPr lang="en-US" b="1" dirty="0"/>
              <a:t>-2.57</a:t>
            </a:r>
          </a:p>
          <a:p>
            <a:r>
              <a:rPr lang="en-US" dirty="0"/>
              <a:t>-&gt;</a:t>
            </a:r>
          </a:p>
          <a:p>
            <a:r>
              <a:rPr lang="en-US" dirty="0"/>
              <a:t>p = 0.40%, </a:t>
            </a:r>
            <a:r>
              <a:rPr lang="en-US" b="1" dirty="0"/>
              <a:t>0.27%</a:t>
            </a:r>
          </a:p>
          <a:p>
            <a:endParaRPr lang="en-US" dirty="0"/>
          </a:p>
          <a:p>
            <a:r>
              <a:rPr lang="en-US" dirty="0"/>
              <a:t>Reading off plot:</a:t>
            </a:r>
          </a:p>
          <a:p>
            <a:r>
              <a:rPr lang="en-US" dirty="0"/>
              <a:t>p = </a:t>
            </a:r>
            <a:r>
              <a:rPr lang="en-US" b="1" dirty="0"/>
              <a:t>2e-3</a:t>
            </a:r>
            <a:r>
              <a:rPr lang="en-US" dirty="0"/>
              <a:t> and 3e-3</a:t>
            </a:r>
          </a:p>
          <a:p>
            <a:r>
              <a:rPr lang="en-US" dirty="0"/>
              <a:t>-&gt;</a:t>
            </a:r>
          </a:p>
          <a:p>
            <a:r>
              <a:rPr lang="en-US" dirty="0"/>
              <a:t>Log10(p) = </a:t>
            </a:r>
            <a:r>
              <a:rPr lang="en-US" b="1" dirty="0"/>
              <a:t>-2.70</a:t>
            </a:r>
            <a:r>
              <a:rPr lang="en-US" dirty="0"/>
              <a:t>, -2.52</a:t>
            </a:r>
          </a:p>
          <a:p>
            <a:endParaRPr lang="en-US" dirty="0"/>
          </a:p>
          <a:p>
            <a:r>
              <a:rPr lang="en-US" dirty="0"/>
              <a:t>10^(-2e-3) = </a:t>
            </a:r>
            <a:r>
              <a:rPr lang="en-US" b="1" dirty="0"/>
              <a:t>-2.70</a:t>
            </a:r>
            <a:r>
              <a:rPr lang="en-US" dirty="0"/>
              <a:t>, log10(3e-3) = -2.52</a:t>
            </a:r>
          </a:p>
          <a:p>
            <a:endParaRPr lang="en-US" dirty="0"/>
          </a:p>
          <a:p>
            <a:r>
              <a:rPr lang="en-US" dirty="0"/>
              <a:t>Most significant</a:t>
            </a:r>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22</a:t>
            </a:fld>
            <a:endParaRPr lang="en-US"/>
          </a:p>
        </p:txBody>
      </p:sp>
    </p:spTree>
    <p:extLst>
      <p:ext uri="{BB962C8B-B14F-4D97-AF65-F5344CB8AC3E}">
        <p14:creationId xmlns:p14="http://schemas.microsoft.com/office/powerpoint/2010/main" val="495547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1. Localizations and sensitive sky areas at the time of the GW event in equatorial coordinates: GW 90% credible-level localization (red contour; Abbott et al. 2017b), direction of NGC 4993 (black plus symbol; Coulter et al. 2017b), directions of </a:t>
            </a:r>
            <a:r>
              <a:rPr lang="en-US" sz="1200" kern="1200" dirty="0" err="1">
                <a:solidFill>
                  <a:schemeClr val="tx1"/>
                </a:solidFill>
                <a:effectLst/>
                <a:latin typeface="+mn-lt"/>
                <a:ea typeface="ＭＳ Ｐゴシック" charset="-128"/>
                <a:cs typeface="ＭＳ Ｐゴシック" charset="-128"/>
              </a:rPr>
              <a:t>IceCube’s</a:t>
            </a:r>
            <a:r>
              <a:rPr lang="en-US" sz="1200" kern="1200" dirty="0">
                <a:solidFill>
                  <a:schemeClr val="tx1"/>
                </a:solidFill>
                <a:effectLst/>
                <a:latin typeface="+mn-lt"/>
                <a:ea typeface="ＭＳ Ｐゴシック" charset="-128"/>
                <a:cs typeface="ＭＳ Ｐゴシック" charset="-128"/>
              </a:rPr>
              <a:t> and </a:t>
            </a:r>
            <a:r>
              <a:rPr lang="en-US" sz="1200" kern="1200" dirty="0" err="1">
                <a:solidFill>
                  <a:schemeClr val="tx1"/>
                </a:solidFill>
                <a:effectLst/>
                <a:latin typeface="+mn-lt"/>
                <a:ea typeface="ＭＳ Ｐゴシック" charset="-128"/>
                <a:cs typeface="ＭＳ Ｐゴシック" charset="-128"/>
              </a:rPr>
              <a:t>ANTARESʼs</a:t>
            </a:r>
            <a:r>
              <a:rPr lang="en-US" sz="1200" kern="1200" dirty="0">
                <a:solidFill>
                  <a:schemeClr val="tx1"/>
                </a:solidFill>
                <a:effectLst/>
                <a:latin typeface="+mn-lt"/>
                <a:ea typeface="ＭＳ Ｐゴシック" charset="-128"/>
                <a:cs typeface="ＭＳ Ｐゴシック" charset="-128"/>
              </a:rPr>
              <a:t> neutrino candidates within 500 s of the merger (green crosses and blue diamonds, respectively), </a:t>
            </a:r>
            <a:r>
              <a:rPr lang="en-US" sz="1200" kern="1200" dirty="0" err="1">
                <a:solidFill>
                  <a:schemeClr val="tx1"/>
                </a:solidFill>
                <a:effectLst/>
                <a:latin typeface="+mn-lt"/>
                <a:ea typeface="ＭＳ Ｐゴシック" charset="-128"/>
                <a:cs typeface="ＭＳ Ｐゴシック" charset="-128"/>
              </a:rPr>
              <a:t>ANTARESʼs</a:t>
            </a:r>
            <a:r>
              <a:rPr lang="en-US" sz="1200" kern="1200" dirty="0">
                <a:solidFill>
                  <a:schemeClr val="tx1"/>
                </a:solidFill>
                <a:effectLst/>
                <a:latin typeface="+mn-lt"/>
                <a:ea typeface="ＭＳ Ｐゴシック" charset="-128"/>
                <a:cs typeface="ＭＳ Ｐゴシック" charset="-128"/>
              </a:rPr>
              <a:t> horizon separating down-going (north of horizon) and up-going (south of horizon) neutrino directions (dashed blue line), and Auger’s fields of view for Earth-skimming (darker blue) and down-going (lighter blue) directions. </a:t>
            </a:r>
            <a:r>
              <a:rPr lang="en-US" sz="1200" kern="1200" dirty="0" err="1">
                <a:solidFill>
                  <a:schemeClr val="tx1"/>
                </a:solidFill>
                <a:effectLst/>
                <a:latin typeface="+mn-lt"/>
                <a:ea typeface="ＭＳ Ｐゴシック" charset="-128"/>
                <a:cs typeface="ＭＳ Ｐゴシック" charset="-128"/>
              </a:rPr>
              <a:t>IceCube’s</a:t>
            </a:r>
            <a:r>
              <a:rPr lang="en-US" sz="1200" kern="1200" dirty="0">
                <a:solidFill>
                  <a:schemeClr val="tx1"/>
                </a:solidFill>
                <a:effectLst/>
                <a:latin typeface="+mn-lt"/>
                <a:ea typeface="ＭＳ Ｐゴシック" charset="-128"/>
                <a:cs typeface="ＭＳ Ｐゴシック" charset="-128"/>
              </a:rPr>
              <a:t> up-going and down-going directions are on the northern and southern hemispheres, respectively. The zenith angle of the source at the detection time of the merger was 73.°8 for ANTARES, 66°.6 for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and 91°.9 for Auger.</a:t>
            </a:r>
            <a:endParaRPr lang="en-US" dirty="0"/>
          </a:p>
          <a:p>
            <a:endParaRPr lang="en-US" dirty="0"/>
          </a:p>
          <a:p>
            <a:r>
              <a:rPr lang="en-US" dirty="0"/>
              <a:t>150914: 3 neutrinos</a:t>
            </a:r>
          </a:p>
          <a:p>
            <a:endParaRPr lang="en-US" dirty="0"/>
          </a:p>
          <a:p>
            <a:r>
              <a:rPr lang="en-US" dirty="0"/>
              <a:t>Neutrino search: ±500 seconds</a:t>
            </a:r>
          </a:p>
          <a:p>
            <a:endParaRPr lang="en-US" dirty="0"/>
          </a:p>
          <a:p>
            <a:r>
              <a:rPr lang="en-US" dirty="0"/>
              <a:t>GW150914: 3 </a:t>
            </a:r>
            <a:r>
              <a:rPr lang="en-US" dirty="0" err="1"/>
              <a:t>IceCube</a:t>
            </a:r>
            <a:r>
              <a:rPr lang="en-US" dirty="0"/>
              <a:t>, 0 ANTARES, muon energies</a:t>
            </a:r>
            <a:r>
              <a:rPr lang="en-US" baseline="0" dirty="0"/>
              <a:t> 0.33-175 </a:t>
            </a:r>
            <a:r>
              <a:rPr lang="en-US" baseline="0" dirty="0" err="1"/>
              <a:t>TeV</a:t>
            </a:r>
            <a:endParaRPr lang="en-US" dirty="0"/>
          </a:p>
          <a:p>
            <a:r>
              <a:rPr lang="en-US" dirty="0"/>
              <a:t>GW151226: 2 </a:t>
            </a:r>
            <a:r>
              <a:rPr lang="en-US" dirty="0" err="1"/>
              <a:t>IceCube</a:t>
            </a:r>
            <a:r>
              <a:rPr lang="en-US" dirty="0"/>
              <a:t>,</a:t>
            </a:r>
            <a:r>
              <a:rPr lang="en-US" baseline="0" dirty="0"/>
              <a:t> 1 ANTARES, </a:t>
            </a:r>
            <a:r>
              <a:rPr lang="en-US" dirty="0"/>
              <a:t>muon </a:t>
            </a:r>
            <a:r>
              <a:rPr lang="en-US" baseline="0" dirty="0"/>
              <a:t>energies 6.3-158 </a:t>
            </a:r>
            <a:r>
              <a:rPr lang="en-US" baseline="0" dirty="0" err="1"/>
              <a:t>TeV</a:t>
            </a:r>
            <a:endParaRPr lang="en-US" baseline="0" dirty="0"/>
          </a:p>
          <a:p>
            <a:r>
              <a:rPr lang="en-US" baseline="0" dirty="0"/>
              <a:t>LVT151012: 4 </a:t>
            </a:r>
            <a:r>
              <a:rPr lang="en-US" baseline="0" dirty="0" err="1"/>
              <a:t>IceCube</a:t>
            </a:r>
            <a:r>
              <a:rPr lang="en-US" baseline="0" dirty="0"/>
              <a:t>, 0 ANTARES, </a:t>
            </a:r>
            <a:r>
              <a:rPr lang="en-US" dirty="0"/>
              <a:t>muon </a:t>
            </a:r>
            <a:r>
              <a:rPr lang="en-US" baseline="0" dirty="0"/>
              <a:t>energies 0.35-13.7 </a:t>
            </a:r>
            <a:r>
              <a:rPr lang="en-US" baseline="0" dirty="0" err="1"/>
              <a:t>TeV</a:t>
            </a:r>
            <a:endParaRPr lang="en-US" baseline="0" dirty="0"/>
          </a:p>
          <a:p>
            <a:endParaRPr lang="en-US" baseline="0" dirty="0"/>
          </a:p>
          <a:p>
            <a:r>
              <a:rPr lang="en-US" baseline="0" dirty="0"/>
              <a:t>Top 1 panel: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 1. GW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in equatorial coordinates, showing the reconstructed probability density contours of the GW event at 50%, 90% and 99% CL, and the reconstructed directions of high- energy neutrino candidates detected by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(crosses) during a `500 s time window around the GW event. The neutrino directional uncertainties are &lt; 1° and are not shown. GW shading indicates the reconstructed probability density of the GW event, darker regions corresponding to higher probability. Neutrino numbers refer to the first column of Table I. </a:t>
            </a:r>
            <a:endParaRPr lang="en-US" dirty="0"/>
          </a:p>
          <a:p>
            <a:endParaRPr lang="en-US" baseline="0" dirty="0"/>
          </a:p>
          <a:p>
            <a:r>
              <a:rPr lang="en-US" baseline="0" dirty="0"/>
              <a:t>Bottom 2 panels:</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 1. GW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for GW151226 (top) and LVT151012 (bottom), and the reconstructed directions for high-energy neutrino candidates detected by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(green crosses) and Antares (blue cross) within ±500 s around the GW signals. The maps are in equatorial coordinates. The GW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shows the reconstructed probability density contours of the GW event 90% CL. GW shading indicates the reconstructed probability density of the GW event, darker regions corresponding to higher probability. The neutrino directional un- certainties are below 1◦ for most of the candidates, and in any case too small to be shown. Neutrino event numbers refer to the first column of Table I.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23</a:t>
            </a:fld>
            <a:endParaRPr lang="en-US"/>
          </a:p>
        </p:txBody>
      </p:sp>
    </p:spTree>
    <p:extLst>
      <p:ext uri="{BB962C8B-B14F-4D97-AF65-F5344CB8AC3E}">
        <p14:creationId xmlns:p14="http://schemas.microsoft.com/office/powerpoint/2010/main" val="4223027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i="0" dirty="0"/>
              <a:t>S190405ar was retracted</a:t>
            </a:r>
          </a:p>
          <a:p>
            <a:r>
              <a:rPr lang="en-US" i="0" dirty="0"/>
              <a:t>S190421ar: 3% Terrestrial (1e-8 Hz FAR)</a:t>
            </a:r>
          </a:p>
          <a:p>
            <a:r>
              <a:rPr lang="en-US" i="0" dirty="0"/>
              <a:t>S190426c: 24% </a:t>
            </a:r>
            <a:r>
              <a:rPr lang="en-US" i="0" dirty="0" err="1"/>
              <a:t>MassGap</a:t>
            </a:r>
            <a:r>
              <a:rPr lang="en-US" i="0" dirty="0"/>
              <a:t>, 14% terrestrial, 13% NSBH</a:t>
            </a:r>
          </a:p>
          <a:p>
            <a:r>
              <a:rPr lang="en-US" i="0" dirty="0"/>
              <a:t>S190510g: 42% BNS</a:t>
            </a:r>
          </a:p>
          <a:p>
            <a:r>
              <a:rPr lang="en-US" i="0" dirty="0"/>
              <a:t>S190513bm: 5% </a:t>
            </a:r>
            <a:r>
              <a:rPr lang="en-US" i="0" dirty="0" err="1"/>
              <a:t>MassGap</a:t>
            </a:r>
            <a:endParaRPr lang="en-US" i="0" dirty="0"/>
          </a:p>
          <a:p>
            <a:r>
              <a:rPr lang="en-US" i="0" dirty="0"/>
              <a:t>S190517h: 2% </a:t>
            </a:r>
            <a:r>
              <a:rPr lang="en-US" i="0" dirty="0" err="1"/>
              <a:t>MassGap</a:t>
            </a:r>
            <a:endParaRPr lang="en-US" i="0" dirty="0"/>
          </a:p>
          <a:p>
            <a:r>
              <a:rPr lang="en-US" i="0" dirty="0"/>
              <a:t>S190518bb: 25% Terrestrial (1e-8 Hz FAR)</a:t>
            </a:r>
          </a:p>
          <a:p>
            <a:r>
              <a:rPr lang="en-US" i="0" dirty="0"/>
              <a:t>S190518bb was retracted (28±15 </a:t>
            </a:r>
            <a:r>
              <a:rPr lang="en-US" i="0" dirty="0" err="1"/>
              <a:t>Mpc</a:t>
            </a:r>
            <a:r>
              <a:rPr lang="en-US" i="0" dirty="0"/>
              <a:t> BNS 75%)</a:t>
            </a:r>
          </a:p>
          <a:p>
            <a:r>
              <a:rPr lang="en-US" i="0" dirty="0"/>
              <a:t>S190519bj: 4% Terrestrial</a:t>
            </a:r>
          </a:p>
          <a:p>
            <a:r>
              <a:rPr lang="en-US" i="0" dirty="0"/>
              <a:t>S190521g 3% Terrestrial</a:t>
            </a:r>
          </a:p>
          <a:p>
            <a:endParaRPr lang="en-US" i="0" dirty="0"/>
          </a:p>
          <a:p>
            <a:r>
              <a:rPr lang="en-US" i="0" dirty="0"/>
              <a:t>1e-8 Hz * 3e7 sec = 0.3 false alarms per year = 1 false alarm every 3-4 months</a:t>
            </a:r>
          </a:p>
          <a:p>
            <a:endParaRPr lang="en-US" i="0" dirty="0"/>
          </a:p>
          <a:p>
            <a:r>
              <a:rPr lang="en-US" i="0" dirty="0"/>
              <a:t>2 total retractions</a:t>
            </a:r>
          </a:p>
          <a:p>
            <a:endParaRPr lang="en-US" i="0" dirty="0"/>
          </a:p>
          <a:p>
            <a:r>
              <a:rPr lang="en-US" i="0" dirty="0"/>
              <a:t>Using distances from LAL Inference when available, otherwise </a:t>
            </a:r>
            <a:r>
              <a:rPr lang="en-US" i="0" dirty="0" err="1"/>
              <a:t>bayestar</a:t>
            </a:r>
            <a:endParaRPr lang="en-US" i="0" dirty="0"/>
          </a:p>
          <a:p>
            <a:endParaRPr lang="en-US" i="0" dirty="0"/>
          </a:p>
          <a:p>
            <a:r>
              <a:rPr lang="en-US" i="0" dirty="0"/>
              <a:t>As of May 21:</a:t>
            </a:r>
          </a:p>
          <a:p>
            <a:r>
              <a:rPr lang="en-US" i="0" dirty="0"/>
              <a:t>51 days / 13 GW = one every 4 days</a:t>
            </a:r>
          </a:p>
          <a:p>
            <a:r>
              <a:rPr lang="en-US" i="0" dirty="0"/>
              <a:t>13/51 days</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24</a:t>
            </a:fld>
            <a:endParaRPr lang="en-US"/>
          </a:p>
        </p:txBody>
      </p:sp>
    </p:spTree>
    <p:extLst>
      <p:ext uri="{BB962C8B-B14F-4D97-AF65-F5344CB8AC3E}">
        <p14:creationId xmlns:p14="http://schemas.microsoft.com/office/powerpoint/2010/main" val="1588221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fontAlgn="base"/>
            <a:r>
              <a:rPr lang="en-US" sz="1200" b="0" i="0" kern="1200" dirty="0">
                <a:solidFill>
                  <a:schemeClr val="tx1"/>
                </a:solidFill>
                <a:effectLst/>
                <a:latin typeface="+mn-lt"/>
                <a:ea typeface="ＭＳ Ｐゴシック" charset="-128"/>
                <a:cs typeface="ＭＳ Ｐゴシック" charset="-128"/>
              </a:rPr>
              <a:t>Abstract</a:t>
            </a:r>
          </a:p>
          <a:p>
            <a:pPr fontAlgn="base"/>
            <a:r>
              <a:rPr lang="en-US" sz="1200" b="0" i="0" kern="1200" dirty="0">
                <a:solidFill>
                  <a:schemeClr val="tx1"/>
                </a:solidFill>
                <a:effectLst/>
                <a:latin typeface="+mn-lt"/>
                <a:ea typeface="ＭＳ Ｐゴシック" charset="-128"/>
                <a:cs typeface="ＭＳ Ｐゴシック" charset="-128"/>
              </a:rPr>
              <a:t>Using the </a:t>
            </a:r>
            <a:r>
              <a:rPr lang="en-US" sz="1200" b="0" i="0" kern="1200" dirty="0" err="1">
                <a:solidFill>
                  <a:schemeClr val="tx1"/>
                </a:solidFill>
                <a:effectLst/>
                <a:latin typeface="+mn-lt"/>
                <a:ea typeface="ＭＳ Ｐゴシック" charset="-128"/>
                <a:cs typeface="ＭＳ Ｐゴシック" charset="-128"/>
              </a:rPr>
              <a:t>IceCube</a:t>
            </a:r>
            <a:r>
              <a:rPr lang="en-US" sz="1200" b="0" i="0" kern="1200" dirty="0">
                <a:solidFill>
                  <a:schemeClr val="tx1"/>
                </a:solidFill>
                <a:effectLst/>
                <a:latin typeface="+mn-lt"/>
                <a:ea typeface="ＭＳ Ｐゴシック" charset="-128"/>
                <a:cs typeface="ＭＳ Ｐゴシック" charset="-128"/>
              </a:rPr>
              <a:t> Neutrino Observatory, we search for high-energy neutrino emission coincident with compact binary mergers observed by the LIGO and Virgo gravitational-wave (GW) detectors during their first and second observing runs. We present results from two searches targeting emission coincident with the sky localization of each GW event within a 1000 s time window centered around the reported merger time. One search uses a model-independent </a:t>
            </a:r>
            <a:r>
              <a:rPr lang="en-US" sz="1200" b="0" i="0" kern="1200" dirty="0" err="1">
                <a:solidFill>
                  <a:schemeClr val="tx1"/>
                </a:solidFill>
                <a:effectLst/>
                <a:latin typeface="+mn-lt"/>
                <a:ea typeface="ＭＳ Ｐゴシック" charset="-128"/>
                <a:cs typeface="ＭＳ Ｐゴシック" charset="-128"/>
              </a:rPr>
              <a:t>unbinned</a:t>
            </a:r>
            <a:r>
              <a:rPr lang="en-US" sz="1200" b="0" i="0" kern="1200" dirty="0">
                <a:solidFill>
                  <a:schemeClr val="tx1"/>
                </a:solidFill>
                <a:effectLst/>
                <a:latin typeface="+mn-lt"/>
                <a:ea typeface="ＭＳ Ｐゴシック" charset="-128"/>
                <a:cs typeface="ＭＳ Ｐゴシック" charset="-128"/>
              </a:rPr>
              <a:t> maximum-likelihood analysis, which uses neutrino data from </a:t>
            </a:r>
            <a:r>
              <a:rPr lang="en-US" sz="1200" b="0" i="0" kern="1200" dirty="0" err="1">
                <a:solidFill>
                  <a:schemeClr val="tx1"/>
                </a:solidFill>
                <a:effectLst/>
                <a:latin typeface="+mn-lt"/>
                <a:ea typeface="ＭＳ Ｐゴシック" charset="-128"/>
                <a:cs typeface="ＭＳ Ｐゴシック" charset="-128"/>
              </a:rPr>
              <a:t>IceCube</a:t>
            </a:r>
            <a:r>
              <a:rPr lang="en-US" sz="1200" b="0" i="0" kern="1200" dirty="0">
                <a:solidFill>
                  <a:schemeClr val="tx1"/>
                </a:solidFill>
                <a:effectLst/>
                <a:latin typeface="+mn-lt"/>
                <a:ea typeface="ＭＳ Ｐゴシック" charset="-128"/>
                <a:cs typeface="ＭＳ Ｐゴシック" charset="-128"/>
              </a:rPr>
              <a:t> to search for </a:t>
            </a:r>
            <a:r>
              <a:rPr lang="en-US" sz="1200" b="0" i="0" kern="1200" dirty="0" err="1">
                <a:solidFill>
                  <a:schemeClr val="tx1"/>
                </a:solidFill>
                <a:effectLst/>
                <a:latin typeface="+mn-lt"/>
                <a:ea typeface="ＭＳ Ｐゴシック" charset="-128"/>
                <a:cs typeface="ＭＳ Ｐゴシック" charset="-128"/>
              </a:rPr>
              <a:t>pointlike</a:t>
            </a:r>
            <a:r>
              <a:rPr lang="en-US" sz="1200" b="0" i="0" kern="1200" dirty="0">
                <a:solidFill>
                  <a:schemeClr val="tx1"/>
                </a:solidFill>
                <a:effectLst/>
                <a:latin typeface="+mn-lt"/>
                <a:ea typeface="ＭＳ Ｐゴシック" charset="-128"/>
                <a:cs typeface="ＭＳ Ｐゴシック" charset="-128"/>
              </a:rPr>
              <a:t> neutrino sources consistent with the sky localization of GW events. The other uses the Low-Latency Algorithm for Multi-messenger Astrophysics, which incorporates astrophysical priors through a Bayesian framework and includes LIGO-Virgo detector characteristics to determine the association between the GW source and the neutrinos. No significant neutrino coincidence is seen by either search during the first two observing runs of the LIGO-Virgo detectors. We set upper limits on the time-integrated neutrino emission within the 1000 s window for each of the 11 GW events. These limits range from 0.02 to 0.7 . We also set limits on the total isotropic equivalent energy, </a:t>
            </a:r>
            <a:r>
              <a:rPr lang="en-US" sz="1200" b="0" i="1" kern="1200" dirty="0">
                <a:solidFill>
                  <a:schemeClr val="tx1"/>
                </a:solidFill>
                <a:effectLst/>
                <a:latin typeface="+mn-lt"/>
                <a:ea typeface="ＭＳ Ｐゴシック" charset="-128"/>
                <a:cs typeface="ＭＳ Ｐゴシック" charset="-128"/>
              </a:rPr>
              <a:t>E</a:t>
            </a:r>
            <a:r>
              <a:rPr lang="en-US" sz="1200" b="0" i="0" kern="1200" dirty="0">
                <a:solidFill>
                  <a:schemeClr val="tx1"/>
                </a:solidFill>
                <a:effectLst/>
                <a:latin typeface="+mn-lt"/>
                <a:ea typeface="ＭＳ Ｐゴシック" charset="-128"/>
                <a:cs typeface="ＭＳ Ｐゴシック" charset="-128"/>
              </a:rPr>
              <a:t> </a:t>
            </a:r>
            <a:r>
              <a:rPr lang="en-US" sz="1200" b="0" i="0" kern="1200" baseline="-25000" dirty="0">
                <a:solidFill>
                  <a:schemeClr val="tx1"/>
                </a:solidFill>
                <a:effectLst/>
                <a:latin typeface="+mn-lt"/>
                <a:ea typeface="ＭＳ Ｐゴシック" charset="-128"/>
                <a:cs typeface="ＭＳ Ｐゴシック" charset="-128"/>
              </a:rPr>
              <a:t>iso</a:t>
            </a:r>
            <a:r>
              <a:rPr lang="en-US" sz="1200" b="0" i="0" kern="1200" dirty="0">
                <a:solidFill>
                  <a:schemeClr val="tx1"/>
                </a:solidFill>
                <a:effectLst/>
                <a:latin typeface="+mn-lt"/>
                <a:ea typeface="ＭＳ Ｐゴシック" charset="-128"/>
                <a:cs typeface="ＭＳ Ｐゴシック" charset="-128"/>
              </a:rPr>
              <a:t>, emitted in high-energy neutrinos by each GW event. These limits range from 1.7 </a:t>
            </a:r>
            <a:r>
              <a:rPr lang="en-US" sz="1200" b="1" i="0" kern="1200" dirty="0">
                <a:solidFill>
                  <a:schemeClr val="tx1"/>
                </a:solidFill>
                <a:effectLst/>
                <a:latin typeface="+mn-lt"/>
                <a:ea typeface="ＭＳ Ｐゴシック" charset="-128"/>
                <a:cs typeface="ＭＳ Ｐゴシック" charset="-128"/>
              </a:rPr>
              <a:t>×</a:t>
            </a:r>
            <a:r>
              <a:rPr lang="en-US" sz="1200" b="0" i="0" kern="1200" dirty="0">
                <a:solidFill>
                  <a:schemeClr val="tx1"/>
                </a:solidFill>
                <a:effectLst/>
                <a:latin typeface="+mn-lt"/>
                <a:ea typeface="ＭＳ Ｐゴシック" charset="-128"/>
                <a:cs typeface="ＭＳ Ｐゴシック" charset="-128"/>
              </a:rPr>
              <a:t> 10</a:t>
            </a:r>
            <a:r>
              <a:rPr lang="en-US" sz="1200" b="0" i="0" kern="1200" baseline="30000" dirty="0">
                <a:solidFill>
                  <a:schemeClr val="tx1"/>
                </a:solidFill>
                <a:effectLst/>
                <a:latin typeface="+mn-lt"/>
                <a:ea typeface="ＭＳ Ｐゴシック" charset="-128"/>
                <a:cs typeface="ＭＳ Ｐゴシック" charset="-128"/>
              </a:rPr>
              <a:t>51</a:t>
            </a:r>
            <a:r>
              <a:rPr lang="en-US" sz="1200" b="0" i="0" kern="1200" dirty="0">
                <a:solidFill>
                  <a:schemeClr val="tx1"/>
                </a:solidFill>
                <a:effectLst/>
                <a:latin typeface="+mn-lt"/>
                <a:ea typeface="ＭＳ Ｐゴシック" charset="-128"/>
                <a:cs typeface="ＭＳ Ｐゴシック" charset="-128"/>
              </a:rPr>
              <a:t> to 1.8 </a:t>
            </a:r>
            <a:r>
              <a:rPr lang="en-US" sz="1200" b="1" i="0" kern="1200" dirty="0">
                <a:solidFill>
                  <a:schemeClr val="tx1"/>
                </a:solidFill>
                <a:effectLst/>
                <a:latin typeface="+mn-lt"/>
                <a:ea typeface="ＭＳ Ｐゴシック" charset="-128"/>
                <a:cs typeface="ＭＳ Ｐゴシック" charset="-128"/>
              </a:rPr>
              <a:t>×</a:t>
            </a:r>
            <a:r>
              <a:rPr lang="en-US" sz="1200" b="0" i="0" kern="1200" dirty="0">
                <a:solidFill>
                  <a:schemeClr val="tx1"/>
                </a:solidFill>
                <a:effectLst/>
                <a:latin typeface="+mn-lt"/>
                <a:ea typeface="ＭＳ Ｐゴシック" charset="-128"/>
                <a:cs typeface="ＭＳ Ｐゴシック" charset="-128"/>
              </a:rPr>
              <a:t> 10</a:t>
            </a:r>
            <a:r>
              <a:rPr lang="en-US" sz="1200" b="0" i="0" kern="1200" baseline="30000" dirty="0">
                <a:solidFill>
                  <a:schemeClr val="tx1"/>
                </a:solidFill>
                <a:effectLst/>
                <a:latin typeface="+mn-lt"/>
                <a:ea typeface="ＭＳ Ｐゴシック" charset="-128"/>
                <a:cs typeface="ＭＳ Ｐゴシック" charset="-128"/>
              </a:rPr>
              <a:t>55</a:t>
            </a:r>
            <a:r>
              <a:rPr lang="en-US" sz="1200" b="0" i="0" kern="1200" dirty="0">
                <a:solidFill>
                  <a:schemeClr val="tx1"/>
                </a:solidFill>
                <a:effectLst/>
                <a:latin typeface="+mn-lt"/>
                <a:ea typeface="ＭＳ Ｐゴシック" charset="-128"/>
                <a:cs typeface="ＭＳ Ｐゴシック" charset="-128"/>
              </a:rPr>
              <a:t> erg. We conclude with an outlook for LIGO-Virgo observing run O3, during which both analyses are running in real time.</a:t>
            </a:r>
            <a:endParaRPr lang="en-US" i="0" dirty="0"/>
          </a:p>
          <a:p>
            <a:endParaRPr lang="en-US" i="0" dirty="0"/>
          </a:p>
          <a:p>
            <a:endParaRPr lang="en-US" i="0" dirty="0"/>
          </a:p>
          <a:p>
            <a:r>
              <a:rPr lang="en-US" i="0" dirty="0"/>
              <a:t>S190405ar was retracted</a:t>
            </a:r>
          </a:p>
          <a:p>
            <a:r>
              <a:rPr lang="en-US" i="0" dirty="0"/>
              <a:t>S190421ar: 3% Terrestrial (1e-8 Hz FAR)</a:t>
            </a:r>
          </a:p>
          <a:p>
            <a:r>
              <a:rPr lang="en-US" i="0" dirty="0"/>
              <a:t>S190426c: 24% </a:t>
            </a:r>
            <a:r>
              <a:rPr lang="en-US" i="0" dirty="0" err="1"/>
              <a:t>MassGap</a:t>
            </a:r>
            <a:r>
              <a:rPr lang="en-US" i="0" dirty="0"/>
              <a:t>, 14% terrestrial, 13% NSBH</a:t>
            </a:r>
          </a:p>
          <a:p>
            <a:r>
              <a:rPr lang="en-US" i="0" dirty="0"/>
              <a:t>S190510g: 42% BNS</a:t>
            </a:r>
          </a:p>
          <a:p>
            <a:r>
              <a:rPr lang="en-US" i="0" dirty="0"/>
              <a:t>S190513bm: 5% </a:t>
            </a:r>
            <a:r>
              <a:rPr lang="en-US" i="0" dirty="0" err="1"/>
              <a:t>MassGap</a:t>
            </a:r>
            <a:endParaRPr lang="en-US" i="0" dirty="0"/>
          </a:p>
          <a:p>
            <a:r>
              <a:rPr lang="en-US" i="0" dirty="0"/>
              <a:t>S190517h: 2% </a:t>
            </a:r>
            <a:r>
              <a:rPr lang="en-US" i="0" dirty="0" err="1"/>
              <a:t>MassGap</a:t>
            </a:r>
            <a:endParaRPr lang="en-US" i="0" dirty="0"/>
          </a:p>
          <a:p>
            <a:r>
              <a:rPr lang="en-US" i="0" dirty="0"/>
              <a:t>S190518bb: 25% Terrestrial (1e-8 Hz FAR)</a:t>
            </a:r>
          </a:p>
          <a:p>
            <a:r>
              <a:rPr lang="en-US" i="0" dirty="0"/>
              <a:t>S190518bb was retracted (28±15 </a:t>
            </a:r>
            <a:r>
              <a:rPr lang="en-US" i="0" dirty="0" err="1"/>
              <a:t>Mpc</a:t>
            </a:r>
            <a:r>
              <a:rPr lang="en-US" i="0" dirty="0"/>
              <a:t> BNS 75%)</a:t>
            </a:r>
          </a:p>
          <a:p>
            <a:r>
              <a:rPr lang="en-US" i="0" dirty="0"/>
              <a:t>S190519bj: 4% Terrestrial</a:t>
            </a:r>
          </a:p>
          <a:p>
            <a:r>
              <a:rPr lang="en-US" i="0" dirty="0"/>
              <a:t>S190521g 3% Terrestrial</a:t>
            </a:r>
          </a:p>
          <a:p>
            <a:endParaRPr lang="en-US" i="0" dirty="0"/>
          </a:p>
          <a:p>
            <a:r>
              <a:rPr lang="en-US" i="0" dirty="0"/>
              <a:t>1e-8 Hz * 3e7 sec = 0.3 false alarms per year = 1 false alarm every 3-4 months</a:t>
            </a:r>
          </a:p>
          <a:p>
            <a:endParaRPr lang="en-US" i="0" dirty="0"/>
          </a:p>
          <a:p>
            <a:r>
              <a:rPr lang="en-US" i="0" dirty="0"/>
              <a:t>2 total retractions</a:t>
            </a:r>
          </a:p>
          <a:p>
            <a:endParaRPr lang="en-US" i="0" dirty="0"/>
          </a:p>
          <a:p>
            <a:r>
              <a:rPr lang="en-US" i="0" dirty="0"/>
              <a:t>Using distances from LAL Inference when available, otherwise </a:t>
            </a:r>
            <a:r>
              <a:rPr lang="en-US" i="0" dirty="0" err="1"/>
              <a:t>bayestar</a:t>
            </a:r>
            <a:endParaRPr lang="en-US" i="0" dirty="0"/>
          </a:p>
          <a:p>
            <a:endParaRPr lang="en-US" i="0" dirty="0"/>
          </a:p>
          <a:p>
            <a:r>
              <a:rPr lang="en-US" i="0" dirty="0"/>
              <a:t>As of May 21:</a:t>
            </a:r>
          </a:p>
          <a:p>
            <a:r>
              <a:rPr lang="en-US" i="0" dirty="0"/>
              <a:t>51 days / 13 GW = one every 4 days</a:t>
            </a:r>
          </a:p>
          <a:p>
            <a:r>
              <a:rPr lang="en-US" i="0" dirty="0"/>
              <a:t>13/51 days</a:t>
            </a:r>
          </a:p>
          <a:p>
            <a:endParaRPr lang="en-US" i="0" dirty="0"/>
          </a:p>
          <a:p>
            <a:endParaRPr lang="en-US" i="0"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25</a:t>
            </a:fld>
            <a:endParaRPr lang="en-US"/>
          </a:p>
        </p:txBody>
      </p:sp>
    </p:spTree>
    <p:extLst>
      <p:ext uri="{BB962C8B-B14F-4D97-AF65-F5344CB8AC3E}">
        <p14:creationId xmlns:p14="http://schemas.microsoft.com/office/powerpoint/2010/main" val="2067053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8. Sensitivity vs. </a:t>
            </a:r>
            <a:r>
              <a:rPr lang="el-GR" dirty="0"/>
              <a:t>Δ</a:t>
            </a:r>
            <a:r>
              <a:rPr lang="en-US" dirty="0"/>
              <a:t>T for two emission spectra, E−2 and E−3 , in each hemisphere for source list sizes ranging from 10 to 100,000 FRBs, is shown. The stacking sensitivity of FRBs relies on the number and locations of sources detected. Because the list of detected FRBs is expected to grow exponentially in the coming years and without significant directional bias, the per-burst sensitivity to an isotropic hemisphere of FRBs has been calculated for a range of source list sizes. The respective stacking sensitivities from this analysis are overlaid for comparison, with total fluence divided by the number of sources—9 in the south, 20 in the north—for per-burst fluence. These sensitivities outperform the expected sensitivity to an isotropic sky because the FRBs in this analysis were of higher-than-isotropic decl. on average. As our background rates peak at the horizon, the rate of coincident background events in stacking trials was lower than what would be expected from an isotropic distribution of FRBs as well. This lowers the baseline for the stacking sensitivity curve and moves the up-turn at large </a:t>
            </a:r>
            <a:r>
              <a:rPr lang="el-GR" dirty="0"/>
              <a:t>Δ</a:t>
            </a:r>
            <a:r>
              <a:rPr lang="en-US" dirty="0"/>
              <a:t>T to the right, as shown by the crossover near 104 s in each plot. For comparison, the limits set by constraining the total all-sky FRB fluence to be less than or equal to </a:t>
            </a:r>
            <a:r>
              <a:rPr lang="en-US" dirty="0" err="1"/>
              <a:t>IceCube’s</a:t>
            </a:r>
            <a:r>
              <a:rPr lang="en-US" dirty="0"/>
              <a:t> astrophysical </a:t>
            </a:r>
            <a:r>
              <a:rPr lang="el-GR" dirty="0" err="1"/>
              <a:t>νμ</a:t>
            </a:r>
            <a:r>
              <a:rPr lang="el-GR" dirty="0"/>
              <a:t> </a:t>
            </a:r>
            <a:r>
              <a:rPr lang="en-US" dirty="0"/>
              <a:t>flux are provided, assuming an FRB occurrence rate of 3000 sky−1 day−1 . With data optimized specifically for sensitivity to FRBs and an orders-of-magnitude larger FRB source list, we expect future limits to improve upon those set by </a:t>
            </a:r>
            <a:r>
              <a:rPr lang="en-US" dirty="0" err="1"/>
              <a:t>IceCube’s</a:t>
            </a:r>
            <a:r>
              <a:rPr lang="en-US" dirty="0"/>
              <a:t> diffuse astrophysical neutrino flux.</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26</a:t>
            </a:fld>
            <a:endParaRPr lang="en-US"/>
          </a:p>
        </p:txBody>
      </p:sp>
    </p:spTree>
    <p:extLst>
      <p:ext uri="{BB962C8B-B14F-4D97-AF65-F5344CB8AC3E}">
        <p14:creationId xmlns:p14="http://schemas.microsoft.com/office/powerpoint/2010/main" val="1442570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The 90 per cent confidence level ANTARES upper limits on the neutrino fluence for the power-law spectral models with </a:t>
            </a:r>
            <a:r>
              <a:rPr lang="el-GR" dirty="0"/>
              <a:t>γ = 1.0 (</a:t>
            </a:r>
            <a:r>
              <a:rPr lang="en-US" dirty="0"/>
              <a:t>blue), 2.0 (red) and 2.5 (black), for each FRB. The limits are computed in the energy range [</a:t>
            </a:r>
            <a:r>
              <a:rPr lang="en-US" dirty="0" err="1"/>
              <a:t>Emin</a:t>
            </a:r>
            <a:r>
              <a:rPr lang="en-US" dirty="0"/>
              <a:t>; Emax] where 5–95 per cent of the neutrino signal is expected.</a:t>
            </a:r>
          </a:p>
          <a:p>
            <a:endParaRPr lang="en-US" dirty="0"/>
          </a:p>
          <a:p>
            <a:r>
              <a:rPr lang="en-US" dirty="0"/>
              <a:t>Figure 3. The 90 per cent confidence level upper limits on the neutrino energy released by the fast radio burst sources. The per-burst limits, assuming different neutrino power-law spectra, are shown with the dashed blue lines (</a:t>
            </a:r>
            <a:r>
              <a:rPr lang="el-GR" dirty="0"/>
              <a:t>γ = 1.0) </a:t>
            </a:r>
            <a:r>
              <a:rPr lang="en-US" dirty="0"/>
              <a:t>and the black solid lines (</a:t>
            </a:r>
            <a:r>
              <a:rPr lang="el-GR" dirty="0"/>
              <a:t>γ = 2.5). </a:t>
            </a:r>
            <a:r>
              <a:rPr lang="en-US" dirty="0"/>
              <a:t>These limits are computed in the distance range d ∈ [1 kpc ; D(</a:t>
            </a:r>
            <a:r>
              <a:rPr lang="en-US" dirty="0" err="1"/>
              <a:t>zDM</a:t>
            </a:r>
            <a:r>
              <a:rPr lang="en-US" dirty="0"/>
              <a:t>)]. The red area indicates the region that is already excluded by ANTARES at the 90 per cent confidence level for any considered hadronic model (</a:t>
            </a:r>
            <a:r>
              <a:rPr lang="el-GR" dirty="0"/>
              <a:t>γ = 1.0, 2.0, 2.5). </a:t>
            </a:r>
            <a:r>
              <a:rPr lang="en-US" dirty="0"/>
              <a:t>The yellow area is only excluded by the soft spectral models (</a:t>
            </a:r>
            <a:r>
              <a:rPr lang="el-GR" dirty="0"/>
              <a:t>γ = 2.0, 2.5). </a:t>
            </a:r>
            <a:r>
              <a:rPr lang="en-US" dirty="0"/>
              <a:t>The white area, divided into three distance scenarios, is still allowed according to the ANTARES sensitivity.</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27</a:t>
            </a:fld>
            <a:endParaRPr lang="en-US"/>
          </a:p>
        </p:txBody>
      </p:sp>
    </p:spTree>
    <p:extLst>
      <p:ext uri="{BB962C8B-B14F-4D97-AF65-F5344CB8AC3E}">
        <p14:creationId xmlns:p14="http://schemas.microsoft.com/office/powerpoint/2010/main" val="9748446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ＭＳ Ｐゴシック" charset="-128"/>
                <a:cs typeface="ＭＳ Ｐゴシック" charset="-128"/>
              </a:rPr>
              <a:t>Abstract</a:t>
            </a:r>
          </a:p>
          <a:p>
            <a:pPr fontAlgn="base"/>
            <a:r>
              <a:rPr lang="en-US" sz="1200" b="0" i="0" kern="1200" dirty="0">
                <a:solidFill>
                  <a:schemeClr val="tx1"/>
                </a:solidFill>
                <a:effectLst/>
                <a:latin typeface="+mn-lt"/>
                <a:ea typeface="ＭＳ Ｐゴシック" charset="-128"/>
                <a:cs typeface="ＭＳ Ｐゴシック" charset="-128"/>
              </a:rPr>
              <a:t>ANTARES is currently the largest neutrino telescope operating in the Northern Hemisphere, aiming at the detection of high-energy neutrinos from astrophysical sources. Neutrino telescopes constantly monitor at least one complete hemisphere of the sky, and are thus well-suited to detect neutrinos produced in transient astrophysical sources. A time-dependent search has been applied to a list of 33 X-ray binaries undergoing high flaring activities in satellite data (RXTE/ASM, MAXI and Swift/BAT) and during hardness transition states in the 2008–2012 period. The background originating from interactions of charged cosmic rays in the Earth's atmosphere is drastically reduced by requiring a directional and temporal coincidence with astrophysical phenomena. The results of this search are presented together with comparisons between the neutrino flux upper limits and the neutrino flux predictions from astrophysical models. The neutrino flux upper limits resulting from this search limit the jet parameter space for some astrophysical models.</a:t>
            </a:r>
          </a:p>
          <a:p>
            <a:endParaRPr lang="en-US" dirty="0"/>
          </a:p>
          <a:p>
            <a:endParaRPr lang="en-US" dirty="0"/>
          </a:p>
          <a:p>
            <a:r>
              <a:rPr lang="en-US" dirty="0"/>
              <a:t>Figure 3. Upper limits at 90% C.L. on the neutrino fluence for the 33 XRB with outburst periods (left) and for the 8 XRB with transition state periods (right) in the case of E−2 (green triangles), E−2 exp(−E/100 </a:t>
            </a:r>
            <a:r>
              <a:rPr lang="en-US" dirty="0" err="1"/>
              <a:t>TeV</a:t>
            </a:r>
            <a:r>
              <a:rPr lang="en-US" dirty="0"/>
              <a:t>) (red triangles) and E−2 exp(−E/10 </a:t>
            </a:r>
            <a:r>
              <a:rPr lang="en-US" dirty="0" err="1"/>
              <a:t>TeV</a:t>
            </a:r>
            <a:r>
              <a:rPr lang="en-US" dirty="0"/>
              <a:t>) (blue triangles) neutrino energy spectra.</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28</a:t>
            </a:fld>
            <a:endParaRPr lang="en-US"/>
          </a:p>
        </p:txBody>
      </p:sp>
    </p:spTree>
    <p:extLst>
      <p:ext uri="{BB962C8B-B14F-4D97-AF65-F5344CB8AC3E}">
        <p14:creationId xmlns:p14="http://schemas.microsoft.com/office/powerpoint/2010/main" val="27404566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Comparison of the effective local density and luminosity of extragalactic neutrino source populations to the discovery potential of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and IceCube-Gen2. We indicate several candidate populations (⭐) by the required neutrino luminosity to account for the full diffuse flux [48] (see also [111]). The orange band indicates the luminosity / density range that is compatible with the total observed diffuse neutrino flux. The lower (upper) edge of the band assumes rapid (no) redshift evolution. The shaded regions indicate Ice- Cube’s (blue, dashed line) and IceCube-Gen2’s (green, solid line) ability to discover one or more sources of the population.  Right: The same comparison for transient neutrino sources parametrized by their local rate density and bolometric energy [113]. The </a:t>
            </a:r>
            <a:r>
              <a:rPr lang="el-GR" sz="1200" kern="1200" dirty="0">
                <a:solidFill>
                  <a:schemeClr val="tx1"/>
                </a:solidFill>
                <a:effectLst/>
                <a:latin typeface="+mn-lt"/>
                <a:ea typeface="ＭＳ Ｐゴシック" charset="-128"/>
                <a:cs typeface="ＭＳ Ｐゴシック" charset="-128"/>
              </a:rPr>
              <a:t>ν μ + ν ̄ μ</a:t>
            </a:r>
            <a:r>
              <a:rPr lang="en-US" sz="1200" kern="1200" dirty="0">
                <a:solidFill>
                  <a:schemeClr val="tx1"/>
                </a:solidFill>
                <a:effectLst/>
                <a:latin typeface="+mn-lt"/>
                <a:ea typeface="ＭＳ Ｐゴシック" charset="-128"/>
                <a:cs typeface="ＭＳ Ｐゴシック" charset="-128"/>
              </a:rPr>
              <a:t> discovery potential for the closest source is based on 10 years of </a:t>
            </a:r>
            <a:r>
              <a:rPr lang="en-US" sz="1200" kern="1200" dirty="0" err="1">
                <a:solidFill>
                  <a:schemeClr val="tx1"/>
                </a:solidFill>
                <a:effectLst/>
                <a:latin typeface="+mn-lt"/>
                <a:ea typeface="ＭＳ Ｐゴシック" charset="-128"/>
                <a:cs typeface="ＭＳ Ｐゴシック" charset="-128"/>
              </a:rPr>
              <a:t>livetime</a:t>
            </a:r>
            <a:r>
              <a:rPr lang="en-US" sz="1200" kern="1200" dirty="0">
                <a:solidFill>
                  <a:schemeClr val="tx1"/>
                </a:solidFill>
                <a:effectLst/>
                <a:latin typeface="+mn-lt"/>
                <a:ea typeface="ＭＳ Ｐゴシック" charset="-128"/>
                <a:cs typeface="ＭＳ Ｐゴシック" charset="-128"/>
              </a:rPr>
              <a:t> (E2F </a:t>
            </a:r>
            <a:endParaRPr lang="en-US" dirty="0"/>
          </a:p>
          <a:p>
            <a:r>
              <a:rPr lang="en-US" sz="1200" kern="1200" dirty="0">
                <a:solidFill>
                  <a:schemeClr val="tx1"/>
                </a:solidFill>
                <a:effectLst/>
                <a:latin typeface="+mn-lt"/>
                <a:ea typeface="ＭＳ Ｐゴシック" charset="-128"/>
                <a:cs typeface="ＭＳ Ｐゴシック" charset="-128"/>
              </a:rPr>
              <a:t>≃ 0.1 GeV/cm2 in the Northern Hemisphere [114]). Only the IceCube-Gen2 optical array has been considered for this figure. </a:t>
            </a:r>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ＭＳ Ｐゴシック" charset="-128"/>
                <a:cs typeface="ＭＳ Ｐゴシック" charset="-128"/>
              </a:rPr>
              <a:t>Previous caption: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ＭＳ Ｐゴシック" charset="-128"/>
                <a:cs typeface="ＭＳ Ｐゴシック" charset="-128"/>
              </a:rPr>
              <a:t>Left: </a:t>
            </a:r>
            <a:r>
              <a:rPr lang="en-US" sz="1200" kern="1200" dirty="0">
                <a:solidFill>
                  <a:schemeClr val="tx1"/>
                </a:solidFill>
                <a:effectLst/>
                <a:latin typeface="+mn-lt"/>
                <a:ea typeface="ＭＳ Ｐゴシック" charset="-128"/>
                <a:cs typeface="ＭＳ Ｐゴシック" charset="-128"/>
              </a:rPr>
              <a:t>Comparison of the diffuse neutrino emission (solid magenta band) to the effective local density and luminosity of extragalactic neutrino source populations. We indicate several candidate populations (⭐) by the required neutrino luminosity to account for the full diffuse flux [17] (see also [25]). The lower (upper) edge of the band assumes rapid (no) redshift evolution. The dark-blue-shaded region indicates </a:t>
            </a:r>
            <a:r>
              <a:rPr lang="en-US" sz="1200" kern="1200" dirty="0" err="1">
                <a:solidFill>
                  <a:schemeClr val="tx1"/>
                </a:solidFill>
                <a:effectLst/>
                <a:latin typeface="+mn-lt"/>
                <a:ea typeface="ＭＳ Ｐゴシック" charset="-128"/>
                <a:cs typeface="ＭＳ Ｐゴシック" charset="-128"/>
              </a:rPr>
              <a:t>IceCube’s</a:t>
            </a:r>
            <a:r>
              <a:rPr lang="en-US" sz="1200" kern="1200" dirty="0">
                <a:solidFill>
                  <a:schemeClr val="tx1"/>
                </a:solidFill>
                <a:effectLst/>
                <a:latin typeface="+mn-lt"/>
                <a:ea typeface="ＭＳ Ｐゴシック" charset="-128"/>
                <a:cs typeface="ＭＳ Ｐゴシック" charset="-128"/>
              </a:rPr>
              <a:t> discovery potential of the closest source of the population(</a:t>
            </a:r>
            <a:r>
              <a:rPr lang="en-US" sz="1200" i="1" kern="1200" dirty="0">
                <a:solidFill>
                  <a:schemeClr val="tx1"/>
                </a:solidFill>
                <a:effectLst/>
                <a:latin typeface="+mn-lt"/>
                <a:ea typeface="ＭＳ Ｐゴシック" charset="-128"/>
                <a:cs typeface="ＭＳ Ｐゴシック" charset="-128"/>
              </a:rPr>
              <a:t>E</a:t>
            </a:r>
            <a:r>
              <a:rPr lang="en-US" sz="1200" kern="1200" dirty="0">
                <a:solidFill>
                  <a:schemeClr val="tx1"/>
                </a:solidFill>
                <a:effectLst/>
                <a:latin typeface="+mn-lt"/>
                <a:ea typeface="ＭＳ Ｐゴシック" charset="-128"/>
                <a:cs typeface="ＭＳ Ｐゴシック" charset="-128"/>
              </a:rPr>
              <a:t>2</a:t>
            </a:r>
            <a:r>
              <a:rPr lang="el-GR" sz="1200" kern="1200" dirty="0" err="1">
                <a:solidFill>
                  <a:schemeClr val="tx1"/>
                </a:solidFill>
                <a:effectLst/>
                <a:latin typeface="+mn-lt"/>
                <a:ea typeface="ＭＳ Ｐゴシック" charset="-128"/>
                <a:cs typeface="ＭＳ Ｐゴシック" charset="-128"/>
              </a:rPr>
              <a:t>φνμ+ν</a:t>
            </a:r>
            <a:r>
              <a:rPr lang="el-GR" sz="1200" kern="1200" dirty="0">
                <a:solidFill>
                  <a:schemeClr val="tx1"/>
                </a:solidFill>
                <a:effectLst/>
                <a:latin typeface="+mn-lt"/>
                <a:ea typeface="ＭＳ Ｐゴシック" charset="-128"/>
                <a:cs typeface="ＭＳ Ｐゴシック" charset="-128"/>
              </a:rPr>
              <a:t> ̄μ ≃10−12</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/cm2/</a:t>
            </a:r>
            <a:r>
              <a:rPr lang="en-US" sz="1200" kern="1200" dirty="0" err="1">
                <a:solidFill>
                  <a:schemeClr val="tx1"/>
                </a:solidFill>
                <a:effectLst/>
                <a:latin typeface="+mn-lt"/>
                <a:ea typeface="ＭＳ Ｐゴシック" charset="-128"/>
                <a:cs typeface="ＭＳ Ｐゴシック" charset="-128"/>
              </a:rPr>
              <a:t>sintheNorthernHemisphere</a:t>
            </a:r>
            <a:r>
              <a:rPr lang="en-US" sz="1200" kern="1200" dirty="0">
                <a:solidFill>
                  <a:schemeClr val="tx1"/>
                </a:solidFill>
                <a:effectLst/>
                <a:latin typeface="+mn-lt"/>
                <a:ea typeface="ＭＳ Ｐゴシック" charset="-128"/>
                <a:cs typeface="ＭＳ Ｐゴシック" charset="-128"/>
              </a:rPr>
              <a:t>[26]).</a:t>
            </a:r>
            <a:r>
              <a:rPr lang="en-US" sz="1200" b="0" kern="1200" dirty="0" err="1">
                <a:solidFill>
                  <a:schemeClr val="tx1"/>
                </a:solidFill>
                <a:effectLst/>
                <a:latin typeface="+mn-lt"/>
                <a:ea typeface="ＭＳ Ｐゴシック" charset="-128"/>
                <a:cs typeface="ＭＳ Ｐゴシック" charset="-128"/>
              </a:rPr>
              <a:t>Right:</a:t>
            </a:r>
            <a:r>
              <a:rPr lang="en-US" sz="1200" kern="1200" dirty="0" err="1">
                <a:solidFill>
                  <a:schemeClr val="tx1"/>
                </a:solidFill>
                <a:effectLst/>
                <a:latin typeface="+mn-lt"/>
                <a:ea typeface="ＭＳ Ｐゴシック" charset="-128"/>
                <a:cs typeface="ＭＳ Ｐゴシック" charset="-128"/>
              </a:rPr>
              <a:t>The</a:t>
            </a:r>
            <a:r>
              <a:rPr lang="en-US" sz="1200" kern="1200" dirty="0">
                <a:solidFill>
                  <a:schemeClr val="tx1"/>
                </a:solidFill>
                <a:effectLst/>
                <a:latin typeface="+mn-lt"/>
                <a:ea typeface="ＭＳ Ｐゴシック" charset="-128"/>
                <a:cs typeface="ＭＳ Ｐゴシック" charset="-128"/>
              </a:rPr>
              <a:t> same comparison for transient neutrino sources parametrized by their local density rate and bolometric energy [27]. The discovery potential of the closest source is based on 10 years of </a:t>
            </a:r>
            <a:r>
              <a:rPr lang="en-US" sz="1200" kern="1200" dirty="0" err="1">
                <a:solidFill>
                  <a:schemeClr val="tx1"/>
                </a:solidFill>
                <a:effectLst/>
                <a:latin typeface="+mn-lt"/>
                <a:ea typeface="ＭＳ Ｐゴシック" charset="-128"/>
                <a:cs typeface="ＭＳ Ｐゴシック" charset="-128"/>
              </a:rPr>
              <a:t>livetime</a:t>
            </a:r>
            <a:r>
              <a:rPr lang="en-US" sz="1200" kern="1200" dirty="0">
                <a:solidFill>
                  <a:schemeClr val="tx1"/>
                </a:solidFill>
                <a:effectLst/>
                <a:latin typeface="+mn-lt"/>
                <a:ea typeface="ＭＳ Ｐゴシック" charset="-128"/>
                <a:cs typeface="ＭＳ Ｐゴシック" charset="-128"/>
              </a:rPr>
              <a:t> (</a:t>
            </a:r>
            <a:r>
              <a:rPr lang="en-US" sz="1200" i="1" kern="1200" dirty="0">
                <a:solidFill>
                  <a:schemeClr val="tx1"/>
                </a:solidFill>
                <a:effectLst/>
                <a:latin typeface="+mn-lt"/>
                <a:ea typeface="ＭＳ Ｐゴシック" charset="-128"/>
                <a:cs typeface="ＭＳ Ｐゴシック" charset="-128"/>
              </a:rPr>
              <a:t>E</a:t>
            </a:r>
            <a:r>
              <a:rPr lang="en-US" sz="1200" kern="1200" dirty="0">
                <a:solidFill>
                  <a:schemeClr val="tx1"/>
                </a:solidFill>
                <a:effectLst/>
                <a:latin typeface="+mn-lt"/>
                <a:ea typeface="ＭＳ Ｐゴシック" charset="-128"/>
                <a:cs typeface="ＭＳ Ｐゴシック" charset="-128"/>
              </a:rPr>
              <a:t>2</a:t>
            </a:r>
            <a:r>
              <a:rPr lang="en-US" sz="1200" i="1" kern="1200" dirty="0">
                <a:solidFill>
                  <a:schemeClr val="tx1"/>
                </a:solidFill>
                <a:effectLst/>
                <a:latin typeface="+mn-lt"/>
                <a:ea typeface="ＭＳ Ｐゴシック" charset="-128"/>
                <a:cs typeface="ＭＳ Ｐゴシック" charset="-128"/>
              </a:rPr>
              <a:t>F</a:t>
            </a:r>
            <a:r>
              <a:rPr lang="el-GR" sz="1200" kern="1200" dirty="0" err="1">
                <a:solidFill>
                  <a:schemeClr val="tx1"/>
                </a:solidFill>
                <a:effectLst/>
                <a:latin typeface="+mn-lt"/>
                <a:ea typeface="ＭＳ Ｐゴシック" charset="-128"/>
                <a:cs typeface="ＭＳ Ｐゴシック" charset="-128"/>
              </a:rPr>
              <a:t>νμ+ν</a:t>
            </a:r>
            <a:r>
              <a:rPr lang="el-GR" sz="1200" kern="1200" dirty="0">
                <a:solidFill>
                  <a:schemeClr val="tx1"/>
                </a:solidFill>
                <a:effectLst/>
                <a:latin typeface="+mn-lt"/>
                <a:ea typeface="ＭＳ Ｐゴシック" charset="-128"/>
                <a:cs typeface="ＭＳ Ｐゴシック" charset="-128"/>
              </a:rPr>
              <a:t> ̄μ ≃0.1</a:t>
            </a:r>
            <a:r>
              <a:rPr lang="en-US" sz="1200" kern="1200" dirty="0">
                <a:solidFill>
                  <a:schemeClr val="tx1"/>
                </a:solidFill>
                <a:effectLst/>
                <a:latin typeface="+mn-lt"/>
                <a:ea typeface="ＭＳ Ｐゴシック" charset="-128"/>
                <a:cs typeface="ＭＳ Ｐゴシック" charset="-128"/>
              </a:rPr>
              <a:t>GeV/cm2intheNorthernHemisphere[28]).</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10^6 * 10^39 = 10^45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10^-3 * 10^48 = 10^45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Magenta band has slope -1</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29</a:t>
            </a:fld>
            <a:endParaRPr lang="en-US"/>
          </a:p>
        </p:txBody>
      </p:sp>
    </p:spTree>
    <p:extLst>
      <p:ext uri="{BB962C8B-B14F-4D97-AF65-F5344CB8AC3E}">
        <p14:creationId xmlns:p14="http://schemas.microsoft.com/office/powerpoint/2010/main" val="33323502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At 1 </a:t>
            </a:r>
            <a:r>
              <a:rPr lang="en-US" dirty="0" err="1">
                <a:latin typeface="Calibri" charset="0"/>
                <a:ea typeface="ＭＳ Ｐゴシック" charset="0"/>
                <a:cs typeface="ＭＳ Ｐゴシック" charset="0"/>
              </a:rPr>
              <a:t>TeV</a:t>
            </a:r>
            <a:r>
              <a:rPr lang="en-US" dirty="0">
                <a:latin typeface="Calibri" charset="0"/>
                <a:ea typeface="ＭＳ Ｐゴシック" charset="0"/>
                <a:cs typeface="ＭＳ Ｐゴシック" charset="0"/>
              </a:rPr>
              <a:t> cross section is ~10^-12 </a:t>
            </a:r>
            <a:r>
              <a:rPr lang="en-US" dirty="0" err="1">
                <a:latin typeface="Calibri" charset="0"/>
                <a:ea typeface="ＭＳ Ｐゴシック" charset="0"/>
                <a:cs typeface="ＭＳ Ｐゴシック" charset="0"/>
              </a:rPr>
              <a:t>mb</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Formaggio</a:t>
            </a:r>
            <a:r>
              <a:rPr lang="en-US" dirty="0">
                <a:latin typeface="Calibri" charset="0"/>
                <a:ea typeface="ＭＳ Ｐゴシック" charset="0"/>
                <a:cs typeface="ＭＳ Ｐゴシック" charset="0"/>
              </a:rPr>
              <a:t>)</a:t>
            </a: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55E0F7-852B-C74B-8A8F-E722AF3E4C68}" type="slidenum">
              <a:rPr lang="en-US" sz="1200"/>
              <a:pPr eaLnBrk="1" hangingPunct="1"/>
              <a:t>3</a:t>
            </a:fld>
            <a:endParaRPr lang="en-US" sz="1200"/>
          </a:p>
        </p:txBody>
      </p:sp>
    </p:spTree>
    <p:extLst>
      <p:ext uri="{BB962C8B-B14F-4D97-AF65-F5344CB8AC3E}">
        <p14:creationId xmlns:p14="http://schemas.microsoft.com/office/powerpoint/2010/main" val="1363506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PINGU LOI: 1401.2046</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30</a:t>
            </a:fld>
            <a:endParaRPr lang="en-US"/>
          </a:p>
        </p:txBody>
      </p:sp>
    </p:spTree>
    <p:extLst>
      <p:ext uri="{BB962C8B-B14F-4D97-AF65-F5344CB8AC3E}">
        <p14:creationId xmlns:p14="http://schemas.microsoft.com/office/powerpoint/2010/main" val="2055312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from</a:t>
            </a:r>
            <a:r>
              <a:rPr lang="en-US" baseline="0" dirty="0"/>
              <a:t> Marek Kowalski @ IPA 2017</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31</a:t>
            </a:fld>
            <a:endParaRPr lang="en-US"/>
          </a:p>
        </p:txBody>
      </p:sp>
    </p:spTree>
    <p:extLst>
      <p:ext uri="{BB962C8B-B14F-4D97-AF65-F5344CB8AC3E}">
        <p14:creationId xmlns:p14="http://schemas.microsoft.com/office/powerpoint/2010/main" val="33099517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image taken from P. Coyle @ ICRC 2021 slides</a:t>
            </a:r>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32</a:t>
            </a:fld>
            <a:endParaRPr lang="en-US"/>
          </a:p>
        </p:txBody>
      </p:sp>
    </p:spTree>
    <p:extLst>
      <p:ext uri="{BB962C8B-B14F-4D97-AF65-F5344CB8AC3E}">
        <p14:creationId xmlns:p14="http://schemas.microsoft.com/office/powerpoint/2010/main" val="42899186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Additional interesting source classes: supernovae, radio galaxies</a:t>
            </a:r>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Non-detection of neutrinos in coincidence with gravitational waves or fast radio bursts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chemeClr val="bg1"/>
                </a:solidFill>
              </a:rPr>
              <a:t>Whether transient or not, there must be &gt;10</a:t>
            </a:r>
            <a:r>
              <a:rPr lang="en-US" sz="1200" baseline="30000" dirty="0">
                <a:solidFill>
                  <a:schemeClr val="bg1"/>
                </a:solidFill>
              </a:rPr>
              <a:t>2</a:t>
            </a:r>
            <a:r>
              <a:rPr lang="en-US" sz="1200" dirty="0">
                <a:solidFill>
                  <a:schemeClr val="bg1"/>
                </a:solidFill>
              </a:rPr>
              <a:t> neutrino sources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33</a:t>
            </a:fld>
            <a:endParaRPr lang="en-US"/>
          </a:p>
        </p:txBody>
      </p:sp>
    </p:spTree>
    <p:extLst>
      <p:ext uri="{BB962C8B-B14F-4D97-AF65-F5344CB8AC3E}">
        <p14:creationId xmlns:p14="http://schemas.microsoft.com/office/powerpoint/2010/main" val="1445774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MeV:</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Maria Cristina Volpe, Neutrinos: from the r-process to the diffuse supernova neutrino background (8/30 parallel)</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err="1"/>
              <a:t>Shuhei</a:t>
            </a:r>
            <a:r>
              <a:rPr lang="en-US" sz="1200" dirty="0"/>
              <a:t> </a:t>
            </a:r>
            <a:r>
              <a:rPr lang="en-US" sz="1200" dirty="0" err="1"/>
              <a:t>Obara</a:t>
            </a:r>
            <a:r>
              <a:rPr lang="en-US" sz="1200" dirty="0"/>
              <a:t>, Search for supernova relic neutrinos at </a:t>
            </a:r>
            <a:r>
              <a:rPr lang="en-US" sz="1200" dirty="0" err="1"/>
              <a:t>KamLAND</a:t>
            </a:r>
            <a:r>
              <a:rPr lang="en-US" sz="1200" dirty="0"/>
              <a:t> (8/30 parallel)</a:t>
            </a:r>
          </a:p>
          <a:p>
            <a:r>
              <a:rPr lang="en-US" dirty="0" err="1"/>
              <a:t>Sayan</a:t>
            </a:r>
            <a:r>
              <a:rPr lang="en-US" dirty="0"/>
              <a:t> Ghosh, Simulation of recoils due to supernova neutrino-</a:t>
            </a:r>
            <a:r>
              <a:rPr lang="en-US" dirty="0" err="1"/>
              <a:t>induiced</a:t>
            </a:r>
            <a:r>
              <a:rPr lang="en-US" dirty="0"/>
              <a:t> neutrons in liquid xenon detectors (8/30 parallel)</a:t>
            </a:r>
          </a:p>
          <a:p>
            <a:r>
              <a:rPr lang="en-US" dirty="0"/>
              <a:t>Marta </a:t>
            </a:r>
            <a:r>
              <a:rPr lang="en-US" dirty="0" err="1"/>
              <a:t>Colomer</a:t>
            </a:r>
            <a:r>
              <a:rPr lang="en-US" dirty="0"/>
              <a:t> </a:t>
            </a:r>
            <a:r>
              <a:rPr lang="en-US" dirty="0" err="1"/>
              <a:t>Molla</a:t>
            </a:r>
            <a:r>
              <a:rPr lang="en-US" dirty="0"/>
              <a:t>, SNEWS 2.0: the multi-messenger supernova early warning system (8/30 parallel)</a:t>
            </a:r>
          </a:p>
          <a:p>
            <a:r>
              <a:rPr lang="en-US" dirty="0"/>
              <a:t>Ko Nakamura, Core-collapse simulation of SN1987A binary progenitor and its </a:t>
            </a:r>
            <a:r>
              <a:rPr lang="en-US" dirty="0" err="1"/>
              <a:t>multimessenger</a:t>
            </a:r>
            <a:r>
              <a:rPr lang="en-US" dirty="0"/>
              <a:t> signals (9/1 parallel)</a:t>
            </a:r>
          </a:p>
          <a:p>
            <a:r>
              <a:rPr lang="en-US" dirty="0"/>
              <a:t>Xin Huang, Detection of core-collapse supernova neutrino at JUNO (9/1/ parallel)</a:t>
            </a:r>
          </a:p>
          <a:p>
            <a:r>
              <a:rPr lang="en-US" dirty="0"/>
              <a:t>Artem Popov, Effects of nonzero Majorana CP phases on oscillations of supernova neutrinos</a:t>
            </a:r>
          </a:p>
          <a:p>
            <a:r>
              <a:rPr lang="en-US" dirty="0" err="1"/>
              <a:t>Minori</a:t>
            </a:r>
            <a:r>
              <a:rPr lang="en-US" dirty="0"/>
              <a:t> </a:t>
            </a:r>
            <a:r>
              <a:rPr lang="en-US" dirty="0" err="1"/>
              <a:t>Eizuka</a:t>
            </a:r>
            <a:r>
              <a:rPr lang="en-US" dirty="0"/>
              <a:t>, Supernova neutrino burst search at </a:t>
            </a:r>
            <a:r>
              <a:rPr lang="en-US" dirty="0" err="1"/>
              <a:t>KamLAND</a:t>
            </a:r>
            <a:r>
              <a:rPr lang="en-US" dirty="0"/>
              <a:t> (9/1 parallel)</a:t>
            </a:r>
          </a:p>
          <a:p>
            <a:r>
              <a:rPr lang="en-US" dirty="0"/>
              <a:t>Giulia </a:t>
            </a:r>
            <a:r>
              <a:rPr lang="en-US" dirty="0" err="1"/>
              <a:t>Pagliaroli</a:t>
            </a:r>
            <a:r>
              <a:rPr lang="en-US" dirty="0"/>
              <a:t>, Looking for core-collapse supernovae with gravitational waves and low-energy neutrinos (9/2 parallel)</a:t>
            </a:r>
          </a:p>
          <a:p>
            <a:r>
              <a:rPr lang="en-US" dirty="0"/>
              <a:t>Sebastian Baum, Paleo-detectors – digging for dark matter (and neutrinos) (9/2 parallel)j</a:t>
            </a:r>
          </a:p>
          <a:p>
            <a:endParaRPr lang="en-US" dirty="0"/>
          </a:p>
          <a:p>
            <a:r>
              <a:rPr lang="en-US" dirty="0"/>
              <a:t>Also:</a:t>
            </a:r>
          </a:p>
          <a:p>
            <a:r>
              <a:rPr lang="en-US" dirty="0"/>
              <a:t>Emma </a:t>
            </a:r>
            <a:r>
              <a:rPr lang="en-US" dirty="0" err="1"/>
              <a:t>Rébert</a:t>
            </a:r>
            <a:r>
              <a:rPr lang="en-US" dirty="0"/>
              <a:t>, Update on the characterization of the </a:t>
            </a:r>
            <a:r>
              <a:rPr lang="en-US" dirty="0" err="1"/>
              <a:t>pGCT</a:t>
            </a:r>
            <a:r>
              <a:rPr lang="en-US" dirty="0"/>
              <a:t>, a 4m-prototype telescope built as part of the Cherenkov Telescope Array project (9/2 parallel)</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Andrii </a:t>
            </a:r>
            <a:r>
              <a:rPr lang="en-US" sz="1200" dirty="0" err="1"/>
              <a:t>Neronov</a:t>
            </a:r>
            <a:r>
              <a:rPr lang="en-US" sz="1200" dirty="0"/>
              <a:t>, </a:t>
            </a:r>
            <a:r>
              <a:rPr lang="en-US" sz="1200" dirty="0" err="1"/>
              <a:t>Multimessenger</a:t>
            </a:r>
            <a:r>
              <a:rPr lang="en-US" sz="1200" dirty="0"/>
              <a:t> astronomy (8/30 plenary)</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Kei </a:t>
            </a:r>
            <a:r>
              <a:rPr lang="en-US" sz="1200" dirty="0" err="1"/>
              <a:t>Kotake</a:t>
            </a:r>
            <a:r>
              <a:rPr lang="en-US" sz="1200" dirty="0"/>
              <a:t>, Supernovae: neutrinos and gravitational waves (8/27 plenary)</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34</a:t>
            </a:fld>
            <a:endParaRPr lang="en-US"/>
          </a:p>
        </p:txBody>
      </p:sp>
    </p:spTree>
    <p:extLst>
      <p:ext uri="{BB962C8B-B14F-4D97-AF65-F5344CB8AC3E}">
        <p14:creationId xmlns:p14="http://schemas.microsoft.com/office/powerpoint/2010/main" val="21050775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Low energy muons produced in hadronic shower</a:t>
            </a:r>
          </a:p>
          <a:p>
            <a:pPr marL="0" lvl="0" indent="0">
              <a:spcBef>
                <a:spcPts val="0"/>
              </a:spcBef>
              <a:spcAft>
                <a:spcPts val="0"/>
              </a:spcAft>
              <a:buNone/>
            </a:pPr>
            <a:endParaRPr lang="en-US" dirty="0"/>
          </a:p>
          <a:p>
            <a:pPr marL="0" lvl="0" indent="0">
              <a:spcBef>
                <a:spcPts val="0"/>
              </a:spcBef>
              <a:spcAft>
                <a:spcPts val="0"/>
              </a:spcAft>
              <a:buNone/>
            </a:pPr>
            <a:r>
              <a:rPr lang="en-US" dirty="0"/>
              <a:t>Astrophysical origin: 5 sigma</a:t>
            </a:r>
          </a:p>
          <a:p>
            <a:pPr marL="0" lvl="0" indent="0">
              <a:spcBef>
                <a:spcPts val="0"/>
              </a:spcBef>
              <a:spcAft>
                <a:spcPts val="0"/>
              </a:spcAft>
              <a:buNone/>
            </a:pPr>
            <a:r>
              <a:rPr lang="en-US" dirty="0"/>
              <a:t>Glashow identity: 2.3 sigma</a:t>
            </a:r>
          </a:p>
          <a:p>
            <a:pPr marL="0" lvl="0" indent="0">
              <a:spcBef>
                <a:spcPts val="0"/>
              </a:spcBef>
              <a:spcAft>
                <a:spcPts val="0"/>
              </a:spcAft>
              <a:buNone/>
            </a:pPr>
            <a:endParaRPr lang="en-US" dirty="0"/>
          </a:p>
          <a:p>
            <a:pPr marL="0" lvl="0" indent="0">
              <a:spcBef>
                <a:spcPts val="0"/>
              </a:spcBef>
              <a:spcAft>
                <a:spcPts val="0"/>
              </a:spcAft>
              <a:buNone/>
            </a:pPr>
            <a:r>
              <a:rPr lang="en-US" dirty="0"/>
              <a:t>W and Z discovered by UA1 and UA2, CERN 1983</a:t>
            </a:r>
          </a:p>
          <a:p>
            <a:pPr marL="0" lvl="0" indent="0">
              <a:spcBef>
                <a:spcPts val="0"/>
              </a:spcBef>
              <a:spcAft>
                <a:spcPts val="0"/>
              </a:spcAft>
              <a:buNone/>
            </a:pPr>
            <a:r>
              <a:rPr lang="en-US" dirty="0"/>
              <a:t>W decay modes</a:t>
            </a:r>
          </a:p>
          <a:p>
            <a:pPr marL="0" lvl="0" indent="0">
              <a:spcBef>
                <a:spcPts val="0"/>
              </a:spcBef>
              <a:spcAft>
                <a:spcPts val="0"/>
              </a:spcAft>
              <a:buNone/>
            </a:pPr>
            <a:endParaRPr lang="en-US" dirty="0"/>
          </a:p>
          <a:p>
            <a:pPr marL="342900" indent="-342900">
              <a:buFont typeface="Arial" charset="0"/>
              <a:buChar char="•"/>
            </a:pPr>
            <a:r>
              <a:rPr lang="en-US" sz="1200" dirty="0"/>
              <a:t>Highest energy anti-particle ever identified</a:t>
            </a:r>
          </a:p>
          <a:p>
            <a:pPr marL="342900" indent="-342900">
              <a:buFont typeface="Arial" charset="0"/>
              <a:buChar char="•"/>
            </a:pPr>
            <a:r>
              <a:rPr lang="en-US" sz="1200" dirty="0"/>
              <a:t>Highest energy neutrino ever detected</a:t>
            </a:r>
          </a:p>
          <a:p>
            <a:pPr marL="0" lvl="0" indent="0">
              <a:spcBef>
                <a:spcPts val="0"/>
              </a:spcBef>
              <a:spcAft>
                <a:spcPts val="0"/>
              </a:spcAft>
              <a:buNone/>
            </a:pPr>
            <a:endParaRPr dirty="0"/>
          </a:p>
        </p:txBody>
      </p:sp>
    </p:spTree>
    <p:extLst>
      <p:ext uri="{BB962C8B-B14F-4D97-AF65-F5344CB8AC3E}">
        <p14:creationId xmlns:p14="http://schemas.microsoft.com/office/powerpoint/2010/main" val="3940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2. Upper limits at the 90% confidence level on the three-flavor (1:1:1 flavor ratio assumption) neutrino flux from the Galaxy with respect to KRA model predictions and the measured astrophysical flux. Fluxes are integrated over the whole sky for uniform comparison. The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7-year upper limit for the KRA-</a:t>
            </a:r>
            <a:r>
              <a:rPr lang="en-US" sz="1200" kern="1200" dirty="0" err="1">
                <a:solidFill>
                  <a:schemeClr val="tx1"/>
                </a:solidFill>
                <a:effectLst/>
                <a:latin typeface="+mn-lt"/>
                <a:ea typeface="ＭＳ Ｐゴシック" charset="-128"/>
                <a:cs typeface="ＭＳ Ｐゴシック" charset="-128"/>
              </a:rPr>
              <a:t>γ</a:t>
            </a:r>
            <a:r>
              <a:rPr lang="en-US" sz="1200" kern="1200" dirty="0">
                <a:solidFill>
                  <a:schemeClr val="tx1"/>
                </a:solidFill>
                <a:effectLst/>
                <a:latin typeface="+mn-lt"/>
                <a:ea typeface="ＭＳ Ｐゴシック" charset="-128"/>
                <a:cs typeface="ＭＳ Ｐゴシック" charset="-128"/>
              </a:rPr>
              <a:t> (50 </a:t>
            </a:r>
            <a:r>
              <a:rPr lang="en-US" sz="1200" kern="1200" dirty="0" err="1">
                <a:solidFill>
                  <a:schemeClr val="tx1"/>
                </a:solidFill>
                <a:effectLst/>
                <a:latin typeface="+mn-lt"/>
                <a:ea typeface="ＭＳ Ｐゴシック" charset="-128"/>
                <a:cs typeface="ＭＳ Ｐゴシック" charset="-128"/>
              </a:rPr>
              <a:t>PeV</a:t>
            </a:r>
            <a:r>
              <a:rPr lang="en-US" sz="1200" kern="1200" dirty="0">
                <a:solidFill>
                  <a:schemeClr val="tx1"/>
                </a:solidFill>
                <a:effectLst/>
                <a:latin typeface="+mn-lt"/>
                <a:ea typeface="ＭＳ Ｐゴシック" charset="-128"/>
                <a:cs typeface="ＭＳ Ｐゴシック" charset="-128"/>
              </a:rPr>
              <a:t>) model test for the </a:t>
            </a:r>
            <a:r>
              <a:rPr lang="en-US" sz="1200" kern="1200" dirty="0" err="1">
                <a:solidFill>
                  <a:schemeClr val="tx1"/>
                </a:solidFill>
                <a:effectLst/>
                <a:latin typeface="+mn-lt"/>
                <a:ea typeface="ＭＳ Ｐゴシック" charset="-128"/>
                <a:cs typeface="ＭＳ Ｐゴシック" charset="-128"/>
              </a:rPr>
              <a:t>ps</a:t>
            </a:r>
            <a:r>
              <a:rPr lang="en-US" sz="1200" kern="1200" dirty="0">
                <a:solidFill>
                  <a:schemeClr val="tx1"/>
                </a:solidFill>
                <a:effectLst/>
                <a:latin typeface="+mn-lt"/>
                <a:ea typeface="ＭＳ Ｐゴシック" charset="-128"/>
                <a:cs typeface="ＭＳ Ｐゴシック" charset="-128"/>
              </a:rPr>
              <a:t>-template method is shown in red. The energy range of validity is from 1 to 500 </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 This range is calculated by finding the low- and high-energy thresholds where removing simulated signal events outside these values decreases the sensitivity by 5% each. The ANTARES limit in blue (</a:t>
            </a:r>
            <a:r>
              <a:rPr lang="en-US" sz="1200" kern="1200" dirty="0" err="1">
                <a:solidFill>
                  <a:schemeClr val="tx1"/>
                </a:solidFill>
                <a:effectLst/>
                <a:latin typeface="+mn-lt"/>
                <a:ea typeface="ＭＳ Ｐゴシック" charset="-128"/>
                <a:cs typeface="ＭＳ Ｐゴシック" charset="-128"/>
              </a:rPr>
              <a:t>Adrián-Martínez</a:t>
            </a:r>
            <a:r>
              <a:rPr lang="en-US" sz="1200" kern="1200" dirty="0">
                <a:solidFill>
                  <a:schemeClr val="tx1"/>
                </a:solidFill>
                <a:effectLst/>
                <a:latin typeface="+mn-lt"/>
                <a:ea typeface="ＭＳ Ｐゴシック" charset="-128"/>
                <a:cs typeface="ＭＳ Ｐゴシック" charset="-128"/>
              </a:rPr>
              <a:t> et al. 2016a), directly applicable in the Galactic center region (-40° &lt; </a:t>
            </a:r>
            <a:r>
              <a:rPr lang="en-US" sz="1200" i="1" kern="1200" dirty="0">
                <a:solidFill>
                  <a:schemeClr val="tx1"/>
                </a:solidFill>
                <a:effectLst/>
                <a:latin typeface="+mn-lt"/>
                <a:ea typeface="ＭＳ Ｐゴシック" charset="-128"/>
                <a:cs typeface="ＭＳ Ｐゴシック" charset="-128"/>
              </a:rPr>
              <a:t>l </a:t>
            </a:r>
            <a:r>
              <a:rPr lang="en-US" sz="1200" kern="1200" dirty="0">
                <a:solidFill>
                  <a:schemeClr val="tx1"/>
                </a:solidFill>
                <a:effectLst/>
                <a:latin typeface="+mn-lt"/>
                <a:ea typeface="ＭＳ Ｐゴシック" charset="-128"/>
                <a:cs typeface="ＭＳ Ｐゴシック" charset="-128"/>
              </a:rPr>
              <a:t>&lt; 40° and -3° &lt; </a:t>
            </a:r>
            <a:r>
              <a:rPr lang="en-US" sz="1200" i="1" kern="1200" dirty="0">
                <a:solidFill>
                  <a:schemeClr val="tx1"/>
                </a:solidFill>
                <a:effectLst/>
                <a:latin typeface="+mn-lt"/>
                <a:ea typeface="ＭＳ Ｐゴシック" charset="-128"/>
                <a:cs typeface="ＭＳ Ｐゴシック" charset="-128"/>
              </a:rPr>
              <a:t>b </a:t>
            </a:r>
            <a:r>
              <a:rPr lang="en-US" sz="1200" kern="1200" dirty="0">
                <a:solidFill>
                  <a:schemeClr val="tx1"/>
                </a:solidFill>
                <a:effectLst/>
                <a:latin typeface="+mn-lt"/>
                <a:ea typeface="ＭＳ Ｐゴシック" charset="-128"/>
                <a:cs typeface="ＭＳ Ｐゴシック" charset="-128"/>
              </a:rPr>
              <a:t>&lt; 3°), has been scaled to represent an all-sky integrated flux for comparison. Due to ANTARES being located in the northern hemisphere, it has a relatively high sensitivity in the southern sky near the Galactic center region using muon neutrinos. The range of predictions for all the KRA models (</a:t>
            </a:r>
            <a:r>
              <a:rPr lang="en-US" sz="1200" kern="1200" dirty="0" err="1">
                <a:solidFill>
                  <a:schemeClr val="tx1"/>
                </a:solidFill>
                <a:effectLst/>
                <a:latin typeface="+mn-lt"/>
                <a:ea typeface="ＭＳ Ｐゴシック" charset="-128"/>
                <a:cs typeface="ＭＳ Ｐゴシック" charset="-128"/>
              </a:rPr>
              <a:t>Gaggero</a:t>
            </a:r>
            <a:r>
              <a:rPr lang="en-US" sz="1200" kern="1200" dirty="0">
                <a:solidFill>
                  <a:schemeClr val="tx1"/>
                </a:solidFill>
                <a:effectLst/>
                <a:latin typeface="+mn-lt"/>
                <a:ea typeface="ＭＳ Ｐゴシック" charset="-128"/>
                <a:cs typeface="ＭＳ Ｐゴシック" charset="-128"/>
              </a:rPr>
              <a:t> et al. 2015) is shown as the gray band, with the top of that band representing the KRA-</a:t>
            </a:r>
            <a:r>
              <a:rPr lang="en-US" sz="1200" kern="1200" dirty="0" err="1">
                <a:solidFill>
                  <a:schemeClr val="tx1"/>
                </a:solidFill>
                <a:effectLst/>
                <a:latin typeface="+mn-lt"/>
                <a:ea typeface="ＭＳ Ｐゴシック" charset="-128"/>
                <a:cs typeface="ＭＳ Ｐゴシック" charset="-128"/>
              </a:rPr>
              <a:t>γ</a:t>
            </a:r>
            <a:r>
              <a:rPr lang="en-US" sz="1200" kern="1200" dirty="0">
                <a:solidFill>
                  <a:schemeClr val="tx1"/>
                </a:solidFill>
                <a:effectLst/>
                <a:latin typeface="+mn-lt"/>
                <a:ea typeface="ＭＳ Ｐゴシック" charset="-128"/>
                <a:cs typeface="ＭＳ Ｐゴシック" charset="-128"/>
              </a:rPr>
              <a:t> (50 </a:t>
            </a:r>
            <a:r>
              <a:rPr lang="en-US" sz="1200" kern="1200" dirty="0" err="1">
                <a:solidFill>
                  <a:schemeClr val="tx1"/>
                </a:solidFill>
                <a:effectLst/>
                <a:latin typeface="+mn-lt"/>
                <a:ea typeface="ＭＳ Ｐゴシック" charset="-128"/>
                <a:cs typeface="ＭＳ Ｐゴシック" charset="-128"/>
              </a:rPr>
              <a:t>PeV</a:t>
            </a:r>
            <a:r>
              <a:rPr lang="en-US" sz="1200" kern="1200" dirty="0">
                <a:solidFill>
                  <a:schemeClr val="tx1"/>
                </a:solidFill>
                <a:effectLst/>
                <a:latin typeface="+mn-lt"/>
                <a:ea typeface="ＭＳ Ｐゴシック" charset="-128"/>
                <a:cs typeface="ＭＳ Ｐゴシック" charset="-128"/>
              </a:rPr>
              <a:t>) model. The model by </a:t>
            </a:r>
            <a:r>
              <a:rPr lang="en-US" sz="1200" kern="1200" dirty="0" err="1">
                <a:solidFill>
                  <a:schemeClr val="tx1"/>
                </a:solidFill>
                <a:effectLst/>
                <a:latin typeface="+mn-lt"/>
                <a:ea typeface="ＭＳ Ｐゴシック" charset="-128"/>
                <a:cs typeface="ＭＳ Ｐゴシック" charset="-128"/>
              </a:rPr>
              <a:t>Ingelman</a:t>
            </a:r>
            <a:r>
              <a:rPr lang="en-US" sz="1200" kern="1200" dirty="0">
                <a:solidFill>
                  <a:schemeClr val="tx1"/>
                </a:solidFill>
                <a:effectLst/>
                <a:latin typeface="+mn-lt"/>
                <a:ea typeface="ＭＳ Ｐゴシック" charset="-128"/>
                <a:cs typeface="ＭＳ Ｐゴシック" charset="-128"/>
              </a:rPr>
              <a:t> &amp; </a:t>
            </a:r>
            <a:r>
              <a:rPr lang="en-US" sz="1200" kern="1200" dirty="0" err="1">
                <a:solidFill>
                  <a:schemeClr val="tx1"/>
                </a:solidFill>
                <a:effectLst/>
                <a:latin typeface="+mn-lt"/>
                <a:ea typeface="ＭＳ Ｐゴシック" charset="-128"/>
                <a:cs typeface="ＭＳ Ｐゴシック" charset="-128"/>
              </a:rPr>
              <a:t>Thunman</a:t>
            </a:r>
            <a:r>
              <a:rPr lang="en-US" sz="1200" kern="1200" dirty="0">
                <a:solidFill>
                  <a:schemeClr val="tx1"/>
                </a:solidFill>
                <a:effectLst/>
                <a:latin typeface="+mn-lt"/>
                <a:ea typeface="ＭＳ Ｐゴシック" charset="-128"/>
                <a:cs typeface="ＭＳ Ｐゴシック" charset="-128"/>
              </a:rPr>
              <a:t> (</a:t>
            </a:r>
            <a:r>
              <a:rPr lang="en-US" sz="1200" kern="1200" dirty="0" err="1">
                <a:solidFill>
                  <a:schemeClr val="tx1"/>
                </a:solidFill>
                <a:effectLst/>
                <a:latin typeface="+mn-lt"/>
                <a:ea typeface="ＭＳ Ｐゴシック" charset="-128"/>
                <a:cs typeface="ＭＳ Ｐゴシック" charset="-128"/>
              </a:rPr>
              <a:t>Ingelman</a:t>
            </a:r>
            <a:r>
              <a:rPr lang="en-US" sz="1200" kern="1200" dirty="0">
                <a:solidFill>
                  <a:schemeClr val="tx1"/>
                </a:solidFill>
                <a:effectLst/>
                <a:latin typeface="+mn-lt"/>
                <a:ea typeface="ＭＳ Ｐゴシック" charset="-128"/>
                <a:cs typeface="ＭＳ Ｐゴシック" charset="-128"/>
              </a:rPr>
              <a:t> &amp; </a:t>
            </a:r>
            <a:r>
              <a:rPr lang="en-US" sz="1200" kern="1200" dirty="0" err="1">
                <a:solidFill>
                  <a:schemeClr val="tx1"/>
                </a:solidFill>
                <a:effectLst/>
                <a:latin typeface="+mn-lt"/>
                <a:ea typeface="ＭＳ Ｐゴシック" charset="-128"/>
                <a:cs typeface="ＭＳ Ｐゴシック" charset="-128"/>
              </a:rPr>
              <a:t>Thunman</a:t>
            </a:r>
            <a:r>
              <a:rPr lang="en-US" sz="1200" kern="1200" dirty="0">
                <a:solidFill>
                  <a:schemeClr val="tx1"/>
                </a:solidFill>
                <a:effectLst/>
                <a:latin typeface="+mn-lt"/>
                <a:ea typeface="ＭＳ Ｐゴシック" charset="-128"/>
                <a:cs typeface="ＭＳ Ｐゴシック" charset="-128"/>
              </a:rPr>
              <a:t> 1996) is shown in purple. For comparison, measurements of the all- sky diffuse flux are shown: a differential unfolding (black points) and a power- law unfolding (yellow band) of combined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data sets from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(2015a), as well as a measurement based only on northern sky muon data (green band), from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(2016). </a:t>
            </a:r>
            <a:endParaRPr lang="en-US" dirty="0"/>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Models: D. </a:t>
            </a:r>
            <a:r>
              <a:rPr lang="en-US" sz="1200" dirty="0" err="1"/>
              <a:t>Gaggero</a:t>
            </a:r>
            <a:r>
              <a:rPr lang="en-US" sz="1200" dirty="0"/>
              <a:t> et al. </a:t>
            </a:r>
            <a:r>
              <a:rPr lang="en-US" sz="1200" dirty="0" err="1"/>
              <a:t>ApJL</a:t>
            </a:r>
            <a:r>
              <a:rPr lang="en-US" sz="1200" dirty="0"/>
              <a:t> 815, L25 (2015)</a:t>
            </a:r>
            <a:endParaRPr lang="en-US" dirty="0"/>
          </a:p>
          <a:p>
            <a:endParaRPr lang="en-US" dirty="0"/>
          </a:p>
          <a:p>
            <a:r>
              <a:rPr lang="en-US" dirty="0"/>
              <a:t>From </a:t>
            </a:r>
            <a:r>
              <a:rPr lang="en-US" dirty="0" err="1"/>
              <a:t>Gaggero</a:t>
            </a:r>
            <a:r>
              <a:rPr lang="en-US" dirty="0"/>
              <a:t> et al: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“Following (</a:t>
            </a:r>
            <a:r>
              <a:rPr lang="en-US" sz="1200" kern="1200" dirty="0" err="1">
                <a:solidFill>
                  <a:schemeClr val="tx1"/>
                </a:solidFill>
                <a:effectLst/>
                <a:latin typeface="+mn-lt"/>
                <a:ea typeface="ＭＳ Ｐゴシック" charset="-128"/>
                <a:cs typeface="ＭＳ Ｐゴシック" charset="-128"/>
              </a:rPr>
              <a:t>Gaggero</a:t>
            </a:r>
            <a:r>
              <a:rPr lang="en-US" sz="1200" kern="1200" dirty="0">
                <a:solidFill>
                  <a:schemeClr val="tx1"/>
                </a:solidFill>
                <a:effectLst/>
                <a:latin typeface="+mn-lt"/>
                <a:ea typeface="ＭＳ Ｐゴシック" charset="-128"/>
                <a:cs typeface="ＭＳ Ｐゴシック" charset="-128"/>
              </a:rPr>
              <a:t> et al. 2014), the starting point is a conventional propagation setup characterized by </a:t>
            </a:r>
            <a:r>
              <a:rPr lang="en-US" sz="1200" kern="1200" dirty="0" err="1">
                <a:solidFill>
                  <a:schemeClr val="tx1"/>
                </a:solidFill>
                <a:effectLst/>
                <a:latin typeface="+mn-lt"/>
                <a:ea typeface="ＭＳ Ｐゴシック" charset="-128"/>
                <a:cs typeface="ＭＳ Ｐゴシック" charset="-128"/>
              </a:rPr>
              <a:t>δ</a:t>
            </a:r>
            <a:r>
              <a:rPr lang="en-US" sz="1200" kern="1200" dirty="0">
                <a:solidFill>
                  <a:schemeClr val="tx1"/>
                </a:solidFill>
                <a:effectLst/>
                <a:latin typeface="+mn-lt"/>
                <a:ea typeface="ＭＳ Ｐゴシック" charset="-128"/>
                <a:cs typeface="ＭＳ Ｐゴシック" charset="-128"/>
              </a:rPr>
              <a:t> = 0.5, compatible with a </a:t>
            </a:r>
            <a:r>
              <a:rPr lang="en-US" sz="1200" kern="1200" dirty="0" err="1">
                <a:solidFill>
                  <a:schemeClr val="tx1"/>
                </a:solidFill>
                <a:effectLst/>
                <a:latin typeface="+mn-lt"/>
                <a:ea typeface="ＭＳ Ｐゴシック" charset="-128"/>
                <a:cs typeface="ＭＳ Ｐゴシック" charset="-128"/>
              </a:rPr>
              <a:t>Kraichnan</a:t>
            </a:r>
            <a:r>
              <a:rPr lang="en-US" sz="1200" kern="1200" dirty="0">
                <a:solidFill>
                  <a:schemeClr val="tx1"/>
                </a:solidFill>
                <a:effectLst/>
                <a:latin typeface="+mn-lt"/>
                <a:ea typeface="ＭＳ Ｐゴシック" charset="-128"/>
                <a:cs typeface="ＭＳ Ｐゴシック" charset="-128"/>
              </a:rPr>
              <a:t> spectrum of the interstellar turbulence within the quasi-linear theory framework. We will refer to this setup as the “KRA model” (see also </a:t>
            </a:r>
            <a:r>
              <a:rPr lang="en-US" sz="1200" kern="1200" dirty="0" err="1">
                <a:solidFill>
                  <a:schemeClr val="tx1"/>
                </a:solidFill>
                <a:effectLst/>
                <a:latin typeface="+mn-lt"/>
                <a:ea typeface="ＭＳ Ｐゴシック" charset="-128"/>
                <a:cs typeface="ＭＳ Ｐゴシック" charset="-128"/>
              </a:rPr>
              <a:t>Evoli</a:t>
            </a:r>
            <a:r>
              <a:rPr lang="en-US" sz="1200" kern="1200" dirty="0">
                <a:solidFill>
                  <a:schemeClr val="tx1"/>
                </a:solidFill>
                <a:effectLst/>
                <a:latin typeface="+mn-lt"/>
                <a:ea typeface="ＭＳ Ｐゴシック" charset="-128"/>
                <a:cs typeface="ＭＳ Ｐゴシック" charset="-128"/>
              </a:rPr>
              <a:t> et al. 2011).”</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ＭＳ Ｐゴシック" charset="-128"/>
                <a:cs typeface="ＭＳ Ｐゴシック" charset="-128"/>
              </a:rPr>
              <a:t>delta is defined by D(rho) </a:t>
            </a:r>
            <a:r>
              <a:rPr lang="en-US" sz="1200" b="0" i="0" u="none" strike="noStrike" kern="1200" baseline="0" dirty="0" err="1">
                <a:solidFill>
                  <a:schemeClr val="tx1"/>
                </a:solidFill>
                <a:latin typeface="+mn-lt"/>
                <a:ea typeface="ＭＳ Ｐゴシック" charset="-128"/>
                <a:cs typeface="ＭＳ Ｐゴシック" charset="-128"/>
              </a:rPr>
              <a:t>propto</a:t>
            </a:r>
            <a:r>
              <a:rPr lang="en-US" sz="1200" b="0" i="0" u="none" strike="noStrike" kern="1200" baseline="0" dirty="0">
                <a:solidFill>
                  <a:schemeClr val="tx1"/>
                </a:solidFill>
                <a:latin typeface="+mn-lt"/>
                <a:ea typeface="ＭＳ Ｐゴシック" charset="-128"/>
                <a:cs typeface="ＭＳ Ｐゴシック" charset="-128"/>
              </a:rPr>
              <a:t> (rho/rho_0)^delta</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effectLst/>
                <a:latin typeface="+mn-lt"/>
                <a:ea typeface="ＭＳ Ｐゴシック" charset="-128"/>
                <a:cs typeface="ＭＳ Ｐゴシック" charset="-128"/>
              </a:rPr>
              <a:t>Paper abstract: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The origins of high-energy astrophysical neutrinos remain a mystery despite extensive searches for their sources. We present constraints from seven years of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Neutrino Observatory muon data on the neutrino flux coming from the Galactic plane. This flux is expected from cosmic-ray interactions with the interstellar medium or near localized sources. Two methods were developed to test for a spatially extended flux from the entire plane, both of which are maximum likelihood fits but with different signal and background modeling techniques. We consider three templates for Galactic neutrino emission based primarily on gamma-ray observations and models that cover a wide range of possibilities. Based on these templates and in the benchmark case of an unbroken </a:t>
            </a:r>
            <a:r>
              <a:rPr lang="en-US" sz="1200" i="1" kern="1200" dirty="0">
                <a:solidFill>
                  <a:schemeClr val="tx1"/>
                </a:solidFill>
                <a:effectLst/>
                <a:latin typeface="+mn-lt"/>
                <a:ea typeface="ＭＳ Ｐゴシック" charset="-128"/>
                <a:cs typeface="ＭＳ Ｐゴシック" charset="-128"/>
              </a:rPr>
              <a:t>E</a:t>
            </a:r>
            <a:r>
              <a:rPr lang="en-US" sz="1200" kern="1200" dirty="0">
                <a:solidFill>
                  <a:schemeClr val="tx1"/>
                </a:solidFill>
                <a:effectLst/>
                <a:latin typeface="+mn-lt"/>
                <a:ea typeface="ＭＳ Ｐゴシック" charset="-128"/>
                <a:cs typeface="ＭＳ Ｐゴシック" charset="-128"/>
              </a:rPr>
              <a:t>-2.5 power-law energy spectrum, we set 90% confidence level upper limits, constraining the possible Galactic contribution to the diffuse neutrino flux to be relatively small, less than 14% of the flux reported in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above 1 </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 A stacking method is also used to test catalogs of known high-energy Galactic gamma-ray sources.</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37</a:t>
            </a:fld>
            <a:endParaRPr lang="en-US"/>
          </a:p>
        </p:txBody>
      </p:sp>
    </p:spTree>
    <p:extLst>
      <p:ext uri="{BB962C8B-B14F-4D97-AF65-F5344CB8AC3E}">
        <p14:creationId xmlns:p14="http://schemas.microsoft.com/office/powerpoint/2010/main" val="3198392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2. Upper limits at the 90% confidence level on the three-flavor (1:1:1 flavor ratio assumption) neutrino flux from the Galaxy with respect to KRA model predictions and the measured astrophysical flux. Fluxes are integrated over the whole sky for uniform comparison. The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7-year upper limit for the KRA-</a:t>
            </a:r>
            <a:r>
              <a:rPr lang="en-US" sz="1200" kern="1200" dirty="0" err="1">
                <a:solidFill>
                  <a:schemeClr val="tx1"/>
                </a:solidFill>
                <a:effectLst/>
                <a:latin typeface="+mn-lt"/>
                <a:ea typeface="ＭＳ Ｐゴシック" charset="-128"/>
                <a:cs typeface="ＭＳ Ｐゴシック" charset="-128"/>
              </a:rPr>
              <a:t>γ</a:t>
            </a:r>
            <a:r>
              <a:rPr lang="en-US" sz="1200" kern="1200" dirty="0">
                <a:solidFill>
                  <a:schemeClr val="tx1"/>
                </a:solidFill>
                <a:effectLst/>
                <a:latin typeface="+mn-lt"/>
                <a:ea typeface="ＭＳ Ｐゴシック" charset="-128"/>
                <a:cs typeface="ＭＳ Ｐゴシック" charset="-128"/>
              </a:rPr>
              <a:t> (50 </a:t>
            </a:r>
            <a:r>
              <a:rPr lang="en-US" sz="1200" kern="1200" dirty="0" err="1">
                <a:solidFill>
                  <a:schemeClr val="tx1"/>
                </a:solidFill>
                <a:effectLst/>
                <a:latin typeface="+mn-lt"/>
                <a:ea typeface="ＭＳ Ｐゴシック" charset="-128"/>
                <a:cs typeface="ＭＳ Ｐゴシック" charset="-128"/>
              </a:rPr>
              <a:t>PeV</a:t>
            </a:r>
            <a:r>
              <a:rPr lang="en-US" sz="1200" kern="1200" dirty="0">
                <a:solidFill>
                  <a:schemeClr val="tx1"/>
                </a:solidFill>
                <a:effectLst/>
                <a:latin typeface="+mn-lt"/>
                <a:ea typeface="ＭＳ Ｐゴシック" charset="-128"/>
                <a:cs typeface="ＭＳ Ｐゴシック" charset="-128"/>
              </a:rPr>
              <a:t>) model test for the </a:t>
            </a:r>
            <a:r>
              <a:rPr lang="en-US" sz="1200" kern="1200" dirty="0" err="1">
                <a:solidFill>
                  <a:schemeClr val="tx1"/>
                </a:solidFill>
                <a:effectLst/>
                <a:latin typeface="+mn-lt"/>
                <a:ea typeface="ＭＳ Ｐゴシック" charset="-128"/>
                <a:cs typeface="ＭＳ Ｐゴシック" charset="-128"/>
              </a:rPr>
              <a:t>ps</a:t>
            </a:r>
            <a:r>
              <a:rPr lang="en-US" sz="1200" kern="1200" dirty="0">
                <a:solidFill>
                  <a:schemeClr val="tx1"/>
                </a:solidFill>
                <a:effectLst/>
                <a:latin typeface="+mn-lt"/>
                <a:ea typeface="ＭＳ Ｐゴシック" charset="-128"/>
                <a:cs typeface="ＭＳ Ｐゴシック" charset="-128"/>
              </a:rPr>
              <a:t>-template method is shown in red. The energy range of validity is from 1 to 500 </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 This range is calculated by finding the low- and high-energy thresholds where removing simulated signal events outside these values decreases the sensitivity by 5% each. The ANTARES limit in blue (</a:t>
            </a:r>
            <a:r>
              <a:rPr lang="en-US" sz="1200" kern="1200" dirty="0" err="1">
                <a:solidFill>
                  <a:schemeClr val="tx1"/>
                </a:solidFill>
                <a:effectLst/>
                <a:latin typeface="+mn-lt"/>
                <a:ea typeface="ＭＳ Ｐゴシック" charset="-128"/>
                <a:cs typeface="ＭＳ Ｐゴシック" charset="-128"/>
              </a:rPr>
              <a:t>Adrián-Martínez</a:t>
            </a:r>
            <a:r>
              <a:rPr lang="en-US" sz="1200" kern="1200" dirty="0">
                <a:solidFill>
                  <a:schemeClr val="tx1"/>
                </a:solidFill>
                <a:effectLst/>
                <a:latin typeface="+mn-lt"/>
                <a:ea typeface="ＭＳ Ｐゴシック" charset="-128"/>
                <a:cs typeface="ＭＳ Ｐゴシック" charset="-128"/>
              </a:rPr>
              <a:t> et al. 2016a), directly applicable in the Galactic center region (-40° &lt; </a:t>
            </a:r>
            <a:r>
              <a:rPr lang="en-US" sz="1200" i="1" kern="1200" dirty="0">
                <a:solidFill>
                  <a:schemeClr val="tx1"/>
                </a:solidFill>
                <a:effectLst/>
                <a:latin typeface="+mn-lt"/>
                <a:ea typeface="ＭＳ Ｐゴシック" charset="-128"/>
                <a:cs typeface="ＭＳ Ｐゴシック" charset="-128"/>
              </a:rPr>
              <a:t>l </a:t>
            </a:r>
            <a:r>
              <a:rPr lang="en-US" sz="1200" kern="1200" dirty="0">
                <a:solidFill>
                  <a:schemeClr val="tx1"/>
                </a:solidFill>
                <a:effectLst/>
                <a:latin typeface="+mn-lt"/>
                <a:ea typeface="ＭＳ Ｐゴシック" charset="-128"/>
                <a:cs typeface="ＭＳ Ｐゴシック" charset="-128"/>
              </a:rPr>
              <a:t>&lt; 40° and -3° &lt; </a:t>
            </a:r>
            <a:r>
              <a:rPr lang="en-US" sz="1200" i="1" kern="1200" dirty="0">
                <a:solidFill>
                  <a:schemeClr val="tx1"/>
                </a:solidFill>
                <a:effectLst/>
                <a:latin typeface="+mn-lt"/>
                <a:ea typeface="ＭＳ Ｐゴシック" charset="-128"/>
                <a:cs typeface="ＭＳ Ｐゴシック" charset="-128"/>
              </a:rPr>
              <a:t>b </a:t>
            </a:r>
            <a:r>
              <a:rPr lang="en-US" sz="1200" kern="1200" dirty="0">
                <a:solidFill>
                  <a:schemeClr val="tx1"/>
                </a:solidFill>
                <a:effectLst/>
                <a:latin typeface="+mn-lt"/>
                <a:ea typeface="ＭＳ Ｐゴシック" charset="-128"/>
                <a:cs typeface="ＭＳ Ｐゴシック" charset="-128"/>
              </a:rPr>
              <a:t>&lt; 3°), has been scaled to represent an all-sky integrated flux for comparison. Due to ANTARES being located in the northern hemisphere, it has a relatively high sensitivity in the southern sky near the Galactic center region using muon neutrinos. The range of predictions for all the KRA models (</a:t>
            </a:r>
            <a:r>
              <a:rPr lang="en-US" sz="1200" kern="1200" dirty="0" err="1">
                <a:solidFill>
                  <a:schemeClr val="tx1"/>
                </a:solidFill>
                <a:effectLst/>
                <a:latin typeface="+mn-lt"/>
                <a:ea typeface="ＭＳ Ｐゴシック" charset="-128"/>
                <a:cs typeface="ＭＳ Ｐゴシック" charset="-128"/>
              </a:rPr>
              <a:t>Gaggero</a:t>
            </a:r>
            <a:r>
              <a:rPr lang="en-US" sz="1200" kern="1200" dirty="0">
                <a:solidFill>
                  <a:schemeClr val="tx1"/>
                </a:solidFill>
                <a:effectLst/>
                <a:latin typeface="+mn-lt"/>
                <a:ea typeface="ＭＳ Ｐゴシック" charset="-128"/>
                <a:cs typeface="ＭＳ Ｐゴシック" charset="-128"/>
              </a:rPr>
              <a:t> et al. 2015) is shown as the gray band, with the top of that band representing the KRA-</a:t>
            </a:r>
            <a:r>
              <a:rPr lang="en-US" sz="1200" kern="1200" dirty="0" err="1">
                <a:solidFill>
                  <a:schemeClr val="tx1"/>
                </a:solidFill>
                <a:effectLst/>
                <a:latin typeface="+mn-lt"/>
                <a:ea typeface="ＭＳ Ｐゴシック" charset="-128"/>
                <a:cs typeface="ＭＳ Ｐゴシック" charset="-128"/>
              </a:rPr>
              <a:t>γ</a:t>
            </a:r>
            <a:r>
              <a:rPr lang="en-US" sz="1200" kern="1200" dirty="0">
                <a:solidFill>
                  <a:schemeClr val="tx1"/>
                </a:solidFill>
                <a:effectLst/>
                <a:latin typeface="+mn-lt"/>
                <a:ea typeface="ＭＳ Ｐゴシック" charset="-128"/>
                <a:cs typeface="ＭＳ Ｐゴシック" charset="-128"/>
              </a:rPr>
              <a:t> (50 </a:t>
            </a:r>
            <a:r>
              <a:rPr lang="en-US" sz="1200" kern="1200" dirty="0" err="1">
                <a:solidFill>
                  <a:schemeClr val="tx1"/>
                </a:solidFill>
                <a:effectLst/>
                <a:latin typeface="+mn-lt"/>
                <a:ea typeface="ＭＳ Ｐゴシック" charset="-128"/>
                <a:cs typeface="ＭＳ Ｐゴシック" charset="-128"/>
              </a:rPr>
              <a:t>PeV</a:t>
            </a:r>
            <a:r>
              <a:rPr lang="en-US" sz="1200" kern="1200" dirty="0">
                <a:solidFill>
                  <a:schemeClr val="tx1"/>
                </a:solidFill>
                <a:effectLst/>
                <a:latin typeface="+mn-lt"/>
                <a:ea typeface="ＭＳ Ｐゴシック" charset="-128"/>
                <a:cs typeface="ＭＳ Ｐゴシック" charset="-128"/>
              </a:rPr>
              <a:t>) model. The model by </a:t>
            </a:r>
            <a:r>
              <a:rPr lang="en-US" sz="1200" kern="1200" dirty="0" err="1">
                <a:solidFill>
                  <a:schemeClr val="tx1"/>
                </a:solidFill>
                <a:effectLst/>
                <a:latin typeface="+mn-lt"/>
                <a:ea typeface="ＭＳ Ｐゴシック" charset="-128"/>
                <a:cs typeface="ＭＳ Ｐゴシック" charset="-128"/>
              </a:rPr>
              <a:t>Ingelman</a:t>
            </a:r>
            <a:r>
              <a:rPr lang="en-US" sz="1200" kern="1200" dirty="0">
                <a:solidFill>
                  <a:schemeClr val="tx1"/>
                </a:solidFill>
                <a:effectLst/>
                <a:latin typeface="+mn-lt"/>
                <a:ea typeface="ＭＳ Ｐゴシック" charset="-128"/>
                <a:cs typeface="ＭＳ Ｐゴシック" charset="-128"/>
              </a:rPr>
              <a:t> &amp; </a:t>
            </a:r>
            <a:r>
              <a:rPr lang="en-US" sz="1200" kern="1200" dirty="0" err="1">
                <a:solidFill>
                  <a:schemeClr val="tx1"/>
                </a:solidFill>
                <a:effectLst/>
                <a:latin typeface="+mn-lt"/>
                <a:ea typeface="ＭＳ Ｐゴシック" charset="-128"/>
                <a:cs typeface="ＭＳ Ｐゴシック" charset="-128"/>
              </a:rPr>
              <a:t>Thunman</a:t>
            </a:r>
            <a:r>
              <a:rPr lang="en-US" sz="1200" kern="1200" dirty="0">
                <a:solidFill>
                  <a:schemeClr val="tx1"/>
                </a:solidFill>
                <a:effectLst/>
                <a:latin typeface="+mn-lt"/>
                <a:ea typeface="ＭＳ Ｐゴシック" charset="-128"/>
                <a:cs typeface="ＭＳ Ｐゴシック" charset="-128"/>
              </a:rPr>
              <a:t> (</a:t>
            </a:r>
            <a:r>
              <a:rPr lang="en-US" sz="1200" kern="1200" dirty="0" err="1">
                <a:solidFill>
                  <a:schemeClr val="tx1"/>
                </a:solidFill>
                <a:effectLst/>
                <a:latin typeface="+mn-lt"/>
                <a:ea typeface="ＭＳ Ｐゴシック" charset="-128"/>
                <a:cs typeface="ＭＳ Ｐゴシック" charset="-128"/>
              </a:rPr>
              <a:t>Ingelman</a:t>
            </a:r>
            <a:r>
              <a:rPr lang="en-US" sz="1200" kern="1200" dirty="0">
                <a:solidFill>
                  <a:schemeClr val="tx1"/>
                </a:solidFill>
                <a:effectLst/>
                <a:latin typeface="+mn-lt"/>
                <a:ea typeface="ＭＳ Ｐゴシック" charset="-128"/>
                <a:cs typeface="ＭＳ Ｐゴシック" charset="-128"/>
              </a:rPr>
              <a:t> &amp; </a:t>
            </a:r>
            <a:r>
              <a:rPr lang="en-US" sz="1200" kern="1200" dirty="0" err="1">
                <a:solidFill>
                  <a:schemeClr val="tx1"/>
                </a:solidFill>
                <a:effectLst/>
                <a:latin typeface="+mn-lt"/>
                <a:ea typeface="ＭＳ Ｐゴシック" charset="-128"/>
                <a:cs typeface="ＭＳ Ｐゴシック" charset="-128"/>
              </a:rPr>
              <a:t>Thunman</a:t>
            </a:r>
            <a:r>
              <a:rPr lang="en-US" sz="1200" kern="1200" dirty="0">
                <a:solidFill>
                  <a:schemeClr val="tx1"/>
                </a:solidFill>
                <a:effectLst/>
                <a:latin typeface="+mn-lt"/>
                <a:ea typeface="ＭＳ Ｐゴシック" charset="-128"/>
                <a:cs typeface="ＭＳ Ｐゴシック" charset="-128"/>
              </a:rPr>
              <a:t> 1996) is shown in purple. For comparison, measurements of the all- sky diffuse flux are shown: a differential unfolding (black points) and a power- law unfolding (yellow band) of combined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data sets from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(2015a), as well as a measurement based only on northern sky muon data (green band), from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(2016). </a:t>
            </a:r>
            <a:endParaRPr lang="en-US" dirty="0"/>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Models: D. </a:t>
            </a:r>
            <a:r>
              <a:rPr lang="en-US" sz="1200" dirty="0" err="1"/>
              <a:t>Gaggero</a:t>
            </a:r>
            <a:r>
              <a:rPr lang="en-US" sz="1200" dirty="0"/>
              <a:t> et al. </a:t>
            </a:r>
            <a:r>
              <a:rPr lang="en-US" sz="1200" dirty="0" err="1"/>
              <a:t>ApJL</a:t>
            </a:r>
            <a:r>
              <a:rPr lang="en-US" sz="1200" dirty="0"/>
              <a:t> 815, L25 (2015)</a:t>
            </a:r>
            <a:endParaRPr lang="en-US" dirty="0"/>
          </a:p>
          <a:p>
            <a:endParaRPr lang="en-US" dirty="0"/>
          </a:p>
          <a:p>
            <a:r>
              <a:rPr lang="en-US" dirty="0"/>
              <a:t>From </a:t>
            </a:r>
            <a:r>
              <a:rPr lang="en-US" dirty="0" err="1"/>
              <a:t>Gaggero</a:t>
            </a:r>
            <a:r>
              <a:rPr lang="en-US" dirty="0"/>
              <a:t> et al: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“Following (</a:t>
            </a:r>
            <a:r>
              <a:rPr lang="en-US" sz="1200" kern="1200" dirty="0" err="1">
                <a:solidFill>
                  <a:schemeClr val="tx1"/>
                </a:solidFill>
                <a:effectLst/>
                <a:latin typeface="+mn-lt"/>
                <a:ea typeface="ＭＳ Ｐゴシック" charset="-128"/>
                <a:cs typeface="ＭＳ Ｐゴシック" charset="-128"/>
              </a:rPr>
              <a:t>Gaggero</a:t>
            </a:r>
            <a:r>
              <a:rPr lang="en-US" sz="1200" kern="1200" dirty="0">
                <a:solidFill>
                  <a:schemeClr val="tx1"/>
                </a:solidFill>
                <a:effectLst/>
                <a:latin typeface="+mn-lt"/>
                <a:ea typeface="ＭＳ Ｐゴシック" charset="-128"/>
                <a:cs typeface="ＭＳ Ｐゴシック" charset="-128"/>
              </a:rPr>
              <a:t> et al. 2014), the starting point is a conventional propagation setup characterized by </a:t>
            </a:r>
            <a:r>
              <a:rPr lang="en-US" sz="1200" kern="1200" dirty="0" err="1">
                <a:solidFill>
                  <a:schemeClr val="tx1"/>
                </a:solidFill>
                <a:effectLst/>
                <a:latin typeface="+mn-lt"/>
                <a:ea typeface="ＭＳ Ｐゴシック" charset="-128"/>
                <a:cs typeface="ＭＳ Ｐゴシック" charset="-128"/>
              </a:rPr>
              <a:t>δ</a:t>
            </a:r>
            <a:r>
              <a:rPr lang="en-US" sz="1200" kern="1200" dirty="0">
                <a:solidFill>
                  <a:schemeClr val="tx1"/>
                </a:solidFill>
                <a:effectLst/>
                <a:latin typeface="+mn-lt"/>
                <a:ea typeface="ＭＳ Ｐゴシック" charset="-128"/>
                <a:cs typeface="ＭＳ Ｐゴシック" charset="-128"/>
              </a:rPr>
              <a:t> = 0.5, compatible with a </a:t>
            </a:r>
            <a:r>
              <a:rPr lang="en-US" sz="1200" kern="1200" dirty="0" err="1">
                <a:solidFill>
                  <a:schemeClr val="tx1"/>
                </a:solidFill>
                <a:effectLst/>
                <a:latin typeface="+mn-lt"/>
                <a:ea typeface="ＭＳ Ｐゴシック" charset="-128"/>
                <a:cs typeface="ＭＳ Ｐゴシック" charset="-128"/>
              </a:rPr>
              <a:t>Kraichnan</a:t>
            </a:r>
            <a:r>
              <a:rPr lang="en-US" sz="1200" kern="1200" dirty="0">
                <a:solidFill>
                  <a:schemeClr val="tx1"/>
                </a:solidFill>
                <a:effectLst/>
                <a:latin typeface="+mn-lt"/>
                <a:ea typeface="ＭＳ Ｐゴシック" charset="-128"/>
                <a:cs typeface="ＭＳ Ｐゴシック" charset="-128"/>
              </a:rPr>
              <a:t> spectrum of the interstellar turbulence within the quasi-linear theory framework. We will refer to this setup as the “KRA model” (see also </a:t>
            </a:r>
            <a:r>
              <a:rPr lang="en-US" sz="1200" kern="1200" dirty="0" err="1">
                <a:solidFill>
                  <a:schemeClr val="tx1"/>
                </a:solidFill>
                <a:effectLst/>
                <a:latin typeface="+mn-lt"/>
                <a:ea typeface="ＭＳ Ｐゴシック" charset="-128"/>
                <a:cs typeface="ＭＳ Ｐゴシック" charset="-128"/>
              </a:rPr>
              <a:t>Evoli</a:t>
            </a:r>
            <a:r>
              <a:rPr lang="en-US" sz="1200" kern="1200" dirty="0">
                <a:solidFill>
                  <a:schemeClr val="tx1"/>
                </a:solidFill>
                <a:effectLst/>
                <a:latin typeface="+mn-lt"/>
                <a:ea typeface="ＭＳ Ｐゴシック" charset="-128"/>
                <a:cs typeface="ＭＳ Ｐゴシック" charset="-128"/>
              </a:rPr>
              <a:t> et al. 2011).”</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ＭＳ Ｐゴシック" charset="-128"/>
                <a:cs typeface="ＭＳ Ｐゴシック" charset="-128"/>
              </a:rPr>
              <a:t>delta is defined by D(rho) </a:t>
            </a:r>
            <a:r>
              <a:rPr lang="en-US" sz="1200" b="0" i="0" u="none" strike="noStrike" kern="1200" baseline="0" dirty="0" err="1">
                <a:solidFill>
                  <a:schemeClr val="tx1"/>
                </a:solidFill>
                <a:latin typeface="+mn-lt"/>
                <a:ea typeface="ＭＳ Ｐゴシック" charset="-128"/>
                <a:cs typeface="ＭＳ Ｐゴシック" charset="-128"/>
              </a:rPr>
              <a:t>propto</a:t>
            </a:r>
            <a:r>
              <a:rPr lang="en-US" sz="1200" b="0" i="0" u="none" strike="noStrike" kern="1200" baseline="0" dirty="0">
                <a:solidFill>
                  <a:schemeClr val="tx1"/>
                </a:solidFill>
                <a:latin typeface="+mn-lt"/>
                <a:ea typeface="ＭＳ Ｐゴシック" charset="-128"/>
                <a:cs typeface="ＭＳ Ｐゴシック" charset="-128"/>
              </a:rPr>
              <a:t> (rho/rho_0)^delta</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effectLst/>
                <a:latin typeface="+mn-lt"/>
                <a:ea typeface="ＭＳ Ｐゴシック" charset="-128"/>
                <a:cs typeface="ＭＳ Ｐゴシック" charset="-128"/>
              </a:rPr>
              <a:t>Paper abstract: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The origins of high-energy astrophysical neutrinos remain a mystery despite extensive searches for their sources. We present constraints from seven years of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Neutrino Observatory muon data on the neutrino flux coming from the Galactic plane. This flux is expected from cosmic-ray interactions with the interstellar medium or near localized sources. Two methods were developed to test for a spatially extended flux from the entire plane, both of which are maximum likelihood fits but with different signal and background modeling techniques. We consider three templates for Galactic neutrino emission based primarily on gamma-ray observations and models that cover a wide range of possibilities. Based on these templates and in the benchmark case of an unbroken </a:t>
            </a:r>
            <a:r>
              <a:rPr lang="en-US" sz="1200" i="1" kern="1200" dirty="0">
                <a:solidFill>
                  <a:schemeClr val="tx1"/>
                </a:solidFill>
                <a:effectLst/>
                <a:latin typeface="+mn-lt"/>
                <a:ea typeface="ＭＳ Ｐゴシック" charset="-128"/>
                <a:cs typeface="ＭＳ Ｐゴシック" charset="-128"/>
              </a:rPr>
              <a:t>E</a:t>
            </a:r>
            <a:r>
              <a:rPr lang="en-US" sz="1200" kern="1200" dirty="0">
                <a:solidFill>
                  <a:schemeClr val="tx1"/>
                </a:solidFill>
                <a:effectLst/>
                <a:latin typeface="+mn-lt"/>
                <a:ea typeface="ＭＳ Ｐゴシック" charset="-128"/>
                <a:cs typeface="ＭＳ Ｐゴシック" charset="-128"/>
              </a:rPr>
              <a:t>-2.5 power-law energy spectrum, we set 90% confidence level upper limits, constraining the possible Galactic contribution to the diffuse neutrino flux to be relatively small, less than 14% of the flux reported in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above 1 </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 A stacking method is also used to test catalogs of known high-energy Galactic gamma-ray sources.</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38</a:t>
            </a:fld>
            <a:endParaRPr lang="en-US"/>
          </a:p>
        </p:txBody>
      </p:sp>
    </p:spTree>
    <p:extLst>
      <p:ext uri="{BB962C8B-B14F-4D97-AF65-F5344CB8AC3E}">
        <p14:creationId xmlns:p14="http://schemas.microsoft.com/office/powerpoint/2010/main" val="12881109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2. Upper limits at the 90% confidence level on the three-flavor (1:1:1 flavor ratio assumption) neutrino flux from the Galaxy with respect to KRA model predictions and the measured astrophysical flux. Fluxes are integrated over the whole sky for uniform comparison. The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7-year upper limit for the KRA-</a:t>
            </a:r>
            <a:r>
              <a:rPr lang="en-US" sz="1200" kern="1200" dirty="0" err="1">
                <a:solidFill>
                  <a:schemeClr val="tx1"/>
                </a:solidFill>
                <a:effectLst/>
                <a:latin typeface="+mn-lt"/>
                <a:ea typeface="ＭＳ Ｐゴシック" charset="-128"/>
                <a:cs typeface="ＭＳ Ｐゴシック" charset="-128"/>
              </a:rPr>
              <a:t>γ</a:t>
            </a:r>
            <a:r>
              <a:rPr lang="en-US" sz="1200" kern="1200" dirty="0">
                <a:solidFill>
                  <a:schemeClr val="tx1"/>
                </a:solidFill>
                <a:effectLst/>
                <a:latin typeface="+mn-lt"/>
                <a:ea typeface="ＭＳ Ｐゴシック" charset="-128"/>
                <a:cs typeface="ＭＳ Ｐゴシック" charset="-128"/>
              </a:rPr>
              <a:t> (50 </a:t>
            </a:r>
            <a:r>
              <a:rPr lang="en-US" sz="1200" kern="1200" dirty="0" err="1">
                <a:solidFill>
                  <a:schemeClr val="tx1"/>
                </a:solidFill>
                <a:effectLst/>
                <a:latin typeface="+mn-lt"/>
                <a:ea typeface="ＭＳ Ｐゴシック" charset="-128"/>
                <a:cs typeface="ＭＳ Ｐゴシック" charset="-128"/>
              </a:rPr>
              <a:t>PeV</a:t>
            </a:r>
            <a:r>
              <a:rPr lang="en-US" sz="1200" kern="1200" dirty="0">
                <a:solidFill>
                  <a:schemeClr val="tx1"/>
                </a:solidFill>
                <a:effectLst/>
                <a:latin typeface="+mn-lt"/>
                <a:ea typeface="ＭＳ Ｐゴシック" charset="-128"/>
                <a:cs typeface="ＭＳ Ｐゴシック" charset="-128"/>
              </a:rPr>
              <a:t>) model test for the </a:t>
            </a:r>
            <a:r>
              <a:rPr lang="en-US" sz="1200" kern="1200" dirty="0" err="1">
                <a:solidFill>
                  <a:schemeClr val="tx1"/>
                </a:solidFill>
                <a:effectLst/>
                <a:latin typeface="+mn-lt"/>
                <a:ea typeface="ＭＳ Ｐゴシック" charset="-128"/>
                <a:cs typeface="ＭＳ Ｐゴシック" charset="-128"/>
              </a:rPr>
              <a:t>ps</a:t>
            </a:r>
            <a:r>
              <a:rPr lang="en-US" sz="1200" kern="1200" dirty="0">
                <a:solidFill>
                  <a:schemeClr val="tx1"/>
                </a:solidFill>
                <a:effectLst/>
                <a:latin typeface="+mn-lt"/>
                <a:ea typeface="ＭＳ Ｐゴシック" charset="-128"/>
                <a:cs typeface="ＭＳ Ｐゴシック" charset="-128"/>
              </a:rPr>
              <a:t>-template method is shown in red. The energy range of validity is from 1 to 500 </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 This range is calculated by finding the low- and high-energy thresholds where removing simulated signal events outside these values decreases the sensitivity by 5% each. The ANTARES limit in blue (</a:t>
            </a:r>
            <a:r>
              <a:rPr lang="en-US" sz="1200" kern="1200" dirty="0" err="1">
                <a:solidFill>
                  <a:schemeClr val="tx1"/>
                </a:solidFill>
                <a:effectLst/>
                <a:latin typeface="+mn-lt"/>
                <a:ea typeface="ＭＳ Ｐゴシック" charset="-128"/>
                <a:cs typeface="ＭＳ Ｐゴシック" charset="-128"/>
              </a:rPr>
              <a:t>Adrián-Martínez</a:t>
            </a:r>
            <a:r>
              <a:rPr lang="en-US" sz="1200" kern="1200" dirty="0">
                <a:solidFill>
                  <a:schemeClr val="tx1"/>
                </a:solidFill>
                <a:effectLst/>
                <a:latin typeface="+mn-lt"/>
                <a:ea typeface="ＭＳ Ｐゴシック" charset="-128"/>
                <a:cs typeface="ＭＳ Ｐゴシック" charset="-128"/>
              </a:rPr>
              <a:t> et al. 2016a), directly applicable in the Galactic center region (-40° &lt; </a:t>
            </a:r>
            <a:r>
              <a:rPr lang="en-US" sz="1200" i="1" kern="1200" dirty="0">
                <a:solidFill>
                  <a:schemeClr val="tx1"/>
                </a:solidFill>
                <a:effectLst/>
                <a:latin typeface="+mn-lt"/>
                <a:ea typeface="ＭＳ Ｐゴシック" charset="-128"/>
                <a:cs typeface="ＭＳ Ｐゴシック" charset="-128"/>
              </a:rPr>
              <a:t>l </a:t>
            </a:r>
            <a:r>
              <a:rPr lang="en-US" sz="1200" kern="1200" dirty="0">
                <a:solidFill>
                  <a:schemeClr val="tx1"/>
                </a:solidFill>
                <a:effectLst/>
                <a:latin typeface="+mn-lt"/>
                <a:ea typeface="ＭＳ Ｐゴシック" charset="-128"/>
                <a:cs typeface="ＭＳ Ｐゴシック" charset="-128"/>
              </a:rPr>
              <a:t>&lt; 40° and -3° &lt; </a:t>
            </a:r>
            <a:r>
              <a:rPr lang="en-US" sz="1200" i="1" kern="1200" dirty="0">
                <a:solidFill>
                  <a:schemeClr val="tx1"/>
                </a:solidFill>
                <a:effectLst/>
                <a:latin typeface="+mn-lt"/>
                <a:ea typeface="ＭＳ Ｐゴシック" charset="-128"/>
                <a:cs typeface="ＭＳ Ｐゴシック" charset="-128"/>
              </a:rPr>
              <a:t>b </a:t>
            </a:r>
            <a:r>
              <a:rPr lang="en-US" sz="1200" kern="1200" dirty="0">
                <a:solidFill>
                  <a:schemeClr val="tx1"/>
                </a:solidFill>
                <a:effectLst/>
                <a:latin typeface="+mn-lt"/>
                <a:ea typeface="ＭＳ Ｐゴシック" charset="-128"/>
                <a:cs typeface="ＭＳ Ｐゴシック" charset="-128"/>
              </a:rPr>
              <a:t>&lt; 3°), has been scaled to represent an all-sky integrated flux for comparison. Due to ANTARES being located in the northern hemisphere, it has a relatively high sensitivity in the southern sky near the Galactic center region using muon neutrinos. The range of predictions for all the KRA models (</a:t>
            </a:r>
            <a:r>
              <a:rPr lang="en-US" sz="1200" kern="1200" dirty="0" err="1">
                <a:solidFill>
                  <a:schemeClr val="tx1"/>
                </a:solidFill>
                <a:effectLst/>
                <a:latin typeface="+mn-lt"/>
                <a:ea typeface="ＭＳ Ｐゴシック" charset="-128"/>
                <a:cs typeface="ＭＳ Ｐゴシック" charset="-128"/>
              </a:rPr>
              <a:t>Gaggero</a:t>
            </a:r>
            <a:r>
              <a:rPr lang="en-US" sz="1200" kern="1200" dirty="0">
                <a:solidFill>
                  <a:schemeClr val="tx1"/>
                </a:solidFill>
                <a:effectLst/>
                <a:latin typeface="+mn-lt"/>
                <a:ea typeface="ＭＳ Ｐゴシック" charset="-128"/>
                <a:cs typeface="ＭＳ Ｐゴシック" charset="-128"/>
              </a:rPr>
              <a:t> et al. 2015) is shown as the gray band, with the top of that band representing the KRA-</a:t>
            </a:r>
            <a:r>
              <a:rPr lang="en-US" sz="1200" kern="1200" dirty="0" err="1">
                <a:solidFill>
                  <a:schemeClr val="tx1"/>
                </a:solidFill>
                <a:effectLst/>
                <a:latin typeface="+mn-lt"/>
                <a:ea typeface="ＭＳ Ｐゴシック" charset="-128"/>
                <a:cs typeface="ＭＳ Ｐゴシック" charset="-128"/>
              </a:rPr>
              <a:t>γ</a:t>
            </a:r>
            <a:r>
              <a:rPr lang="en-US" sz="1200" kern="1200" dirty="0">
                <a:solidFill>
                  <a:schemeClr val="tx1"/>
                </a:solidFill>
                <a:effectLst/>
                <a:latin typeface="+mn-lt"/>
                <a:ea typeface="ＭＳ Ｐゴシック" charset="-128"/>
                <a:cs typeface="ＭＳ Ｐゴシック" charset="-128"/>
              </a:rPr>
              <a:t> (50 </a:t>
            </a:r>
            <a:r>
              <a:rPr lang="en-US" sz="1200" kern="1200" dirty="0" err="1">
                <a:solidFill>
                  <a:schemeClr val="tx1"/>
                </a:solidFill>
                <a:effectLst/>
                <a:latin typeface="+mn-lt"/>
                <a:ea typeface="ＭＳ Ｐゴシック" charset="-128"/>
                <a:cs typeface="ＭＳ Ｐゴシック" charset="-128"/>
              </a:rPr>
              <a:t>PeV</a:t>
            </a:r>
            <a:r>
              <a:rPr lang="en-US" sz="1200" kern="1200" dirty="0">
                <a:solidFill>
                  <a:schemeClr val="tx1"/>
                </a:solidFill>
                <a:effectLst/>
                <a:latin typeface="+mn-lt"/>
                <a:ea typeface="ＭＳ Ｐゴシック" charset="-128"/>
                <a:cs typeface="ＭＳ Ｐゴシック" charset="-128"/>
              </a:rPr>
              <a:t>) model. The model by </a:t>
            </a:r>
            <a:r>
              <a:rPr lang="en-US" sz="1200" kern="1200" dirty="0" err="1">
                <a:solidFill>
                  <a:schemeClr val="tx1"/>
                </a:solidFill>
                <a:effectLst/>
                <a:latin typeface="+mn-lt"/>
                <a:ea typeface="ＭＳ Ｐゴシック" charset="-128"/>
                <a:cs typeface="ＭＳ Ｐゴシック" charset="-128"/>
              </a:rPr>
              <a:t>Ingelman</a:t>
            </a:r>
            <a:r>
              <a:rPr lang="en-US" sz="1200" kern="1200" dirty="0">
                <a:solidFill>
                  <a:schemeClr val="tx1"/>
                </a:solidFill>
                <a:effectLst/>
                <a:latin typeface="+mn-lt"/>
                <a:ea typeface="ＭＳ Ｐゴシック" charset="-128"/>
                <a:cs typeface="ＭＳ Ｐゴシック" charset="-128"/>
              </a:rPr>
              <a:t> &amp; </a:t>
            </a:r>
            <a:r>
              <a:rPr lang="en-US" sz="1200" kern="1200" dirty="0" err="1">
                <a:solidFill>
                  <a:schemeClr val="tx1"/>
                </a:solidFill>
                <a:effectLst/>
                <a:latin typeface="+mn-lt"/>
                <a:ea typeface="ＭＳ Ｐゴシック" charset="-128"/>
                <a:cs typeface="ＭＳ Ｐゴシック" charset="-128"/>
              </a:rPr>
              <a:t>Thunman</a:t>
            </a:r>
            <a:r>
              <a:rPr lang="en-US" sz="1200" kern="1200" dirty="0">
                <a:solidFill>
                  <a:schemeClr val="tx1"/>
                </a:solidFill>
                <a:effectLst/>
                <a:latin typeface="+mn-lt"/>
                <a:ea typeface="ＭＳ Ｐゴシック" charset="-128"/>
                <a:cs typeface="ＭＳ Ｐゴシック" charset="-128"/>
              </a:rPr>
              <a:t> (</a:t>
            </a:r>
            <a:r>
              <a:rPr lang="en-US" sz="1200" kern="1200" dirty="0" err="1">
                <a:solidFill>
                  <a:schemeClr val="tx1"/>
                </a:solidFill>
                <a:effectLst/>
                <a:latin typeface="+mn-lt"/>
                <a:ea typeface="ＭＳ Ｐゴシック" charset="-128"/>
                <a:cs typeface="ＭＳ Ｐゴシック" charset="-128"/>
              </a:rPr>
              <a:t>Ingelman</a:t>
            </a:r>
            <a:r>
              <a:rPr lang="en-US" sz="1200" kern="1200" dirty="0">
                <a:solidFill>
                  <a:schemeClr val="tx1"/>
                </a:solidFill>
                <a:effectLst/>
                <a:latin typeface="+mn-lt"/>
                <a:ea typeface="ＭＳ Ｐゴシック" charset="-128"/>
                <a:cs typeface="ＭＳ Ｐゴシック" charset="-128"/>
              </a:rPr>
              <a:t> &amp; </a:t>
            </a:r>
            <a:r>
              <a:rPr lang="en-US" sz="1200" kern="1200" dirty="0" err="1">
                <a:solidFill>
                  <a:schemeClr val="tx1"/>
                </a:solidFill>
                <a:effectLst/>
                <a:latin typeface="+mn-lt"/>
                <a:ea typeface="ＭＳ Ｐゴシック" charset="-128"/>
                <a:cs typeface="ＭＳ Ｐゴシック" charset="-128"/>
              </a:rPr>
              <a:t>Thunman</a:t>
            </a:r>
            <a:r>
              <a:rPr lang="en-US" sz="1200" kern="1200" dirty="0">
                <a:solidFill>
                  <a:schemeClr val="tx1"/>
                </a:solidFill>
                <a:effectLst/>
                <a:latin typeface="+mn-lt"/>
                <a:ea typeface="ＭＳ Ｐゴシック" charset="-128"/>
                <a:cs typeface="ＭＳ Ｐゴシック" charset="-128"/>
              </a:rPr>
              <a:t> 1996) is shown in purple. For comparison, measurements of the all- sky diffuse flux are shown: a differential unfolding (black points) and a power- law unfolding (yellow band) of combined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data sets from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(2015a), as well as a measurement based only on northern sky muon data (green band), from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(2016). </a:t>
            </a:r>
            <a:endParaRPr lang="en-US" dirty="0"/>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Models: D. </a:t>
            </a:r>
            <a:r>
              <a:rPr lang="en-US" sz="1200" dirty="0" err="1"/>
              <a:t>Gaggero</a:t>
            </a:r>
            <a:r>
              <a:rPr lang="en-US" sz="1200" dirty="0"/>
              <a:t> et al. </a:t>
            </a:r>
            <a:r>
              <a:rPr lang="en-US" sz="1200" dirty="0" err="1"/>
              <a:t>ApJL</a:t>
            </a:r>
            <a:r>
              <a:rPr lang="en-US" sz="1200" dirty="0"/>
              <a:t> 815, L25 (2015)</a:t>
            </a:r>
            <a:endParaRPr lang="en-US" dirty="0"/>
          </a:p>
          <a:p>
            <a:endParaRPr lang="en-US" dirty="0"/>
          </a:p>
          <a:p>
            <a:r>
              <a:rPr lang="en-US" dirty="0"/>
              <a:t>From </a:t>
            </a:r>
            <a:r>
              <a:rPr lang="en-US" dirty="0" err="1"/>
              <a:t>Gaggero</a:t>
            </a:r>
            <a:r>
              <a:rPr lang="en-US" dirty="0"/>
              <a:t> et al: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“Following (</a:t>
            </a:r>
            <a:r>
              <a:rPr lang="en-US" sz="1200" kern="1200" dirty="0" err="1">
                <a:solidFill>
                  <a:schemeClr val="tx1"/>
                </a:solidFill>
                <a:effectLst/>
                <a:latin typeface="+mn-lt"/>
                <a:ea typeface="ＭＳ Ｐゴシック" charset="-128"/>
                <a:cs typeface="ＭＳ Ｐゴシック" charset="-128"/>
              </a:rPr>
              <a:t>Gaggero</a:t>
            </a:r>
            <a:r>
              <a:rPr lang="en-US" sz="1200" kern="1200" dirty="0">
                <a:solidFill>
                  <a:schemeClr val="tx1"/>
                </a:solidFill>
                <a:effectLst/>
                <a:latin typeface="+mn-lt"/>
                <a:ea typeface="ＭＳ Ｐゴシック" charset="-128"/>
                <a:cs typeface="ＭＳ Ｐゴシック" charset="-128"/>
              </a:rPr>
              <a:t> et al. 2014), the starting point is a conventional propagation setup characterized by </a:t>
            </a:r>
            <a:r>
              <a:rPr lang="en-US" sz="1200" kern="1200" dirty="0" err="1">
                <a:solidFill>
                  <a:schemeClr val="tx1"/>
                </a:solidFill>
                <a:effectLst/>
                <a:latin typeface="+mn-lt"/>
                <a:ea typeface="ＭＳ Ｐゴシック" charset="-128"/>
                <a:cs typeface="ＭＳ Ｐゴシック" charset="-128"/>
              </a:rPr>
              <a:t>δ</a:t>
            </a:r>
            <a:r>
              <a:rPr lang="en-US" sz="1200" kern="1200" dirty="0">
                <a:solidFill>
                  <a:schemeClr val="tx1"/>
                </a:solidFill>
                <a:effectLst/>
                <a:latin typeface="+mn-lt"/>
                <a:ea typeface="ＭＳ Ｐゴシック" charset="-128"/>
                <a:cs typeface="ＭＳ Ｐゴシック" charset="-128"/>
              </a:rPr>
              <a:t> = 0.5, compatible with a </a:t>
            </a:r>
            <a:r>
              <a:rPr lang="en-US" sz="1200" kern="1200" dirty="0" err="1">
                <a:solidFill>
                  <a:schemeClr val="tx1"/>
                </a:solidFill>
                <a:effectLst/>
                <a:latin typeface="+mn-lt"/>
                <a:ea typeface="ＭＳ Ｐゴシック" charset="-128"/>
                <a:cs typeface="ＭＳ Ｐゴシック" charset="-128"/>
              </a:rPr>
              <a:t>Kraichnan</a:t>
            </a:r>
            <a:r>
              <a:rPr lang="en-US" sz="1200" kern="1200" dirty="0">
                <a:solidFill>
                  <a:schemeClr val="tx1"/>
                </a:solidFill>
                <a:effectLst/>
                <a:latin typeface="+mn-lt"/>
                <a:ea typeface="ＭＳ Ｐゴシック" charset="-128"/>
                <a:cs typeface="ＭＳ Ｐゴシック" charset="-128"/>
              </a:rPr>
              <a:t> spectrum of the interstellar turbulence within the quasi-linear theory framework. We will refer to this setup as the “KRA model” (see also </a:t>
            </a:r>
            <a:r>
              <a:rPr lang="en-US" sz="1200" kern="1200" dirty="0" err="1">
                <a:solidFill>
                  <a:schemeClr val="tx1"/>
                </a:solidFill>
                <a:effectLst/>
                <a:latin typeface="+mn-lt"/>
                <a:ea typeface="ＭＳ Ｐゴシック" charset="-128"/>
                <a:cs typeface="ＭＳ Ｐゴシック" charset="-128"/>
              </a:rPr>
              <a:t>Evoli</a:t>
            </a:r>
            <a:r>
              <a:rPr lang="en-US" sz="1200" kern="1200" dirty="0">
                <a:solidFill>
                  <a:schemeClr val="tx1"/>
                </a:solidFill>
                <a:effectLst/>
                <a:latin typeface="+mn-lt"/>
                <a:ea typeface="ＭＳ Ｐゴシック" charset="-128"/>
                <a:cs typeface="ＭＳ Ｐゴシック" charset="-128"/>
              </a:rPr>
              <a:t> et al. 2011).”</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ＭＳ Ｐゴシック" charset="-128"/>
                <a:cs typeface="ＭＳ Ｐゴシック" charset="-128"/>
              </a:rPr>
              <a:t>delta is defined by D(rho) </a:t>
            </a:r>
            <a:r>
              <a:rPr lang="en-US" sz="1200" b="0" i="0" u="none" strike="noStrike" kern="1200" baseline="0" dirty="0" err="1">
                <a:solidFill>
                  <a:schemeClr val="tx1"/>
                </a:solidFill>
                <a:latin typeface="+mn-lt"/>
                <a:ea typeface="ＭＳ Ｐゴシック" charset="-128"/>
                <a:cs typeface="ＭＳ Ｐゴシック" charset="-128"/>
              </a:rPr>
              <a:t>propto</a:t>
            </a:r>
            <a:r>
              <a:rPr lang="en-US" sz="1200" b="0" i="0" u="none" strike="noStrike" kern="1200" baseline="0" dirty="0">
                <a:solidFill>
                  <a:schemeClr val="tx1"/>
                </a:solidFill>
                <a:latin typeface="+mn-lt"/>
                <a:ea typeface="ＭＳ Ｐゴシック" charset="-128"/>
                <a:cs typeface="ＭＳ Ｐゴシック" charset="-128"/>
              </a:rPr>
              <a:t> (rho/rho_0)^delta</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effectLst/>
                <a:latin typeface="+mn-lt"/>
                <a:ea typeface="ＭＳ Ｐゴシック" charset="-128"/>
                <a:cs typeface="ＭＳ Ｐゴシック" charset="-128"/>
              </a:rPr>
              <a:t>Paper abstract: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The origins of high-energy astrophysical neutrinos remain a mystery despite extensive searches for their sources. We present constraints from seven years of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Neutrino Observatory muon data on the neutrino flux coming from the Galactic plane. This flux is expected from cosmic-ray interactions with the interstellar medium or near localized sources. Two methods were developed to test for a spatially extended flux from the entire plane, both of which are maximum likelihood fits but with different signal and background modeling techniques. We consider three templates for Galactic neutrino emission based primarily on gamma-ray observations and models that cover a wide range of possibilities. Based on these templates and in the benchmark case of an unbroken </a:t>
            </a:r>
            <a:r>
              <a:rPr lang="en-US" sz="1200" i="1" kern="1200" dirty="0">
                <a:solidFill>
                  <a:schemeClr val="tx1"/>
                </a:solidFill>
                <a:effectLst/>
                <a:latin typeface="+mn-lt"/>
                <a:ea typeface="ＭＳ Ｐゴシック" charset="-128"/>
                <a:cs typeface="ＭＳ Ｐゴシック" charset="-128"/>
              </a:rPr>
              <a:t>E</a:t>
            </a:r>
            <a:r>
              <a:rPr lang="en-US" sz="1200" kern="1200" dirty="0">
                <a:solidFill>
                  <a:schemeClr val="tx1"/>
                </a:solidFill>
                <a:effectLst/>
                <a:latin typeface="+mn-lt"/>
                <a:ea typeface="ＭＳ Ｐゴシック" charset="-128"/>
                <a:cs typeface="ＭＳ Ｐゴシック" charset="-128"/>
              </a:rPr>
              <a:t>-2.5 power-law energy spectrum, we set 90% confidence level upper limits, constraining the possible Galactic contribution to the diffuse neutrino flux to be relatively small, less than 14% of the flux reported in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above 1 </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 A stacking method is also used to test catalogs of known high-energy Galactic gamma-ray sources.</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39</a:t>
            </a:fld>
            <a:endParaRPr lang="en-US"/>
          </a:p>
        </p:txBody>
      </p:sp>
    </p:spTree>
    <p:extLst>
      <p:ext uri="{BB962C8B-B14F-4D97-AF65-F5344CB8AC3E}">
        <p14:creationId xmlns:p14="http://schemas.microsoft.com/office/powerpoint/2010/main" val="17567345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8. Upper limits on the contribution to the diffuse neutrino flux from a population of FRBs similar to that from SGR 1935+2154, for a variety of luminosity functions. The rate of such a population is taken from </a:t>
            </a:r>
            <a:r>
              <a:rPr lang="en-US" dirty="0" err="1"/>
              <a:t>Bochenek</a:t>
            </a:r>
            <a:r>
              <a:rPr lang="en-US" dirty="0"/>
              <a:t> et al. (2020), and the limit on the neutrino luminosity is derived from our analysis of FRB 200428. For a naive standard candle assumption (light blue), the strict upper limit from the Galactic burst limits the contribution of FRBs to be less than 1% of the diffuse astrophysical neutrino flux. However, if the emitted energy in neutrinos were to scale linearly with the energy emitted at radio wavelengths (dashed orange), as described in the text, then FRBs are not ruled out as contributing significantly to the diffuse neutrino flux. The band on each of these limits represents the uncertainty on the reported volumetric rate of these transients.</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40</a:t>
            </a:fld>
            <a:endParaRPr lang="en-US"/>
          </a:p>
        </p:txBody>
      </p:sp>
    </p:spTree>
    <p:extLst>
      <p:ext uri="{BB962C8B-B14F-4D97-AF65-F5344CB8AC3E}">
        <p14:creationId xmlns:p14="http://schemas.microsoft.com/office/powerpoint/2010/main" val="1561268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https://</a:t>
            </a:r>
            <a:r>
              <a:rPr lang="en-US" dirty="0" err="1"/>
              <a:t>arxiv.org</a:t>
            </a:r>
            <a:r>
              <a:rPr lang="en-US" dirty="0"/>
              <a:t>/format/2011.03545</a:t>
            </a:r>
          </a:p>
          <a:p>
            <a:endParaRPr lang="en-US" dirty="0"/>
          </a:p>
          <a:p>
            <a:r>
              <a:rPr lang="en-US" dirty="0"/>
              <a:t>FIG. 1. High-energy fluxes of gamma rays, neutrinos, and cosmic rays. The segmented power-law neutrino flux, described in Sec. VI A 5, obtained in the analysis described in this paper, is shown with red circles. The single power-law assumption, described in Sec. VI A 1, is shown with the light red region. The high-energy gamma-ray measurements by Fermi [17] are shown in orange, while the extremely-high-energy cosmic-ray measurements by the Pierre Auger Observatory [18] are shown as purple data points. The comparable energy content of these three fluxes is of particular interest in the investigation of cosmic-ray origin.</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4</a:t>
            </a:fld>
            <a:endParaRPr lang="en-US"/>
          </a:p>
        </p:txBody>
      </p:sp>
    </p:spTree>
    <p:extLst>
      <p:ext uri="{BB962C8B-B14F-4D97-AF65-F5344CB8AC3E}">
        <p14:creationId xmlns:p14="http://schemas.microsoft.com/office/powerpoint/2010/main" val="1786295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Sky maps (top) and TS distributions (bottom) for AAE-141220 for the prompt (left), rolling (middle), and steady (right) analyses. Observed TS values (shown in red) are compared to distributions from time-scrambled data realizations to quantify the significance. In all sky maps, solid (dotted) lines represent 50% (99%) containment of the reconstructed direction of the events. In the prompt analysis sky map, the best-fit location of each </a:t>
            </a:r>
            <a:r>
              <a:rPr lang="en-US" dirty="0" err="1"/>
              <a:t>IceCube</a:t>
            </a:r>
            <a:r>
              <a:rPr lang="en-US" dirty="0"/>
              <a:t> event is represented with a cross, and the size of the circle represents the uncertainty (50% containment) on the event’s reconstruction, with color representing the </a:t>
            </a:r>
            <a:r>
              <a:rPr lang="en-US" dirty="0" err="1"/>
              <a:t>IceCube</a:t>
            </a:r>
            <a:r>
              <a:rPr lang="en-US" dirty="0"/>
              <a:t> event arrival time relative to the ANITA event. Both the sky map and TS distribution for this analysis are for the 105 s time window. In the rolling and steady analysis sky maps, color reflects the TS values defined in Sections 3.2 and 3.3 respectively.</a:t>
            </a:r>
          </a:p>
          <a:p>
            <a:endParaRPr lang="en-US" dirty="0"/>
          </a:p>
          <a:p>
            <a:r>
              <a:rPr lang="en-US" dirty="0"/>
              <a:t>Figure 5. Upper limits (90% C.L.) placed by calculating the secondary neutrino flux (purple histogram) from an incident flux of </a:t>
            </a:r>
            <a:r>
              <a:rPr lang="en-US" dirty="0" err="1"/>
              <a:t>EeV</a:t>
            </a:r>
            <a:r>
              <a:rPr lang="en-US" dirty="0"/>
              <a:t> neutrinos assuming constant emission over 103 s and comparing to the </a:t>
            </a:r>
            <a:r>
              <a:rPr lang="en-US" dirty="0" err="1"/>
              <a:t>nonobservation</a:t>
            </a:r>
            <a:r>
              <a:rPr lang="en-US" dirty="0"/>
              <a:t> of </a:t>
            </a:r>
            <a:r>
              <a:rPr lang="en-US" dirty="0" err="1"/>
              <a:t>IceCube</a:t>
            </a:r>
            <a:r>
              <a:rPr lang="en-US" dirty="0"/>
              <a:t> events in the prompt analysis described in Section 3.1 for AAE141220. The flux implied by the ANITA observations (black), represented in this figure as </a:t>
            </a:r>
            <a:r>
              <a:rPr lang="en-US" dirty="0" err="1"/>
              <a:t>En</a:t>
            </a:r>
            <a:r>
              <a:rPr lang="en-US" dirty="0"/>
              <a:t> n </a:t>
            </a:r>
            <a:r>
              <a:rPr lang="en-US" dirty="0" err="1"/>
              <a:t>nn</a:t>
            </a:r>
            <a:r>
              <a:rPr lang="en-US" dirty="0"/>
              <a:t> FD = D F 0 T E T E t </a:t>
            </a:r>
            <a:r>
              <a:rPr lang="en-US" dirty="0" err="1"/>
              <a:t>dE</a:t>
            </a:r>
            <a:r>
              <a:rPr lang="en-US" dirty="0"/>
              <a:t> </a:t>
            </a:r>
            <a:r>
              <a:rPr lang="en-US" dirty="0" err="1"/>
              <a:t>ò</a:t>
            </a:r>
            <a:r>
              <a:rPr lang="en-US" dirty="0"/>
              <a:t> ( ) , , using information about ANITA’s acceptance (Romero-Wolf et al. 2019) overshoots this upper limit (purple arrow) by many orders of magnitude. For comparison, upper limits on the time-integrated muon neutrino flux from the prompt analysis are shown in blue. All fluxes are per flavor n n + ¯.</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41</a:t>
            </a:fld>
            <a:endParaRPr lang="en-US"/>
          </a:p>
        </p:txBody>
      </p:sp>
    </p:spTree>
    <p:extLst>
      <p:ext uri="{BB962C8B-B14F-4D97-AF65-F5344CB8AC3E}">
        <p14:creationId xmlns:p14="http://schemas.microsoft.com/office/powerpoint/2010/main" val="33808558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dirty="0">
                <a:solidFill>
                  <a:srgbClr val="000000"/>
                </a:solidFill>
              </a:rPr>
              <a:t>The total measured extragalactic background (EGB) spectrum is shown (red points), along with the maximum  component that could be due to star-forming galaxies (red line).  The corresponding calculated neutrino spectrum is shown as a black line, compared to the </a:t>
            </a:r>
            <a:r>
              <a:rPr lang="en-GB" sz="1200" dirty="0" err="1">
                <a:solidFill>
                  <a:srgbClr val="000000"/>
                </a:solidFill>
              </a:rPr>
              <a:t>IceCube</a:t>
            </a:r>
            <a:r>
              <a:rPr lang="en-GB" sz="1200" dirty="0">
                <a:solidFill>
                  <a:srgbClr val="000000"/>
                </a:solidFill>
              </a:rPr>
              <a:t> measured spectrum.  Star-forming galaxies can explain some but not most of the </a:t>
            </a:r>
            <a:r>
              <a:rPr lang="en-GB" sz="1200" dirty="0" err="1">
                <a:solidFill>
                  <a:srgbClr val="000000"/>
                </a:solidFill>
              </a:rPr>
              <a:t>IceCube</a:t>
            </a:r>
            <a:r>
              <a:rPr lang="en-GB" sz="1200" dirty="0">
                <a:solidFill>
                  <a:srgbClr val="000000"/>
                </a:solidFill>
              </a:rPr>
              <a:t> signal. [9]</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dirty="0">
              <a:solidFill>
                <a:srgbClr val="000000"/>
              </a:solidFil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dirty="0">
                <a:solidFill>
                  <a:srgbClr val="000000"/>
                </a:solidFill>
              </a:rPr>
              <a:t>8 star-forming galaxies detected by LAT:</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GB" sz="1200" dirty="0">
                <a:solidFill>
                  <a:srgbClr val="000000"/>
                </a:solidFill>
              </a:rPr>
              <a:t>non-starbursts</a:t>
            </a:r>
            <a:r>
              <a:rPr lang="en-GB" sz="1200" baseline="0" dirty="0">
                <a:solidFill>
                  <a:srgbClr val="000000"/>
                </a:solidFill>
              </a:rPr>
              <a:t> </a:t>
            </a:r>
            <a:r>
              <a:rPr lang="en-GB" sz="1200" dirty="0">
                <a:solidFill>
                  <a:srgbClr val="000000"/>
                </a:solidFill>
              </a:rPr>
              <a:t>MW, M31 (Andromeda), LMC, SMC</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GB" sz="1200" dirty="0">
                <a:solidFill>
                  <a:srgbClr val="000000"/>
                </a:solidFill>
              </a:rPr>
              <a:t>starbursts M82, NGC</a:t>
            </a:r>
            <a:r>
              <a:rPr lang="en-GB" sz="1200" baseline="0" dirty="0">
                <a:solidFill>
                  <a:srgbClr val="000000"/>
                </a:solidFill>
              </a:rPr>
              <a:t> 253, NGC 2146, Arp 220</a:t>
            </a:r>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42</a:t>
            </a:fld>
            <a:endParaRPr lang="en-US" altLang="en-US"/>
          </a:p>
        </p:txBody>
      </p:sp>
    </p:spTree>
    <p:extLst>
      <p:ext uri="{BB962C8B-B14F-4D97-AF65-F5344CB8AC3E}">
        <p14:creationId xmlns:p14="http://schemas.microsoft.com/office/powerpoint/2010/main" val="22319401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ANTARES 90% differential (black arrows) and integrated (violet line) UL as a function of the neutrino energy, evaluated over 0.44 h assuming an E −2 neutrino spectrum. The predicted time integrated neutrino flux over 39 s by the </a:t>
            </a:r>
            <a:r>
              <a:rPr lang="en-US" dirty="0" err="1"/>
              <a:t>NeuCosmA</a:t>
            </a:r>
            <a:r>
              <a:rPr lang="en-US" dirty="0"/>
              <a:t> model [5] is computed using the GRB parameters as measured by Fermi-GBM, and for two different Lorentz factors (green and red lines). MAGIC fluence </a:t>
            </a:r>
            <a:r>
              <a:rPr lang="en-US" dirty="0" err="1"/>
              <a:t>normalisation</a:t>
            </a:r>
            <a:r>
              <a:rPr lang="en-US" dirty="0"/>
              <a:t> for the first time bin (62-110s, blue band), and for the overall time window (62-2400s, orange band)</a:t>
            </a:r>
          </a:p>
          <a:p>
            <a:endParaRPr lang="en-US" dirty="0"/>
          </a:p>
          <a:p>
            <a:r>
              <a:rPr lang="en-US" dirty="0"/>
              <a:t>Figure 7. Multiwavelength and </a:t>
            </a:r>
            <a:r>
              <a:rPr lang="en-US" dirty="0" err="1"/>
              <a:t>multimessenger</a:t>
            </a:r>
            <a:r>
              <a:rPr lang="en-US" dirty="0"/>
              <a:t> spectra for GRB 190114C. Observation time windows are indicated in the legend. Neutrino upper limits are shown assuming an E −2 flux, and span the central 90% of the expected energies of neutrino events for this spectral assumption. The ANTARES limit is taken from </a:t>
            </a:r>
            <a:r>
              <a:rPr lang="en-US" dirty="0" err="1"/>
              <a:t>Molla</a:t>
            </a:r>
            <a:r>
              <a:rPr lang="en-US" dirty="0"/>
              <a:t> (2020). Data points across the electromagnetic spectrum are taken from </a:t>
            </a:r>
            <a:r>
              <a:rPr lang="en-US" dirty="0" err="1"/>
              <a:t>Acciari</a:t>
            </a:r>
            <a:r>
              <a:rPr lang="en-US" dirty="0"/>
              <a:t> et al. (2019b) and are shown for two time intervals. The lowest energy band represents the 90% confidence contours from a joint fit of Swift-BAT and Swift-XRT data, and the GeV and </a:t>
            </a:r>
            <a:r>
              <a:rPr lang="en-US" dirty="0" err="1"/>
              <a:t>TeV</a:t>
            </a:r>
            <a:r>
              <a:rPr lang="en-US" dirty="0"/>
              <a:t> bands are the 1</a:t>
            </a:r>
            <a:r>
              <a:rPr lang="el-GR" dirty="0"/>
              <a:t>σ </a:t>
            </a:r>
            <a:r>
              <a:rPr lang="en-US" dirty="0"/>
              <a:t>contour regions from the best-fit power-law functions from Fermi-LAT and MAGIC, respectively. For comparison, we show the sensitivity (dashed magenta) this analysis would have for the same observation time window for a source at the horizon, where the sensitivity is optimal.</a:t>
            </a:r>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43</a:t>
            </a:fld>
            <a:endParaRPr lang="en-US" altLang="en-US"/>
          </a:p>
        </p:txBody>
      </p:sp>
    </p:spTree>
    <p:extLst>
      <p:ext uri="{BB962C8B-B14F-4D97-AF65-F5344CB8AC3E}">
        <p14:creationId xmlns:p14="http://schemas.microsoft.com/office/powerpoint/2010/main" val="27701513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B4DB371-79C0-784E-B7EB-4247EB7189B3}" type="slidenum">
              <a:rPr lang="en-US" altLang="en-US" sz="1200"/>
              <a:pPr/>
              <a:t>45</a:t>
            </a:fld>
            <a:endParaRPr lang="en-US" altLang="en-US" sz="120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dirty="0">
                <a:latin typeface="Arial" charset="0"/>
                <a:ea typeface="ＭＳ Ｐゴシック" charset="-128"/>
              </a:rPr>
              <a:t>Redshift of 0.1</a:t>
            </a:r>
            <a:r>
              <a:rPr lang="en-US" altLang="en-US" baseline="0" dirty="0">
                <a:latin typeface="Arial" charset="0"/>
                <a:ea typeface="ＭＳ Ｐゴシック" charset="-128"/>
              </a:rPr>
              <a:t> tau=1 for 1 </a:t>
            </a:r>
            <a:r>
              <a:rPr lang="en-US" altLang="en-US" baseline="0" dirty="0" err="1">
                <a:latin typeface="Arial" charset="0"/>
                <a:ea typeface="ＭＳ Ｐゴシック" charset="-128"/>
              </a:rPr>
              <a:t>TeV</a:t>
            </a:r>
            <a:endParaRPr lang="en-US" altLang="en-US" baseline="0" dirty="0">
              <a:latin typeface="Arial" charset="0"/>
              <a:ea typeface="ＭＳ Ｐゴシック" charset="-128"/>
            </a:endParaRPr>
          </a:p>
          <a:p>
            <a:pPr eaLnBrk="1" hangingPunct="1"/>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z = 0.01: 40 </a:t>
            </a:r>
            <a:r>
              <a:rPr lang="en-US" altLang="en-US" baseline="0" dirty="0" err="1">
                <a:latin typeface="Arial" charset="0"/>
                <a:ea typeface="ＭＳ Ｐゴシック" charset="-128"/>
              </a:rPr>
              <a:t>Mpc</a:t>
            </a:r>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z = 0.1: 400 </a:t>
            </a:r>
            <a:r>
              <a:rPr lang="en-US" altLang="en-US" baseline="0" dirty="0" err="1">
                <a:latin typeface="Arial" charset="0"/>
                <a:ea typeface="ＭＳ Ｐゴシック" charset="-128"/>
              </a:rPr>
              <a:t>Mpc</a:t>
            </a:r>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z = 1: 4 </a:t>
            </a:r>
            <a:r>
              <a:rPr lang="en-US" altLang="en-US" baseline="0" dirty="0" err="1">
                <a:latin typeface="Arial" charset="0"/>
                <a:ea typeface="ＭＳ Ｐゴシック" charset="-128"/>
              </a:rPr>
              <a:t>Gpc</a:t>
            </a:r>
            <a:endParaRPr lang="en-US" altLang="en-US" baseline="0" dirty="0">
              <a:latin typeface="Arial" charset="0"/>
              <a:ea typeface="ＭＳ Ｐゴシック" charset="-128"/>
            </a:endParaRPr>
          </a:p>
          <a:p>
            <a:pPr eaLnBrk="1" hangingPunct="1"/>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TODO: Z burst back of envelope</a:t>
            </a:r>
            <a:endParaRPr lang="en-US" altLang="en-US" dirty="0">
              <a:latin typeface="Arial" charset="0"/>
              <a:ea typeface="ＭＳ Ｐゴシック" charset="-128"/>
            </a:endParaRPr>
          </a:p>
        </p:txBody>
      </p:sp>
    </p:spTree>
    <p:extLst>
      <p:ext uri="{BB962C8B-B14F-4D97-AF65-F5344CB8AC3E}">
        <p14:creationId xmlns:p14="http://schemas.microsoft.com/office/powerpoint/2010/main" val="298242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128"/>
                <a:cs typeface="ＭＳ Ｐゴシック" charset="-128"/>
              </a:rPr>
              <a:t>Francis: 550 cosmic neutrinos in the Aachen analysis on a background of 340,000</a:t>
            </a:r>
          </a:p>
          <a:p>
            <a:endParaRPr lang="en-US" sz="1200" b="0" i="0" kern="1200" dirty="0">
              <a:solidFill>
                <a:schemeClr val="tx1"/>
              </a:solidFill>
              <a:effectLst/>
              <a:latin typeface="+mn-lt"/>
              <a:ea typeface="ＭＳ Ｐゴシック" charset="-128"/>
              <a:cs typeface="ＭＳ Ｐゴシック" charset="-128"/>
            </a:endParaRPr>
          </a:p>
          <a:p>
            <a:r>
              <a:rPr lang="en-US" sz="1200" b="0" i="0" kern="1200" dirty="0">
                <a:solidFill>
                  <a:schemeClr val="tx1"/>
                </a:solidFill>
                <a:effectLst/>
                <a:latin typeface="+mn-lt"/>
                <a:ea typeface="ＭＳ Ｐゴシック" charset="-128"/>
                <a:cs typeface="ＭＳ Ｐゴシック" charset="-128"/>
              </a:rPr>
              <a:t>Waxman-</a:t>
            </a:r>
            <a:r>
              <a:rPr lang="en-US" sz="1200" b="0" i="0" kern="1200" dirty="0" err="1">
                <a:solidFill>
                  <a:schemeClr val="tx1"/>
                </a:solidFill>
                <a:effectLst/>
                <a:latin typeface="+mn-lt"/>
                <a:ea typeface="ＭＳ Ｐゴシック" charset="-128"/>
                <a:cs typeface="ＭＳ Ｐゴシック" charset="-128"/>
              </a:rPr>
              <a:t>Bahcall</a:t>
            </a:r>
            <a:r>
              <a:rPr lang="en-US" sz="1200" b="0" i="0" kern="1200" baseline="0" dirty="0">
                <a:solidFill>
                  <a:schemeClr val="tx1"/>
                </a:solidFill>
                <a:effectLst/>
                <a:latin typeface="+mn-lt"/>
                <a:ea typeface="ＭＳ Ｐゴシック" charset="-128"/>
                <a:cs typeface="ＭＳ Ｐゴシック" charset="-128"/>
              </a:rPr>
              <a:t> is scaled by 3/2 (why?)</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Atmospheric neutrino production:</a:t>
            </a:r>
          </a:p>
          <a:p>
            <a:r>
              <a:rPr lang="en-US" sz="1200" b="0" i="0" kern="1200" baseline="0" dirty="0">
                <a:solidFill>
                  <a:schemeClr val="tx1"/>
                </a:solidFill>
                <a:effectLst/>
                <a:latin typeface="+mn-lt"/>
                <a:ea typeface="ＭＳ Ｐゴシック" charset="-128"/>
                <a:cs typeface="ＭＳ Ｐゴシック" charset="-128"/>
              </a:rPr>
              <a:t>Cosmic rays produce muons, </a:t>
            </a:r>
            <a:r>
              <a:rPr lang="en-US" sz="1200" b="0" i="0" kern="1200" baseline="0" dirty="0" err="1">
                <a:solidFill>
                  <a:schemeClr val="tx1"/>
                </a:solidFill>
                <a:effectLst/>
                <a:latin typeface="+mn-lt"/>
                <a:ea typeface="ＭＳ Ｐゴシック" charset="-128"/>
                <a:cs typeface="ＭＳ Ｐゴシック" charset="-128"/>
              </a:rPr>
              <a:t>pions</a:t>
            </a:r>
            <a:r>
              <a:rPr lang="en-US" sz="1200" b="0" i="0" kern="1200" baseline="0" dirty="0">
                <a:solidFill>
                  <a:schemeClr val="tx1"/>
                </a:solidFill>
                <a:effectLst/>
                <a:latin typeface="+mn-lt"/>
                <a:ea typeface="ＭＳ Ｐゴシック" charset="-128"/>
                <a:cs typeface="ＭＳ Ｐゴシック" charset="-128"/>
              </a:rPr>
              <a:t>, kaons which decay to neutrinos</a:t>
            </a:r>
          </a:p>
          <a:p>
            <a:r>
              <a:rPr lang="en-US" sz="1200" b="0" i="0" kern="1200" baseline="0" dirty="0">
                <a:solidFill>
                  <a:schemeClr val="tx1"/>
                </a:solidFill>
                <a:effectLst/>
                <a:latin typeface="+mn-lt"/>
                <a:ea typeface="ＭＳ Ｐゴシック" charset="-128"/>
                <a:cs typeface="ＭＳ Ｐゴシック" charset="-128"/>
              </a:rPr>
              <a:t>Toward horizon, more atmosphere column depth within which particles can decay before being absorbed by Earth</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Prompt/charm: don’t need path length to decay</a:t>
            </a:r>
          </a:p>
        </p:txBody>
      </p:sp>
    </p:spTree>
    <p:extLst>
      <p:ext uri="{BB962C8B-B14F-4D97-AF65-F5344CB8AC3E}">
        <p14:creationId xmlns:p14="http://schemas.microsoft.com/office/powerpoint/2010/main" val="3585304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a:t>https://</a:t>
            </a:r>
            <a:r>
              <a:rPr lang="en-US" dirty="0" err="1"/>
              <a:t>gcn.gsfc.nasa.gov</a:t>
            </a:r>
            <a:r>
              <a:rPr lang="en-US" dirty="0"/>
              <a:t>/</a:t>
            </a:r>
            <a:r>
              <a:rPr lang="en-US" dirty="0" err="1"/>
              <a:t>amon_ehe_events.html</a:t>
            </a:r>
            <a:r>
              <a:rPr lang="en-US" dirty="0"/>
              <a:t> (8 as of Mar 27 2019)</a:t>
            </a:r>
          </a:p>
          <a:p>
            <a:r>
              <a:rPr lang="en-US" dirty="0"/>
              <a:t>https://</a:t>
            </a:r>
            <a:r>
              <a:rPr lang="en-US" dirty="0" err="1"/>
              <a:t>gcn.gsfc.nasa.gov</a:t>
            </a:r>
            <a:r>
              <a:rPr lang="en-US" dirty="0"/>
              <a:t>/</a:t>
            </a:r>
            <a:r>
              <a:rPr lang="en-US" dirty="0" err="1"/>
              <a:t>amon_hese_events.html</a:t>
            </a:r>
            <a:r>
              <a:rPr lang="en-US" dirty="0"/>
              <a:t> (15 as of Mar 27 2019)</a:t>
            </a:r>
          </a:p>
          <a:p>
            <a:r>
              <a:rPr lang="en-US" dirty="0"/>
              <a:t>17+9-1=25 </a:t>
            </a:r>
            <a:r>
              <a:rPr lang="en-US" baseline="0" dirty="0"/>
              <a:t>total</a:t>
            </a:r>
            <a:endParaRPr lang="en-US" dirty="0"/>
          </a:p>
          <a:p>
            <a:r>
              <a:rPr lang="en-US" dirty="0"/>
              <a:t>First alert issued April 27, 2016</a:t>
            </a:r>
          </a:p>
          <a:p>
            <a:r>
              <a:rPr lang="en-US" dirty="0"/>
              <a:t>As of May 21 2019: 37 months of alerts</a:t>
            </a:r>
          </a:p>
          <a:p>
            <a:r>
              <a:rPr lang="en-US" dirty="0"/>
              <a:t>25 / (3.1) = 8.1 per year</a:t>
            </a:r>
          </a:p>
          <a:p>
            <a:r>
              <a:rPr lang="en-US" dirty="0"/>
              <a:t>Most recent Feb 21, 2019 </a:t>
            </a:r>
            <a:r>
              <a:rPr lang="en-US" baseline="0" dirty="0"/>
              <a:t>(as of Mar 27 2019: 35 months of alerts)</a:t>
            </a:r>
            <a:endParaRPr lang="en-US" dirty="0"/>
          </a:p>
          <a:p>
            <a:endParaRPr lang="en-US" dirty="0"/>
          </a:p>
          <a:p>
            <a:r>
              <a:rPr lang="en-US" dirty="0"/>
              <a:t>HESE events:</a:t>
            </a:r>
          </a:p>
          <a:p>
            <a:r>
              <a:rPr lang="en-US" dirty="0"/>
              <a:t>1) 160427</a:t>
            </a:r>
          </a:p>
          <a:p>
            <a:r>
              <a:rPr lang="en-US" dirty="0"/>
              <a:t>2) 160731 (also EHE)</a:t>
            </a:r>
          </a:p>
          <a:p>
            <a:r>
              <a:rPr lang="en-US" dirty="0"/>
              <a:t>4) 160814</a:t>
            </a:r>
          </a:p>
          <a:p>
            <a:r>
              <a:rPr lang="en-US" dirty="0"/>
              <a:t>5) 161103</a:t>
            </a:r>
          </a:p>
          <a:p>
            <a:r>
              <a:rPr lang="en-US" dirty="0"/>
              <a:t>7) 170312</a:t>
            </a:r>
          </a:p>
          <a:p>
            <a:r>
              <a:rPr lang="en-US" dirty="0"/>
              <a:t>9) 170506</a:t>
            </a:r>
          </a:p>
          <a:p>
            <a:r>
              <a:rPr lang="en-US" dirty="0"/>
              <a:t>11) 171015</a:t>
            </a:r>
          </a:p>
          <a:p>
            <a:r>
              <a:rPr lang="en-US" dirty="0"/>
              <a:t>12) 171028</a:t>
            </a:r>
          </a:p>
          <a:p>
            <a:r>
              <a:rPr lang="en-US" dirty="0"/>
              <a:t>14) 180423</a:t>
            </a:r>
          </a:p>
          <a:p>
            <a:r>
              <a:rPr lang="en-US" dirty="0"/>
              <a:t>16) 181014</a:t>
            </a:r>
          </a:p>
          <a:p>
            <a:r>
              <a:rPr lang="en-US" dirty="0"/>
              <a:t>17) 181031</a:t>
            </a:r>
          </a:p>
          <a:p>
            <a:r>
              <a:rPr lang="en-US" dirty="0"/>
              <a:t>18) 190104</a:t>
            </a:r>
          </a:p>
          <a:p>
            <a:r>
              <a:rPr lang="en-US" dirty="0"/>
              <a:t>19) 190124</a:t>
            </a:r>
          </a:p>
          <a:p>
            <a:r>
              <a:rPr lang="en-US" dirty="0"/>
              <a:t>20) 190205</a:t>
            </a:r>
          </a:p>
          <a:p>
            <a:r>
              <a:rPr lang="en-US" dirty="0"/>
              <a:t>21) 190221</a:t>
            </a:r>
          </a:p>
          <a:p>
            <a:r>
              <a:rPr lang="en-US" dirty="0"/>
              <a:t>22) 190331</a:t>
            </a:r>
          </a:p>
          <a:p>
            <a:r>
              <a:rPr lang="en-US" dirty="0"/>
              <a:t>23) 190504</a:t>
            </a:r>
          </a:p>
          <a:p>
            <a:endParaRPr lang="en-US" dirty="0"/>
          </a:p>
          <a:p>
            <a:r>
              <a:rPr lang="en-US" dirty="0"/>
              <a:t>EHE events:</a:t>
            </a:r>
          </a:p>
          <a:p>
            <a:r>
              <a:rPr lang="en-US" dirty="0"/>
              <a:t>2) 160731 1:55:04.00 [GCN 1:55:45</a:t>
            </a:r>
            <a:r>
              <a:rPr lang="en-US" baseline="0" dirty="0"/>
              <a:t> HESE and 1:55:58 EHE; revised 160801 2:35:38 HESE and 2:35:54 EHE]</a:t>
            </a:r>
            <a:endParaRPr lang="en-US" dirty="0"/>
          </a:p>
          <a:p>
            <a:r>
              <a:rPr lang="en-US" dirty="0"/>
              <a:t>3) 160806 12:21:33.00 [GCN 12:22:10]; latency</a:t>
            </a:r>
            <a:r>
              <a:rPr lang="en-US" baseline="0" dirty="0"/>
              <a:t> (22*60+10) </a:t>
            </a:r>
            <a:r>
              <a:rPr lang="mr-IN" baseline="0" dirty="0"/>
              <a:t>–</a:t>
            </a:r>
            <a:r>
              <a:rPr lang="en-US" baseline="0" dirty="0"/>
              <a:t> (21*60+33.00) = 37 sec</a:t>
            </a:r>
            <a:endParaRPr lang="en-US" dirty="0"/>
          </a:p>
          <a:p>
            <a:r>
              <a:rPr lang="en-US" dirty="0"/>
              <a:t>6) 161210 20:06:40.31 [GCN 20:07:16; revised 161211 16:04:50]; latency (7*60+16) - (6*60+40.31) = 35.69 sec</a:t>
            </a:r>
          </a:p>
          <a:p>
            <a:r>
              <a:rPr lang="en-US" dirty="0"/>
              <a:t>8) 170321 07:32:20.69 [GCN 7:32:58]; latency = (32*60+58)</a:t>
            </a:r>
            <a:r>
              <a:rPr lang="en-US" baseline="0" dirty="0"/>
              <a:t> - (32*60+20.69) = 37.31 sec</a:t>
            </a:r>
            <a:endParaRPr lang="en-US" dirty="0"/>
          </a:p>
          <a:p>
            <a:r>
              <a:rPr lang="en-US" b="1" dirty="0"/>
              <a:t>10) 170922 20:54:30.43 [GCN 20:55:13]: latency = (55*60+13) - (54*60+30.43)</a:t>
            </a:r>
            <a:r>
              <a:rPr lang="en-US" b="1" baseline="0" dirty="0"/>
              <a:t> = 42.57 sec</a:t>
            </a:r>
            <a:endParaRPr lang="en-US" b="1" dirty="0"/>
          </a:p>
          <a:p>
            <a:r>
              <a:rPr lang="en-US" dirty="0"/>
              <a:t>13) 171106 18:39:39.21 [GCN 18:40:24]:</a:t>
            </a:r>
            <a:r>
              <a:rPr lang="en-US" baseline="0" dirty="0"/>
              <a:t> latency = (40*60+24) - (39*60+39.21) = 44.79 sec sec</a:t>
            </a:r>
          </a:p>
          <a:p>
            <a:r>
              <a:rPr lang="en-US" baseline="0" dirty="0"/>
              <a:t>15) 180908</a:t>
            </a:r>
          </a:p>
          <a:p>
            <a:r>
              <a:rPr lang="en-US" baseline="0" dirty="0"/>
              <a:t>17) 181023</a:t>
            </a:r>
          </a:p>
          <a:p>
            <a:r>
              <a:rPr lang="en-US" baseline="0" dirty="0"/>
              <a:t>18) 190503</a:t>
            </a:r>
          </a:p>
          <a:p>
            <a:endParaRPr lang="en-US" baseline="0" dirty="0"/>
          </a:p>
          <a:p>
            <a:r>
              <a:rPr lang="en-US" baseline="0" dirty="0"/>
              <a:t>But when did EHE start?</a:t>
            </a:r>
          </a:p>
          <a:p>
            <a:endParaRPr lang="en-US" dirty="0"/>
          </a:p>
          <a:p>
            <a:r>
              <a:rPr lang="en-US" dirty="0"/>
              <a:t>Rate: 22 / 2.9 = 7.5 alerts per year</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err="1"/>
              <a:t>IceCube</a:t>
            </a:r>
            <a:r>
              <a:rPr lang="en-US" sz="1200" dirty="0"/>
              <a:t>, 1309.6979 (ICRC)</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err="1"/>
              <a:t>IceCube</a:t>
            </a:r>
            <a:r>
              <a:rPr lang="en-US" sz="1200" dirty="0"/>
              <a:t>, 1908.04884 (ICRC)</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48</a:t>
            </a:fld>
            <a:endParaRPr lang="en-US"/>
          </a:p>
        </p:txBody>
      </p:sp>
    </p:spTree>
    <p:extLst>
      <p:ext uri="{BB962C8B-B14F-4D97-AF65-F5344CB8AC3E}">
        <p14:creationId xmlns:p14="http://schemas.microsoft.com/office/powerpoint/2010/main" val="3467683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Multi-wavelength </a:t>
            </a:r>
            <a:r>
              <a:rPr lang="en-US" dirty="0" err="1"/>
              <a:t>lightcurve</a:t>
            </a:r>
            <a:r>
              <a:rPr lang="en-US" dirty="0"/>
              <a:t> of AT2019dsg. Error bars represent 1</a:t>
            </a:r>
            <a:r>
              <a:rPr lang="el-GR" dirty="0"/>
              <a:t>σ </a:t>
            </a:r>
            <a:r>
              <a:rPr lang="en-US" dirty="0"/>
              <a:t>intervals. The upper panel shows the optical photometry from ZTF, alongside UV observations from Swift-UVOT. The plateau luminosity is a factor of 10 brighter in UVW2 than the pre-disruption baseline of the host galaxy. The lower panel shows the integrated X-ray energy flux, from observations with Swift-XRT and XMM-Newton, in the energy range 0.3-10 keV. Arrows indicated 3</a:t>
            </a:r>
            <a:r>
              <a:rPr lang="el-GR" dirty="0"/>
              <a:t>σ </a:t>
            </a:r>
            <a:r>
              <a:rPr lang="en-US" dirty="0"/>
              <a:t>upper limits. The vertical dotted line illustrates the arrival of IC191001A.</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52</a:t>
            </a:fld>
            <a:endParaRPr lang="en-US"/>
          </a:p>
        </p:txBody>
      </p:sp>
    </p:spTree>
    <p:extLst>
      <p:ext uri="{BB962C8B-B14F-4D97-AF65-F5344CB8AC3E}">
        <p14:creationId xmlns:p14="http://schemas.microsoft.com/office/powerpoint/2010/main" val="1047158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128"/>
                <a:cs typeface="ＭＳ Ｐゴシック" charset="-128"/>
              </a:rPr>
              <a:t>As in </a:t>
            </a:r>
            <a:r>
              <a:rPr lang="en-US" sz="1200" b="1" i="0" u="none" strike="noStrike" kern="1200" dirty="0">
                <a:solidFill>
                  <a:schemeClr val="tx1"/>
                </a:solidFill>
                <a:effectLst/>
                <a:latin typeface="+mn-lt"/>
                <a:ea typeface="ＭＳ Ｐゴシック" charset="-128"/>
                <a:cs typeface="ＭＳ Ｐゴシック" charset="-128"/>
                <a:hlinkClick r:id="rId3"/>
              </a:rPr>
              <a:t>Fig. 3A</a:t>
            </a:r>
            <a:r>
              <a:rPr lang="en-US" sz="1200" b="0" i="0" kern="1200" dirty="0">
                <a:solidFill>
                  <a:schemeClr val="tx1"/>
                </a:solidFill>
                <a:effectLst/>
                <a:latin typeface="+mn-lt"/>
                <a:ea typeface="ＭＳ Ｐゴシック" charset="-128"/>
                <a:cs typeface="ＭＳ Ｐゴシック" charset="-128"/>
              </a:rPr>
              <a:t>, but for the time-integrated analysis of TXS 0506+056 using (</a:t>
            </a:r>
            <a:r>
              <a:rPr lang="en-US" sz="1200" b="1" i="0" kern="1200" dirty="0">
                <a:solidFill>
                  <a:schemeClr val="tx1"/>
                </a:solidFill>
                <a:effectLst/>
                <a:latin typeface="+mn-lt"/>
                <a:ea typeface="ＭＳ Ｐゴシック" charset="-128"/>
                <a:cs typeface="ＭＳ Ｐゴシック" charset="-128"/>
              </a:rPr>
              <a:t>A</a:t>
            </a:r>
            <a:r>
              <a:rPr lang="en-US" sz="1200" b="0" i="0" kern="1200" dirty="0">
                <a:solidFill>
                  <a:schemeClr val="tx1"/>
                </a:solidFill>
                <a:effectLst/>
                <a:latin typeface="+mn-lt"/>
                <a:ea typeface="ＭＳ Ｐゴシック" charset="-128"/>
                <a:cs typeface="ＭＳ Ｐゴシック" charset="-128"/>
              </a:rPr>
              <a:t>) the full 9.5-year sample (2008–2017), and (</a:t>
            </a:r>
            <a:r>
              <a:rPr lang="en-US" sz="1200" b="1" i="0" kern="1200" dirty="0">
                <a:solidFill>
                  <a:schemeClr val="tx1"/>
                </a:solidFill>
                <a:effectLst/>
                <a:latin typeface="+mn-lt"/>
                <a:ea typeface="ＭＳ Ｐゴシック" charset="-128"/>
                <a:cs typeface="ＭＳ Ｐゴシック" charset="-128"/>
              </a:rPr>
              <a:t>B</a:t>
            </a:r>
            <a:r>
              <a:rPr lang="en-US" sz="1200" b="0" i="0" kern="1200" dirty="0">
                <a:solidFill>
                  <a:schemeClr val="tx1"/>
                </a:solidFill>
                <a:effectLst/>
                <a:latin typeface="+mn-lt"/>
                <a:ea typeface="ＭＳ Ｐゴシック" charset="-128"/>
                <a:cs typeface="ＭＳ Ｐゴシック" charset="-128"/>
              </a:rPr>
              <a:t>) the 7-year sample (2008–2015).</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53</a:t>
            </a:fld>
            <a:endParaRPr lang="en-US"/>
          </a:p>
        </p:txBody>
      </p:sp>
    </p:spTree>
    <p:extLst>
      <p:ext uri="{BB962C8B-B14F-4D97-AF65-F5344CB8AC3E}">
        <p14:creationId xmlns:p14="http://schemas.microsoft.com/office/powerpoint/2010/main" val="1835753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128"/>
                <a:cs typeface="ＭＳ Ｐゴシック" charset="-128"/>
              </a:rPr>
              <a:t>The orange curve corresponds to the analysis using the Gaussian-shaped time profile. The central time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0</a:t>
            </a:r>
            <a:r>
              <a:rPr lang="en-US" sz="1200" b="0" i="0" kern="1200" dirty="0">
                <a:solidFill>
                  <a:schemeClr val="tx1"/>
                </a:solidFill>
                <a:effectLst/>
                <a:latin typeface="+mn-lt"/>
                <a:ea typeface="ＭＳ Ｐゴシック" charset="-128"/>
                <a:cs typeface="ＭＳ Ｐゴシック" charset="-128"/>
              </a:rPr>
              <a:t> and width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W</a:t>
            </a:r>
            <a:r>
              <a:rPr lang="en-US" sz="1200" b="0" i="0" kern="1200" dirty="0">
                <a:solidFill>
                  <a:schemeClr val="tx1"/>
                </a:solidFill>
                <a:effectLst/>
                <a:latin typeface="+mn-lt"/>
                <a:ea typeface="ＭＳ Ｐゴシック" charset="-128"/>
                <a:cs typeface="ＭＳ Ｐゴシック" charset="-128"/>
              </a:rPr>
              <a:t> are plotted for the most significant excess found in each period, with the </a:t>
            </a:r>
            <a:r>
              <a:rPr lang="en-US" sz="1200" b="0" i="1" kern="1200" dirty="0">
                <a:solidFill>
                  <a:schemeClr val="tx1"/>
                </a:solidFill>
                <a:effectLst/>
                <a:latin typeface="+mn-lt"/>
                <a:ea typeface="ＭＳ Ｐゴシック" charset="-128"/>
                <a:cs typeface="ＭＳ Ｐゴシック" charset="-128"/>
              </a:rPr>
              <a:t>P</a:t>
            </a:r>
            <a:r>
              <a:rPr lang="en-US" sz="1200" b="0" i="0" kern="1200" dirty="0">
                <a:solidFill>
                  <a:schemeClr val="tx1"/>
                </a:solidFill>
                <a:effectLst/>
                <a:latin typeface="+mn-lt"/>
                <a:ea typeface="ＭＳ Ｐゴシック" charset="-128"/>
                <a:cs typeface="ＭＳ Ｐゴシック" charset="-128"/>
              </a:rPr>
              <a:t> value of that result indicated by the height of the peak. The blue curve corresponds to the analysis using the box-shaped time profile. The curve traces the outer edge of the superposition of the best-fitting time windows (durations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W</a:t>
            </a:r>
            <a:r>
              <a:rPr lang="en-US" sz="1200" b="0" i="0" kern="1200" dirty="0">
                <a:solidFill>
                  <a:schemeClr val="tx1"/>
                </a:solidFill>
                <a:effectLst/>
                <a:latin typeface="+mn-lt"/>
                <a:ea typeface="ＭＳ Ｐゴシック" charset="-128"/>
                <a:cs typeface="ＭＳ Ｐゴシック" charset="-128"/>
              </a:rPr>
              <a:t>) over all times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0</a:t>
            </a:r>
            <a:r>
              <a:rPr lang="en-US" sz="1200" b="0" i="0" kern="1200" dirty="0">
                <a:solidFill>
                  <a:schemeClr val="tx1"/>
                </a:solidFill>
                <a:effectLst/>
                <a:latin typeface="+mn-lt"/>
                <a:ea typeface="ＭＳ Ｐゴシック" charset="-128"/>
                <a:cs typeface="ＭＳ Ｐゴシック" charset="-128"/>
              </a:rPr>
              <a:t>, with the height indicating the significance of that window. In each period, the most significant time window forms a plateau, shaded in blue. The large blue band centered near 2015 represents the best-fitting 158-day time window found using the box-shaped time profile. The vertical dotted line in IC86c indicates the time of the IceCube-170922A event.</a:t>
            </a:r>
          </a:p>
          <a:p>
            <a:endParaRPr lang="en-US" sz="1200" b="0" i="0" kern="1200" dirty="0">
              <a:solidFill>
                <a:schemeClr val="tx1"/>
              </a:solidFill>
              <a:effectLst/>
              <a:latin typeface="+mn-lt"/>
              <a:ea typeface="ＭＳ Ｐゴシック" charset="-128"/>
              <a:cs typeface="ＭＳ Ｐゴシック" charset="-128"/>
            </a:endParaRPr>
          </a:p>
          <a:p>
            <a:r>
              <a:rPr lang="en-US" sz="1200" b="0" i="0" kern="1200" dirty="0" err="1">
                <a:solidFill>
                  <a:schemeClr val="tx1"/>
                </a:solidFill>
                <a:effectLst/>
                <a:latin typeface="+mn-lt"/>
                <a:ea typeface="ＭＳ Ｐゴシック" charset="-128"/>
                <a:cs typeface="ＭＳ Ｐゴシック" charset="-128"/>
              </a:rPr>
              <a:t>Skymap</a:t>
            </a:r>
            <a:r>
              <a:rPr lang="en-US" sz="1200" b="0" i="0" kern="1200" dirty="0">
                <a:solidFill>
                  <a:schemeClr val="tx1"/>
                </a:solidFill>
                <a:effectLst/>
                <a:latin typeface="+mn-lt"/>
                <a:ea typeface="ＭＳ Ｐゴシック" charset="-128"/>
                <a:cs typeface="ＭＳ Ｐゴシック" charset="-128"/>
              </a:rPr>
              <a:t> showing the </a:t>
            </a:r>
            <a:r>
              <a:rPr lang="en-US" sz="1200" b="0" i="1" kern="1200" dirty="0">
                <a:solidFill>
                  <a:schemeClr val="tx1"/>
                </a:solidFill>
                <a:effectLst/>
                <a:latin typeface="+mn-lt"/>
                <a:ea typeface="ＭＳ Ｐゴシック" charset="-128"/>
                <a:cs typeface="ＭＳ Ｐゴシック" charset="-128"/>
              </a:rPr>
              <a:t>P</a:t>
            </a:r>
            <a:r>
              <a:rPr lang="en-US" sz="1200" b="0" i="0" kern="1200" dirty="0">
                <a:solidFill>
                  <a:schemeClr val="tx1"/>
                </a:solidFill>
                <a:effectLst/>
                <a:latin typeface="+mn-lt"/>
                <a:ea typeface="ＭＳ Ｐゴシック" charset="-128"/>
                <a:cs typeface="ＭＳ Ｐゴシック" charset="-128"/>
              </a:rPr>
              <a:t> value of the time-dependent analysis performed at the coordinates of TXS 0506+056 (cross) and at surrounding locations. The analysis is performed on the IC86b data period, using the Gaussian-shaped time window. At each point, the full fit for (</a:t>
            </a:r>
            <a:r>
              <a:rPr lang="en-US" sz="1200" b="0" i="0" kern="1200" dirty="0" err="1">
                <a:solidFill>
                  <a:schemeClr val="tx1"/>
                </a:solidFill>
                <a:effectLst/>
                <a:latin typeface="+mn-lt"/>
                <a:ea typeface="ＭＳ Ｐゴシック" charset="-128"/>
                <a:cs typeface="ＭＳ Ｐゴシック" charset="-128"/>
              </a:rPr>
              <a:t>Φ</a:t>
            </a:r>
            <a:r>
              <a:rPr lang="en-US" sz="1200" b="0" i="0" kern="1200" dirty="0">
                <a:solidFill>
                  <a:schemeClr val="tx1"/>
                </a:solidFill>
                <a:effectLst/>
                <a:latin typeface="+mn-lt"/>
                <a:ea typeface="ＭＳ Ｐゴシック" charset="-128"/>
                <a:cs typeface="ＭＳ Ｐゴシック" charset="-128"/>
              </a:rPr>
              <a:t>, </a:t>
            </a:r>
            <a:r>
              <a:rPr lang="en-US" sz="1200" b="0" i="0" kern="1200" dirty="0" err="1">
                <a:solidFill>
                  <a:schemeClr val="tx1"/>
                </a:solidFill>
                <a:effectLst/>
                <a:latin typeface="+mn-lt"/>
                <a:ea typeface="ＭＳ Ｐゴシック" charset="-128"/>
                <a:cs typeface="ＭＳ Ｐゴシック" charset="-128"/>
              </a:rPr>
              <a:t>γ</a:t>
            </a:r>
            <a:r>
              <a:rPr lang="en-US" sz="1200" b="0" i="0" kern="1200" dirty="0">
                <a:solidFill>
                  <a:schemeClr val="tx1"/>
                </a:solidFill>
                <a:effectLst/>
                <a:latin typeface="+mn-lt"/>
                <a:ea typeface="ＭＳ Ｐゴシック" charset="-128"/>
                <a:cs typeface="ＭＳ Ｐゴシック" charset="-128"/>
              </a:rPr>
              <a:t>,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0</a:t>
            </a:r>
            <a:r>
              <a:rPr lang="en-US" sz="1200" b="0" i="0" kern="1200" dirty="0">
                <a:solidFill>
                  <a:schemeClr val="tx1"/>
                </a:solidFill>
                <a:effectLst/>
                <a:latin typeface="+mn-lt"/>
                <a:ea typeface="ＭＳ Ｐゴシック" charset="-128"/>
                <a:cs typeface="ＭＳ Ｐゴシック" charset="-128"/>
              </a:rPr>
              <a:t>,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W</a:t>
            </a:r>
            <a:r>
              <a:rPr lang="en-US" sz="1200" b="0" i="0" kern="1200" dirty="0">
                <a:solidFill>
                  <a:schemeClr val="tx1"/>
                </a:solidFill>
                <a:effectLst/>
                <a:latin typeface="+mn-lt"/>
                <a:ea typeface="ＭＳ Ｐゴシック" charset="-128"/>
                <a:cs typeface="ＭＳ Ｐゴシック" charset="-128"/>
              </a:rPr>
              <a:t>) is performed. The </a:t>
            </a:r>
            <a:r>
              <a:rPr lang="en-US" sz="1200" b="0" i="1" kern="1200" dirty="0">
                <a:solidFill>
                  <a:schemeClr val="tx1"/>
                </a:solidFill>
                <a:effectLst/>
                <a:latin typeface="+mn-lt"/>
                <a:ea typeface="ＭＳ Ｐゴシック" charset="-128"/>
                <a:cs typeface="ＭＳ Ｐゴシック" charset="-128"/>
              </a:rPr>
              <a:t>P</a:t>
            </a:r>
            <a:r>
              <a:rPr lang="en-US" sz="1200" b="0" i="0" kern="1200" dirty="0">
                <a:solidFill>
                  <a:schemeClr val="tx1"/>
                </a:solidFill>
                <a:effectLst/>
                <a:latin typeface="+mn-lt"/>
                <a:ea typeface="ＭＳ Ｐゴシック" charset="-128"/>
                <a:cs typeface="ＭＳ Ｐゴシック" charset="-128"/>
              </a:rPr>
              <a:t> value shown does not include the look-elsewhere effect related to other data periods. An excess of events is detected, consistent with the position of TXS 0506+056.</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54</a:t>
            </a:fld>
            <a:endParaRPr lang="en-US"/>
          </a:p>
        </p:txBody>
      </p:sp>
    </p:spTree>
    <p:extLst>
      <p:ext uri="{BB962C8B-B14F-4D97-AF65-F5344CB8AC3E}">
        <p14:creationId xmlns:p14="http://schemas.microsoft.com/office/powerpoint/2010/main" val="18158872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dirty="0"/>
              <a:t>Abstract</a:t>
            </a:r>
          </a:p>
          <a:p>
            <a:r>
              <a:rPr lang="en-US" sz="1200" b="0" i="0" kern="1200" dirty="0">
                <a:solidFill>
                  <a:schemeClr val="tx1"/>
                </a:solidFill>
                <a:effectLst/>
                <a:latin typeface="+mn-lt"/>
                <a:ea typeface="ＭＳ Ｐゴシック" charset="-128"/>
                <a:cs typeface="ＭＳ Ｐゴシック" charset="-128"/>
              </a:rPr>
              <a:t>The discovery of a luminous radio burst, FRB 200428, with properties similar to those of fast radio bursts (FRBs), in coincidence with an X-ray flare from the Galactic magnetar SGR 1935+2154, supports magnetar models for cosmological FRBs. The burst's X-ray to radio fluence ratio, as well as the X-ray spectral shape and peak energy, are consistent with FRB 200428 being the result of an ultra-relativistic shock (powered, e.g., by an ejected </a:t>
            </a:r>
            <a:r>
              <a:rPr lang="en-US" sz="1200" b="0" i="0" kern="1200" dirty="0" err="1">
                <a:solidFill>
                  <a:schemeClr val="tx1"/>
                </a:solidFill>
                <a:effectLst/>
                <a:latin typeface="+mn-lt"/>
                <a:ea typeface="ＭＳ Ｐゴシック" charset="-128"/>
                <a:cs typeface="ＭＳ Ｐゴシック" charset="-128"/>
              </a:rPr>
              <a:t>plasmoid</a:t>
            </a:r>
            <a:r>
              <a:rPr lang="en-US" sz="1200" b="0" i="0" kern="1200" dirty="0">
                <a:solidFill>
                  <a:schemeClr val="tx1"/>
                </a:solidFill>
                <a:effectLst/>
                <a:latin typeface="+mn-lt"/>
                <a:ea typeface="ＭＳ Ｐゴシック" charset="-128"/>
                <a:cs typeface="ＭＳ Ｐゴシック" charset="-128"/>
              </a:rPr>
              <a:t>) propagating into a magnetized baryon-rich external medium; the shock simultaneously generates X-ray/gamma-rays via thermal synchrotron emission from electrons heated behind the shock, and coherent radio emission via the synchrotron maser mechanism. Here, we point out that a unique consequence of this baryon-loaded shock scenario is the generation of a coincident burst of high-energy neutrinos, generated by photohadronic interaction of relativistic ions—heated or accelerated at the shock—with thermal synchrotron photons. We estimate the properties of these neutrino burst FRB counterparts and find that a fraction ~10</a:t>
            </a:r>
            <a:r>
              <a:rPr lang="en-US" sz="1200" b="0" i="0" kern="1200" baseline="30000" dirty="0">
                <a:solidFill>
                  <a:schemeClr val="tx1"/>
                </a:solidFill>
                <a:effectLst/>
                <a:latin typeface="+mn-lt"/>
                <a:ea typeface="ＭＳ Ｐゴシック" charset="-128"/>
                <a:cs typeface="ＭＳ Ｐゴシック" charset="-128"/>
              </a:rPr>
              <a:t>−8</a:t>
            </a:r>
            <a:r>
              <a:rPr lang="en-US" sz="1200" b="0" i="0" kern="1200" dirty="0">
                <a:solidFill>
                  <a:schemeClr val="tx1"/>
                </a:solidFill>
                <a:effectLst/>
                <a:latin typeface="+mn-lt"/>
                <a:ea typeface="ＭＳ Ｐゴシック" charset="-128"/>
                <a:cs typeface="ＭＳ Ｐゴシック" charset="-128"/>
              </a:rPr>
              <a:t>–10</a:t>
            </a:r>
            <a:r>
              <a:rPr lang="en-US" sz="1200" b="0" i="0" kern="1200" baseline="30000" dirty="0">
                <a:solidFill>
                  <a:schemeClr val="tx1"/>
                </a:solidFill>
                <a:effectLst/>
                <a:latin typeface="+mn-lt"/>
                <a:ea typeface="ＭＳ Ｐゴシック" charset="-128"/>
                <a:cs typeface="ＭＳ Ｐゴシック" charset="-128"/>
              </a:rPr>
              <a:t>−5</a:t>
            </a:r>
            <a:r>
              <a:rPr lang="en-US" sz="1200" b="0" i="0" kern="1200" dirty="0">
                <a:solidFill>
                  <a:schemeClr val="tx1"/>
                </a:solidFill>
                <a:effectLst/>
                <a:latin typeface="+mn-lt"/>
                <a:ea typeface="ＭＳ Ｐゴシック" charset="-128"/>
                <a:cs typeface="ＭＳ Ｐゴシック" charset="-128"/>
              </a:rPr>
              <a:t> of the flare energy (or ~10</a:t>
            </a:r>
            <a:r>
              <a:rPr lang="en-US" sz="1200" b="0" i="0" kern="1200" baseline="30000" dirty="0">
                <a:solidFill>
                  <a:schemeClr val="tx1"/>
                </a:solidFill>
                <a:effectLst/>
                <a:latin typeface="+mn-lt"/>
                <a:ea typeface="ＭＳ Ｐゴシック" charset="-128"/>
                <a:cs typeface="ＭＳ Ｐゴシック" charset="-128"/>
              </a:rPr>
              <a:t>−4</a:t>
            </a:r>
            <a:r>
              <a:rPr lang="en-US" sz="1200" b="0" i="0" kern="1200" dirty="0">
                <a:solidFill>
                  <a:schemeClr val="tx1"/>
                </a:solidFill>
                <a:effectLst/>
                <a:latin typeface="+mn-lt"/>
                <a:ea typeface="ＭＳ Ｐゴシック" charset="-128"/>
                <a:cs typeface="ＭＳ Ｐゴシック" charset="-128"/>
              </a:rPr>
              <a:t>–10</a:t>
            </a:r>
            <a:r>
              <a:rPr lang="en-US" sz="1200" b="0" i="0" kern="1200" baseline="30000" dirty="0">
                <a:solidFill>
                  <a:schemeClr val="tx1"/>
                </a:solidFill>
                <a:effectLst/>
                <a:latin typeface="+mn-lt"/>
                <a:ea typeface="ＭＳ Ｐゴシック" charset="-128"/>
                <a:cs typeface="ＭＳ Ｐゴシック" charset="-128"/>
              </a:rPr>
              <a:t>−1</a:t>
            </a:r>
            <a:r>
              <a:rPr lang="en-US" sz="1200" b="0" i="0" kern="1200" dirty="0">
                <a:solidFill>
                  <a:schemeClr val="tx1"/>
                </a:solidFill>
                <a:effectLst/>
                <a:latin typeface="+mn-lt"/>
                <a:ea typeface="ＭＳ Ｐゴシック" charset="-128"/>
                <a:cs typeface="ＭＳ Ｐゴシック" charset="-128"/>
              </a:rPr>
              <a:t> of the radio isotropic energy) is channeled into production of neutrinos with typical energies ~</a:t>
            </a:r>
            <a:r>
              <a:rPr lang="en-US" sz="1200" b="0" i="0" kern="1200" dirty="0" err="1">
                <a:solidFill>
                  <a:schemeClr val="tx1"/>
                </a:solidFill>
                <a:effectLst/>
                <a:latin typeface="+mn-lt"/>
                <a:ea typeface="ＭＳ Ｐゴシック" charset="-128"/>
                <a:cs typeface="ＭＳ Ｐゴシック" charset="-128"/>
              </a:rPr>
              <a:t>TeV</a:t>
            </a:r>
            <a:r>
              <a:rPr lang="en-US" sz="1200" b="0" i="0" kern="1200" dirty="0">
                <a:solidFill>
                  <a:schemeClr val="tx1"/>
                </a:solidFill>
                <a:effectLst/>
                <a:latin typeface="+mn-lt"/>
                <a:ea typeface="ＭＳ Ｐゴシック" charset="-128"/>
                <a:cs typeface="ＭＳ Ｐゴシック" charset="-128"/>
              </a:rPr>
              <a:t>–</a:t>
            </a:r>
            <a:r>
              <a:rPr lang="en-US" sz="1200" b="0" i="0" kern="1200" dirty="0" err="1">
                <a:solidFill>
                  <a:schemeClr val="tx1"/>
                </a:solidFill>
                <a:effectLst/>
                <a:latin typeface="+mn-lt"/>
                <a:ea typeface="ＭＳ Ｐゴシック" charset="-128"/>
                <a:cs typeface="ＭＳ Ｐゴシック" charset="-128"/>
              </a:rPr>
              <a:t>PeV</a:t>
            </a:r>
            <a:r>
              <a:rPr lang="en-US" sz="1200" b="0" i="0" kern="1200" dirty="0">
                <a:solidFill>
                  <a:schemeClr val="tx1"/>
                </a:solidFill>
                <a:effectLst/>
                <a:latin typeface="+mn-lt"/>
                <a:ea typeface="ＭＳ Ｐゴシック" charset="-128"/>
                <a:cs typeface="ＭＳ Ｐゴシック" charset="-128"/>
              </a:rPr>
              <a:t>. We conclude by discussing prospects for detecting this signal with </a:t>
            </a:r>
            <a:r>
              <a:rPr lang="en-US" sz="1200" b="0" i="0" kern="1200" dirty="0" err="1">
                <a:solidFill>
                  <a:schemeClr val="tx1"/>
                </a:solidFill>
                <a:effectLst/>
                <a:latin typeface="+mn-lt"/>
                <a:ea typeface="ＭＳ Ｐゴシック" charset="-128"/>
                <a:cs typeface="ＭＳ Ｐゴシック" charset="-128"/>
              </a:rPr>
              <a:t>IceCube</a:t>
            </a:r>
            <a:r>
              <a:rPr lang="en-US" sz="1200" b="0" i="0" kern="1200" dirty="0">
                <a:solidFill>
                  <a:schemeClr val="tx1"/>
                </a:solidFill>
                <a:effectLst/>
                <a:latin typeface="+mn-lt"/>
                <a:ea typeface="ＭＳ Ｐゴシック" charset="-128"/>
                <a:cs typeface="ＭＳ Ｐゴシック" charset="-128"/>
              </a:rPr>
              <a:t> and future high-energy neutrino detectors.</a:t>
            </a:r>
          </a:p>
          <a:p>
            <a:endParaRPr lang="en-US" sz="1200" b="0" i="0" kern="1200" dirty="0">
              <a:solidFill>
                <a:schemeClr val="tx1"/>
              </a:solidFill>
              <a:effectLst/>
              <a:latin typeface="+mn-lt"/>
              <a:ea typeface="ＭＳ Ｐゴシック" charset="-128"/>
            </a:endParaRPr>
          </a:p>
          <a:p>
            <a:r>
              <a:rPr lang="en-US" sz="1200" b="1" i="0" kern="1200" dirty="0">
                <a:solidFill>
                  <a:schemeClr val="tx1"/>
                </a:solidFill>
                <a:effectLst/>
                <a:latin typeface="+mn-lt"/>
                <a:ea typeface="ＭＳ Ｐゴシック" charset="-128"/>
                <a:cs typeface="ＭＳ Ｐゴシック" charset="-128"/>
              </a:rPr>
              <a:t>Figure 2.</a:t>
            </a:r>
            <a:r>
              <a:rPr lang="en-US" sz="1200" b="0" i="0" kern="1200" dirty="0">
                <a:solidFill>
                  <a:schemeClr val="tx1"/>
                </a:solidFill>
                <a:effectLst/>
                <a:latin typeface="+mn-lt"/>
                <a:ea typeface="ＭＳ Ｐゴシック" charset="-128"/>
                <a:cs typeface="ＭＳ Ｐゴシック" charset="-128"/>
              </a:rPr>
              <a:t> Observed muon neutrino spectra for the same model in Figure </a:t>
            </a:r>
            <a:r>
              <a:rPr lang="en-US" sz="1200" b="0" i="0" u="sng" kern="1200" dirty="0">
                <a:solidFill>
                  <a:schemeClr val="tx1"/>
                </a:solidFill>
                <a:effectLst/>
                <a:latin typeface="+mn-lt"/>
                <a:ea typeface="ＭＳ Ｐゴシック" charset="-128"/>
                <a:cs typeface="ＭＳ Ｐゴシック" charset="-128"/>
                <a:hlinkClick r:id="rId3"/>
              </a:rPr>
              <a:t>1</a:t>
            </a:r>
            <a:r>
              <a:rPr lang="en-US" sz="1200" b="0" i="0" kern="1200" dirty="0">
                <a:solidFill>
                  <a:schemeClr val="tx1"/>
                </a:solidFill>
                <a:effectLst/>
                <a:latin typeface="+mn-lt"/>
                <a:ea typeface="ＭＳ Ｐゴシック" charset="-128"/>
                <a:cs typeface="ＭＳ Ｐゴシック" charset="-128"/>
              </a:rPr>
              <a:t>, showing the growth of the spectra over decades in time as the shock propagates outwards. Shown for comparison are approximate </a:t>
            </a:r>
            <a:r>
              <a:rPr lang="en-US" sz="1200" b="0" i="0" kern="1200" dirty="0" err="1">
                <a:solidFill>
                  <a:schemeClr val="tx1"/>
                </a:solidFill>
                <a:effectLst/>
                <a:latin typeface="+mn-lt"/>
                <a:ea typeface="ＭＳ Ｐゴシック" charset="-128"/>
                <a:cs typeface="ＭＳ Ｐゴシック" charset="-128"/>
              </a:rPr>
              <a:t>IceCube</a:t>
            </a:r>
            <a:r>
              <a:rPr lang="en-US" sz="1200" b="0" i="0" kern="1200" dirty="0">
                <a:solidFill>
                  <a:schemeClr val="tx1"/>
                </a:solidFill>
                <a:effectLst/>
                <a:latin typeface="+mn-lt"/>
                <a:ea typeface="ＭＳ Ｐゴシック" charset="-128"/>
                <a:cs typeface="ＭＳ Ｐゴシック" charset="-128"/>
              </a:rPr>
              <a:t> sensitivity curves for observation windows of 30 </a:t>
            </a:r>
            <a:r>
              <a:rPr lang="en-US" sz="1200" b="0" i="0" kern="1200" dirty="0" err="1">
                <a:solidFill>
                  <a:schemeClr val="tx1"/>
                </a:solidFill>
                <a:effectLst/>
                <a:latin typeface="+mn-lt"/>
                <a:ea typeface="ＭＳ Ｐゴシック" charset="-128"/>
                <a:cs typeface="ＭＳ Ｐゴシック" charset="-128"/>
              </a:rPr>
              <a:t>ms</a:t>
            </a:r>
            <a:r>
              <a:rPr lang="en-US" sz="1200" b="0" i="0" kern="1200" dirty="0">
                <a:solidFill>
                  <a:schemeClr val="tx1"/>
                </a:solidFill>
                <a:effectLst/>
                <a:latin typeface="+mn-lt"/>
                <a:ea typeface="ＭＳ Ｐゴシック" charset="-128"/>
                <a:cs typeface="ＭＳ Ｐゴシック" charset="-128"/>
              </a:rPr>
              <a:t> and 17 s, corresponding roughly to the duration of neutrino emission from thermal and nonthermal protons, respectively, for a source distance of 0.1 kpc.</a:t>
            </a:r>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55</a:t>
            </a:fld>
            <a:endParaRPr lang="en-US"/>
          </a:p>
        </p:txBody>
      </p:sp>
    </p:spTree>
    <p:extLst>
      <p:ext uri="{BB962C8B-B14F-4D97-AF65-F5344CB8AC3E}">
        <p14:creationId xmlns:p14="http://schemas.microsoft.com/office/powerpoint/2010/main" val="28889258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Gen2 7.9 km</a:t>
            </a:r>
            <a:r>
              <a:rPr lang="en-US" baseline="30000" dirty="0"/>
              <a:t>3</a:t>
            </a:r>
            <a:r>
              <a:rPr lang="en-US" dirty="0"/>
              <a:t>:</a:t>
            </a:r>
          </a:p>
          <a:p>
            <a:r>
              <a:rPr lang="en-US" dirty="0"/>
              <a:t>https://</a:t>
            </a:r>
            <a:r>
              <a:rPr lang="en-US" dirty="0" err="1"/>
              <a:t>iopscience.iop.org</a:t>
            </a:r>
            <a:r>
              <a:rPr lang="en-US" dirty="0"/>
              <a:t>/article/10.1088/1361-6471/abbd48</a:t>
            </a:r>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5</a:t>
            </a:fld>
            <a:endParaRPr lang="en-US"/>
          </a:p>
        </p:txBody>
      </p:sp>
    </p:spTree>
    <p:extLst>
      <p:ext uri="{BB962C8B-B14F-4D97-AF65-F5344CB8AC3E}">
        <p14:creationId xmlns:p14="http://schemas.microsoft.com/office/powerpoint/2010/main" val="2802309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effectLst/>
                <a:latin typeface="+mn-lt"/>
                <a:ea typeface="ＭＳ Ｐゴシック" charset="-128"/>
                <a:cs typeface="ＭＳ Ｐゴシック" charset="-128"/>
              </a:rPr>
              <a:t>Figure 5: Arrival directions of the events in galactic coordinates. Shower-like events are marked with a + and those containing tracks with a ×. The new events of table 1 are shown in black. Colors show the test statistics (TS) for the point-source clustering test at each location. No significant clustering was found. </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4 year was 6.5 sigma</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2 of the 82</a:t>
            </a:r>
            <a:r>
              <a:rPr lang="en-US" sz="1200" kern="1200" baseline="0" dirty="0">
                <a:solidFill>
                  <a:schemeClr val="tx1"/>
                </a:solidFill>
                <a:effectLst/>
                <a:latin typeface="+mn-lt"/>
                <a:ea typeface="ＭＳ Ｐゴシック" charset="-128"/>
                <a:cs typeface="ＭＳ Ｐゴシック" charset="-128"/>
              </a:rPr>
              <a:t> events have coincident muons</a:t>
            </a:r>
          </a:p>
          <a:p>
            <a:endParaRPr lang="en-US" dirty="0"/>
          </a:p>
          <a:p>
            <a:r>
              <a:rPr lang="en-US" dirty="0"/>
              <a:t>~8 sigma: Nancy </a:t>
            </a:r>
            <a:r>
              <a:rPr lang="en-US" dirty="0" err="1"/>
              <a:t>Wandkowsky</a:t>
            </a:r>
            <a:r>
              <a:rPr lang="en-US" dirty="0"/>
              <a:t> @ </a:t>
            </a:r>
            <a:r>
              <a:rPr lang="en-US" dirty="0" err="1"/>
              <a:t>TeVPA</a:t>
            </a:r>
            <a:r>
              <a:rPr lang="en-US" dirty="0"/>
              <a:t> 2017 (6 years of data)</a:t>
            </a:r>
          </a:p>
          <a:p>
            <a:endParaRPr lang="en-US" dirty="0"/>
          </a:p>
          <a:p>
            <a:r>
              <a:rPr lang="en-US" dirty="0"/>
              <a:t>More details</a:t>
            </a:r>
            <a:r>
              <a:rPr lang="en-US" baseline="0" dirty="0"/>
              <a:t> on 6 year analysis:</a:t>
            </a:r>
          </a:p>
          <a:p>
            <a:r>
              <a:rPr lang="en-US" baseline="0" dirty="0"/>
              <a:t>1710.01191 (ICRC)</a:t>
            </a:r>
          </a:p>
          <a:p>
            <a:endParaRPr lang="en-US" baseline="0" dirty="0"/>
          </a:p>
          <a:p>
            <a:r>
              <a:rPr lang="en-US" baseline="0" dirty="0"/>
              <a:t>103 events out of which 60 have </a:t>
            </a:r>
            <a:r>
              <a:rPr lang="en-US" baseline="0" dirty="0" err="1"/>
              <a:t>Edep</a:t>
            </a:r>
            <a:r>
              <a:rPr lang="en-US" baseline="0" dirty="0"/>
              <a:t> &gt; 60 </a:t>
            </a:r>
            <a:r>
              <a:rPr lang="en-US" baseline="0" dirty="0" err="1"/>
              <a:t>TeV</a:t>
            </a:r>
            <a:endParaRPr lang="en-US" baseline="0" dirty="0"/>
          </a:p>
          <a:p>
            <a:r>
              <a:rPr lang="en-US" baseline="0" dirty="0"/>
              <a:t>75% </a:t>
            </a:r>
            <a:r>
              <a:rPr lang="en-US" baseline="0" dirty="0" err="1"/>
              <a:t>astro</a:t>
            </a:r>
            <a:r>
              <a:rPr lang="en-US" baseline="0" dirty="0"/>
              <a:t> purity above 60 </a:t>
            </a:r>
            <a:r>
              <a:rPr lang="en-US" baseline="0" dirty="0" err="1"/>
              <a:t>TeV</a:t>
            </a:r>
            <a:endParaRPr lang="en-US" baseline="0" dirty="0"/>
          </a:p>
          <a:p>
            <a:endParaRPr lang="en-US" baseline="0" dirty="0"/>
          </a:p>
          <a:p>
            <a:r>
              <a:rPr lang="en-US" baseline="0" dirty="0"/>
              <a:t>Pink are new events in 7.5 </a:t>
            </a:r>
            <a:r>
              <a:rPr lang="en-US" baseline="0" dirty="0" err="1"/>
              <a:t>yr</a:t>
            </a:r>
            <a:r>
              <a:rPr lang="en-US" baseline="0" dirty="0"/>
              <a:t> analysis</a:t>
            </a:r>
            <a:endParaRPr lang="en-US" dirty="0"/>
          </a:p>
        </p:txBody>
      </p:sp>
      <p:sp>
        <p:nvSpPr>
          <p:cNvPr id="4" name="Slide Number Placeholder 3"/>
          <p:cNvSpPr>
            <a:spLocks noGrp="1"/>
          </p:cNvSpPr>
          <p:nvPr>
            <p:ph type="sldNum" sz="quarter" idx="10"/>
          </p:nvPr>
        </p:nvSpPr>
        <p:spPr/>
        <p:txBody>
          <a:bodyPr/>
          <a:lstStyle/>
          <a:p>
            <a:fld id="{DE8E4EC3-94D5-E24E-80EE-0BB2D5203C4B}" type="slidenum">
              <a:rPr lang="en-US" smtClean="0"/>
              <a:pPr/>
              <a:t>56</a:t>
            </a:fld>
            <a:endParaRPr lang="en-US"/>
          </a:p>
        </p:txBody>
      </p:sp>
    </p:spTree>
    <p:extLst>
      <p:ext uri="{BB962C8B-B14F-4D97-AF65-F5344CB8AC3E}">
        <p14:creationId xmlns:p14="http://schemas.microsoft.com/office/powerpoint/2010/main" val="11753064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effectLst/>
                <a:latin typeface="+mn-lt"/>
                <a:ea typeface="ＭＳ Ｐゴシック" charset="-128"/>
                <a:cs typeface="ＭＳ Ｐゴシック" charset="-128"/>
              </a:rPr>
              <a:t>Figure 5: Arrival directions of the events in galactic coordinates. Shower-like events are marked with a + and those containing tracks with a ×. The new events of table 1 are shown in black. Colors show the test statistics (TS) for the point-source clustering test at each location. No significant clustering was found. </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4 year was 6.5 sigma</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2 of the 82</a:t>
            </a:r>
            <a:r>
              <a:rPr lang="en-US" sz="1200" kern="1200" baseline="0" dirty="0">
                <a:solidFill>
                  <a:schemeClr val="tx1"/>
                </a:solidFill>
                <a:effectLst/>
                <a:latin typeface="+mn-lt"/>
                <a:ea typeface="ＭＳ Ｐゴシック" charset="-128"/>
                <a:cs typeface="ＭＳ Ｐゴシック" charset="-128"/>
              </a:rPr>
              <a:t> events have coincident muons</a:t>
            </a:r>
          </a:p>
          <a:p>
            <a:endParaRPr lang="en-US" dirty="0"/>
          </a:p>
          <a:p>
            <a:r>
              <a:rPr lang="en-US" dirty="0"/>
              <a:t>~8 sigma: Nancy </a:t>
            </a:r>
            <a:r>
              <a:rPr lang="en-US" dirty="0" err="1"/>
              <a:t>Wandkowsky</a:t>
            </a:r>
            <a:r>
              <a:rPr lang="en-US" dirty="0"/>
              <a:t> @ </a:t>
            </a:r>
            <a:r>
              <a:rPr lang="en-US" dirty="0" err="1"/>
              <a:t>TeVPA</a:t>
            </a:r>
            <a:r>
              <a:rPr lang="en-US" dirty="0"/>
              <a:t> 2017 (6 years of data)</a:t>
            </a:r>
          </a:p>
          <a:p>
            <a:endParaRPr lang="en-US" dirty="0"/>
          </a:p>
          <a:p>
            <a:r>
              <a:rPr lang="en-US" dirty="0"/>
              <a:t>More </a:t>
            </a:r>
            <a:r>
              <a:rPr lang="en-US" dirty="0" err="1"/>
              <a:t>detials</a:t>
            </a:r>
            <a:r>
              <a:rPr lang="en-US" baseline="0" dirty="0"/>
              <a:t> on 6 year analysis:</a:t>
            </a:r>
          </a:p>
          <a:p>
            <a:r>
              <a:rPr lang="en-US" baseline="0" dirty="0"/>
              <a:t>1710.01191 (ICRC)</a:t>
            </a:r>
          </a:p>
          <a:p>
            <a:endParaRPr lang="en-US" dirty="0"/>
          </a:p>
          <a:p>
            <a:r>
              <a:rPr lang="en-US" dirty="0"/>
              <a:t>TODO: dates of dataset; background fraction estimation and type of events; background fraction contamination for tracks</a:t>
            </a:r>
            <a:r>
              <a:rPr lang="en-US" baseline="0" dirty="0"/>
              <a:t> vs. cascades</a:t>
            </a:r>
            <a:endParaRPr lang="en-US" dirty="0"/>
          </a:p>
          <a:p>
            <a:endParaRPr lang="en-US" baseline="0" dirty="0"/>
          </a:p>
          <a:p>
            <a:r>
              <a:rPr lang="en-US" baseline="0" dirty="0"/>
              <a:t>103 above ~20 </a:t>
            </a:r>
            <a:r>
              <a:rPr lang="en-US" baseline="0" dirty="0" err="1"/>
              <a:t>TeV</a:t>
            </a:r>
            <a:r>
              <a:rPr lang="en-US" baseline="0" dirty="0"/>
              <a:t> (cut is on </a:t>
            </a:r>
            <a:r>
              <a:rPr lang="en-US" baseline="0" dirty="0" err="1"/>
              <a:t>Npe</a:t>
            </a:r>
            <a:r>
              <a:rPr lang="en-US" baseline="0" dirty="0"/>
              <a:t>, not </a:t>
            </a:r>
            <a:r>
              <a:rPr lang="en-US" baseline="0" dirty="0" err="1"/>
              <a:t>Edep</a:t>
            </a:r>
            <a:r>
              <a:rPr lang="en-US" baseline="0" dirty="0"/>
              <a:t>)</a:t>
            </a:r>
            <a:endParaRPr lang="en-US" dirty="0"/>
          </a:p>
          <a:p>
            <a:endParaRPr lang="en-US" dirty="0"/>
          </a:p>
          <a:p>
            <a:endParaRPr lang="en-US" dirty="0"/>
          </a:p>
          <a:p>
            <a:r>
              <a:rPr lang="en-US" dirty="0"/>
              <a:t>https://</a:t>
            </a:r>
            <a:r>
              <a:rPr lang="en-US" dirty="0" err="1"/>
              <a:t>wiki.icecube.wisc.edu</a:t>
            </a:r>
            <a:r>
              <a:rPr lang="en-US" dirty="0"/>
              <a:t>/</a:t>
            </a:r>
            <a:r>
              <a:rPr lang="en-US" dirty="0" err="1"/>
              <a:t>index.php</a:t>
            </a:r>
            <a:r>
              <a:rPr lang="en-US" dirty="0"/>
              <a:t>/HESE-7_Plots_for_Approval</a:t>
            </a:r>
          </a:p>
          <a:p>
            <a:r>
              <a:rPr lang="en-US" dirty="0"/>
              <a:t>https://</a:t>
            </a:r>
            <a:r>
              <a:rPr lang="en-US" dirty="0" err="1"/>
              <a:t>icecube.wisc.edu</a:t>
            </a:r>
            <a:r>
              <a:rPr lang="en-US" dirty="0"/>
              <a:t>/~</a:t>
            </a:r>
            <a:r>
              <a:rPr lang="en-US" dirty="0" err="1"/>
              <a:t>nwandkowsky</a:t>
            </a:r>
            <a:r>
              <a:rPr lang="en-US" dirty="0"/>
              <a:t>/DiffuseNeutrinoPoster_v3.pdf</a:t>
            </a:r>
          </a:p>
          <a:p>
            <a:r>
              <a:rPr lang="en-US" dirty="0"/>
              <a:t>https://</a:t>
            </a:r>
            <a:r>
              <a:rPr lang="en-US" dirty="0" err="1"/>
              <a:t>wiki.icecube.wisc.edu</a:t>
            </a:r>
            <a:r>
              <a:rPr lang="en-US" dirty="0"/>
              <a:t>/images/0/08/HESE75_skymap_with_events_whyskip.png</a:t>
            </a:r>
          </a:p>
          <a:p>
            <a:endParaRPr lang="en-US" dirty="0"/>
          </a:p>
          <a:p>
            <a:r>
              <a:rPr lang="en-US" dirty="0"/>
              <a:t>HESE astrophysical diffuse detection in 6 years of data (82 events): 8 sigma</a:t>
            </a:r>
          </a:p>
        </p:txBody>
      </p:sp>
      <p:sp>
        <p:nvSpPr>
          <p:cNvPr id="4" name="Slide Number Placeholder 3"/>
          <p:cNvSpPr>
            <a:spLocks noGrp="1"/>
          </p:cNvSpPr>
          <p:nvPr>
            <p:ph type="sldNum" sz="quarter" idx="10"/>
          </p:nvPr>
        </p:nvSpPr>
        <p:spPr/>
        <p:txBody>
          <a:bodyPr/>
          <a:lstStyle/>
          <a:p>
            <a:fld id="{DE8E4EC3-94D5-E24E-80EE-0BB2D5203C4B}" type="slidenum">
              <a:rPr lang="en-US" smtClean="0"/>
              <a:pPr/>
              <a:t>57</a:t>
            </a:fld>
            <a:endParaRPr lang="en-US"/>
          </a:p>
        </p:txBody>
      </p:sp>
    </p:spTree>
    <p:extLst>
      <p:ext uri="{BB962C8B-B14F-4D97-AF65-F5344CB8AC3E}">
        <p14:creationId xmlns:p14="http://schemas.microsoft.com/office/powerpoint/2010/main" val="26005725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Lars </a:t>
            </a:r>
            <a:r>
              <a:rPr lang="en-US" baseline="0" dirty="0" err="1"/>
              <a:t>Mohrmann</a:t>
            </a:r>
            <a:r>
              <a:rPr lang="en-US" baseline="0" dirty="0"/>
              <a:t>, DESY </a:t>
            </a:r>
            <a:r>
              <a:rPr lang="en-US" baseline="0" dirty="0" err="1"/>
              <a:t>Zeuthen</a:t>
            </a:r>
            <a:r>
              <a:rPr lang="en-US" baseline="0" dirty="0"/>
              <a:t> PhD thesis</a:t>
            </a:r>
          </a:p>
          <a:p>
            <a:endParaRPr lang="en-US" baseline="0" dirty="0"/>
          </a:p>
          <a:p>
            <a:r>
              <a:rPr lang="en-US" baseline="0" dirty="0"/>
              <a:t>E^2 </a:t>
            </a:r>
            <a:r>
              <a:rPr lang="en-US" baseline="0" dirty="0" err="1"/>
              <a:t>dN</a:t>
            </a:r>
            <a:r>
              <a:rPr lang="en-US" baseline="0" dirty="0"/>
              <a:t>/</a:t>
            </a:r>
            <a:r>
              <a:rPr lang="en-US" baseline="0" dirty="0" err="1"/>
              <a:t>dE</a:t>
            </a:r>
            <a:r>
              <a:rPr lang="en-US" baseline="0" dirty="0"/>
              <a:t>: erg^2 * /cm^2/erg/s = erg/cm^2/s</a:t>
            </a:r>
          </a:p>
          <a:p>
            <a:endParaRPr lang="en-US" baseline="0" dirty="0"/>
          </a:p>
          <a:p>
            <a:r>
              <a:rPr lang="en-US" baseline="0" dirty="0"/>
              <a:t>Nu </a:t>
            </a:r>
            <a:r>
              <a:rPr lang="en-US" baseline="0" dirty="0" err="1"/>
              <a:t>F_nu</a:t>
            </a:r>
            <a:r>
              <a:rPr lang="en-US" baseline="0" dirty="0"/>
              <a:t>: erg * erg/cm^2/erg/s  = erg/cm^2/s</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9.1 — Diffuse Neutrino, Photon, and Cosmic-Ray Fluxes.</a:t>
            </a:r>
            <a:br>
              <a:rPr lang="en-US" sz="1200" kern="1200" dirty="0">
                <a:solidFill>
                  <a:schemeClr val="tx1"/>
                </a:solidFill>
                <a:effectLst/>
                <a:latin typeface="+mn-lt"/>
                <a:ea typeface="ＭＳ Ｐゴシック" charset="-128"/>
                <a:cs typeface="ＭＳ Ｐゴシック" charset="-128"/>
              </a:rPr>
            </a:br>
            <a:r>
              <a:rPr lang="en-US" sz="1200" kern="1200" dirty="0">
                <a:solidFill>
                  <a:schemeClr val="tx1"/>
                </a:solidFill>
                <a:effectLst/>
                <a:latin typeface="+mn-lt"/>
                <a:ea typeface="ＭＳ Ｐゴシック" charset="-128"/>
                <a:cs typeface="ＭＳ Ｐゴシック" charset="-128"/>
              </a:rPr>
              <a:t>The measurement of the diffuse cosmic neutrino flux obtained in this work (cf. fig. 8.11) is compared to measurements of the diffuse extragalactic </a:t>
            </a:r>
            <a:r>
              <a:rPr lang="el-GR" sz="1200" kern="1200" dirty="0">
                <a:solidFill>
                  <a:schemeClr val="tx1"/>
                </a:solidFill>
                <a:effectLst/>
                <a:latin typeface="+mn-lt"/>
                <a:ea typeface="ＭＳ Ｐゴシック" charset="-128"/>
                <a:cs typeface="ＭＳ Ｐゴシック" charset="-128"/>
              </a:rPr>
              <a:t>γ-</a:t>
            </a:r>
            <a:r>
              <a:rPr lang="en-US" sz="1200" kern="1200" dirty="0">
                <a:solidFill>
                  <a:schemeClr val="tx1"/>
                </a:solidFill>
                <a:effectLst/>
                <a:latin typeface="+mn-lt"/>
                <a:ea typeface="ＭＳ Ｐゴシック" charset="-128"/>
                <a:cs typeface="ＭＳ Ｐゴシック" charset="-128"/>
              </a:rPr>
              <a:t>ray background by the Fermi LAT experiment [143] and measurements of the ultra-high-energy cosmic-ray flux by the Telescope Array experiment [7] and the Pierre Auger Observatory [8]. Upper limits are at one standard deviation confidence.</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58</a:t>
            </a:fld>
            <a:endParaRPr lang="en-US"/>
          </a:p>
        </p:txBody>
      </p:sp>
    </p:spTree>
    <p:extLst>
      <p:ext uri="{BB962C8B-B14F-4D97-AF65-F5344CB8AC3E}">
        <p14:creationId xmlns:p14="http://schemas.microsoft.com/office/powerpoint/2010/main" val="24388991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err="1"/>
              <a:t>IceTop</a:t>
            </a:r>
            <a:r>
              <a:rPr lang="en-US" dirty="0"/>
              <a:t>: </a:t>
            </a:r>
            <a:r>
              <a:rPr lang="en-US" sz="1200" kern="0" dirty="0">
                <a:latin typeface="+mn-lt"/>
                <a:ea typeface="Calibri" charset="0"/>
                <a:cs typeface="Calibri" charset="0"/>
                <a:sym typeface="Arial"/>
              </a:rPr>
              <a:t>81x2 tanks, 324 optical sensors</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err="1"/>
              <a:t>DeepCore</a:t>
            </a:r>
            <a:r>
              <a:rPr lang="en-US" dirty="0"/>
              <a:t>: </a:t>
            </a:r>
            <a:r>
              <a:rPr lang="en-US" sz="1200" kern="0" dirty="0">
                <a:latin typeface="+mn-lt"/>
                <a:ea typeface="Calibri" charset="0"/>
                <a:cs typeface="Calibri" charset="0"/>
                <a:sym typeface="Arial"/>
              </a:rPr>
              <a:t>8 strings, 480 optical sensors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0" dirty="0">
              <a:latin typeface="+mn-lt"/>
              <a:ea typeface="Calibri" charset="0"/>
              <a:cs typeface="Calibri" charset="0"/>
              <a:sym typeface="Aria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0" dirty="0">
                <a:latin typeface="+mn-lt"/>
                <a:ea typeface="Calibri" charset="0"/>
                <a:cs typeface="Calibri" charset="0"/>
                <a:sym typeface="Arial"/>
              </a:rPr>
              <a:t>Larger than most radio</a:t>
            </a:r>
            <a:r>
              <a:rPr lang="en-US" sz="1200" kern="0" baseline="0" dirty="0">
                <a:latin typeface="+mn-lt"/>
                <a:ea typeface="Calibri" charset="0"/>
                <a:cs typeface="Calibri" charset="0"/>
                <a:sym typeface="Arial"/>
              </a:rPr>
              <a:t> telescopes including FAST but not </a:t>
            </a:r>
            <a:r>
              <a:rPr lang="en-US" sz="1200" kern="0" baseline="0" dirty="0" err="1">
                <a:latin typeface="+mn-lt"/>
                <a:ea typeface="Calibri" charset="0"/>
                <a:cs typeface="Calibri" charset="0"/>
                <a:sym typeface="Arial"/>
              </a:rPr>
              <a:t>Molonglo</a:t>
            </a:r>
            <a:endParaRPr lang="en-US" sz="1200" kern="0" baseline="0" dirty="0">
              <a:latin typeface="+mn-lt"/>
              <a:ea typeface="Calibri" charset="0"/>
              <a:cs typeface="Calibri" charset="0"/>
              <a:sym typeface="Arial"/>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0" baseline="0" dirty="0">
              <a:latin typeface="+mn-lt"/>
              <a:ea typeface="Calibri" charset="0"/>
              <a:cs typeface="Calibri" charset="0"/>
              <a:sym typeface="Aria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err="1">
                <a:latin typeface="Calibri" charset="0"/>
                <a:ea typeface="ＭＳ Ｐゴシック" charset="0"/>
                <a:cs typeface="ＭＳ Ｐゴシック" charset="0"/>
              </a:rPr>
              <a:t>Molonglo</a:t>
            </a:r>
            <a:r>
              <a:rPr lang="en-US" dirty="0">
                <a:latin typeface="Calibri" charset="0"/>
                <a:ea typeface="ＭＳ Ｐゴシック" charset="0"/>
                <a:cs typeface="ＭＳ Ｐゴシック" charset="0"/>
              </a:rPr>
              <a:t>: </a:t>
            </a:r>
            <a:r>
              <a:rPr lang="it-IT" dirty="0"/>
              <a:t>1.6 km x 12 m </a:t>
            </a:r>
          </a:p>
          <a:p>
            <a:r>
              <a:rPr lang="en-US" dirty="0">
                <a:latin typeface="Calibri" charset="0"/>
                <a:ea typeface="ＭＳ Ｐゴシック" charset="0"/>
                <a:cs typeface="ＭＳ Ｐゴシック" charset="0"/>
              </a:rPr>
              <a:t>FAST: 0.5</a:t>
            </a:r>
            <a:r>
              <a:rPr lang="en-US" baseline="0" dirty="0">
                <a:latin typeface="Calibri" charset="0"/>
                <a:ea typeface="ＭＳ Ｐゴシック" charset="0"/>
                <a:cs typeface="ＭＳ Ｐゴシック" charset="0"/>
              </a:rPr>
              <a:t> km</a:t>
            </a:r>
          </a:p>
          <a:p>
            <a:r>
              <a:rPr lang="en-US" baseline="0" dirty="0">
                <a:latin typeface="Calibri" charset="0"/>
                <a:ea typeface="ＭＳ Ｐゴシック" charset="0"/>
                <a:cs typeface="ＭＳ Ｐゴシック" charset="0"/>
              </a:rPr>
              <a:t>CHIME: 20 x 100 m</a:t>
            </a:r>
            <a:endParaRPr lang="en-US" dirty="0">
              <a:latin typeface="Calibri"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0" dirty="0">
              <a:latin typeface="+mn-lt"/>
              <a:ea typeface="Calibri" charset="0"/>
              <a:cs typeface="Calibri" charset="0"/>
              <a:sym typeface="Arial"/>
            </a:endParaRP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59</a:t>
            </a:fld>
            <a:endParaRPr lang="en-US"/>
          </a:p>
        </p:txBody>
      </p:sp>
    </p:spTree>
    <p:extLst>
      <p:ext uri="{BB962C8B-B14F-4D97-AF65-F5344CB8AC3E}">
        <p14:creationId xmlns:p14="http://schemas.microsoft.com/office/powerpoint/2010/main" val="30979107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i="0" dirty="0"/>
              <a:t>S190405ar was retracted</a:t>
            </a:r>
          </a:p>
          <a:p>
            <a:r>
              <a:rPr lang="en-US" i="0" dirty="0"/>
              <a:t>S190421ar: 3% Terrestrial (1e-8 Hz FAR)</a:t>
            </a:r>
          </a:p>
          <a:p>
            <a:r>
              <a:rPr lang="en-US" i="0" dirty="0"/>
              <a:t>S190426c: 24% </a:t>
            </a:r>
            <a:r>
              <a:rPr lang="en-US" i="0" dirty="0" err="1"/>
              <a:t>MassGap</a:t>
            </a:r>
            <a:r>
              <a:rPr lang="en-US" i="0" dirty="0"/>
              <a:t>, 14% terrestrial, 13% NSBH</a:t>
            </a:r>
          </a:p>
          <a:p>
            <a:r>
              <a:rPr lang="en-US" i="0" dirty="0"/>
              <a:t>S190510g: 42% BNS</a:t>
            </a:r>
          </a:p>
          <a:p>
            <a:r>
              <a:rPr lang="en-US" i="0" dirty="0"/>
              <a:t>S190513bm: 5% </a:t>
            </a:r>
            <a:r>
              <a:rPr lang="en-US" i="0" dirty="0" err="1"/>
              <a:t>MassGap</a:t>
            </a:r>
            <a:endParaRPr lang="en-US" i="0" dirty="0"/>
          </a:p>
          <a:p>
            <a:r>
              <a:rPr lang="en-US" i="0" dirty="0"/>
              <a:t>S190517h: 2% </a:t>
            </a:r>
            <a:r>
              <a:rPr lang="en-US" i="0" dirty="0" err="1"/>
              <a:t>MassGap</a:t>
            </a:r>
            <a:endParaRPr lang="en-US" i="0" dirty="0"/>
          </a:p>
          <a:p>
            <a:r>
              <a:rPr lang="en-US" i="0" dirty="0"/>
              <a:t>S190518bb: 25% Terrestrial (1e-8 Hz FAR)</a:t>
            </a:r>
          </a:p>
          <a:p>
            <a:r>
              <a:rPr lang="en-US" i="0" dirty="0"/>
              <a:t>S190518bb was retracted (28±15 </a:t>
            </a:r>
            <a:r>
              <a:rPr lang="en-US" i="0" dirty="0" err="1"/>
              <a:t>Mpc</a:t>
            </a:r>
            <a:r>
              <a:rPr lang="en-US" i="0" dirty="0"/>
              <a:t> BNS 75%)</a:t>
            </a:r>
          </a:p>
          <a:p>
            <a:r>
              <a:rPr lang="en-US" i="0" dirty="0"/>
              <a:t>S190519bj: 4% Terrestrial</a:t>
            </a:r>
          </a:p>
          <a:p>
            <a:r>
              <a:rPr lang="en-US" i="0" dirty="0"/>
              <a:t>S190521g 3% Terrestrial</a:t>
            </a:r>
          </a:p>
          <a:p>
            <a:endParaRPr lang="en-US" i="0" dirty="0"/>
          </a:p>
          <a:p>
            <a:r>
              <a:rPr lang="en-US" i="0" dirty="0"/>
              <a:t>1e-8 Hz * 3e7 sec = 0.3 false alarms per year = 1 false alarm every 3-4 months</a:t>
            </a:r>
          </a:p>
          <a:p>
            <a:endParaRPr lang="en-US" i="0" dirty="0"/>
          </a:p>
          <a:p>
            <a:r>
              <a:rPr lang="en-US" i="0" dirty="0"/>
              <a:t>2 total retractions</a:t>
            </a:r>
          </a:p>
          <a:p>
            <a:endParaRPr lang="en-US" i="0" dirty="0"/>
          </a:p>
          <a:p>
            <a:r>
              <a:rPr lang="en-US" i="0" dirty="0"/>
              <a:t>Using distances from LAL Inference when available, otherwise </a:t>
            </a:r>
            <a:r>
              <a:rPr lang="en-US" i="0" dirty="0" err="1"/>
              <a:t>bayestar</a:t>
            </a:r>
            <a:endParaRPr lang="en-US" i="0" dirty="0"/>
          </a:p>
          <a:p>
            <a:endParaRPr lang="en-US" i="0" dirty="0"/>
          </a:p>
          <a:p>
            <a:r>
              <a:rPr lang="en-US" i="0" dirty="0"/>
              <a:t>As of May 21:</a:t>
            </a:r>
          </a:p>
          <a:p>
            <a:r>
              <a:rPr lang="en-US" i="0" dirty="0"/>
              <a:t>51 days / 13 GW = one every 4 days</a:t>
            </a:r>
          </a:p>
          <a:p>
            <a:r>
              <a:rPr lang="en-US" i="0" dirty="0"/>
              <a:t>13/51 days</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60</a:t>
            </a:fld>
            <a:endParaRPr lang="en-US"/>
          </a:p>
        </p:txBody>
      </p:sp>
    </p:spTree>
    <p:extLst>
      <p:ext uri="{BB962C8B-B14F-4D97-AF65-F5344CB8AC3E}">
        <p14:creationId xmlns:p14="http://schemas.microsoft.com/office/powerpoint/2010/main" val="3507680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ＭＳ Ｐゴシック" charset="-128"/>
                <a:cs typeface="ＭＳ Ｐゴシック" charset="-128"/>
              </a:rPr>
              <a:t>Significant variability of the electromagnetic emission can be observed in all displayed energy bands, with the source being in a high-emission state around the time of the neutrino alert. From top to bottom: (</a:t>
            </a:r>
            <a:r>
              <a:rPr lang="en-US" sz="1200" b="1" i="0" kern="1200" dirty="0">
                <a:solidFill>
                  <a:schemeClr val="tx1"/>
                </a:solidFill>
                <a:effectLst/>
                <a:latin typeface="+mn-lt"/>
                <a:ea typeface="ＭＳ Ｐゴシック" charset="-128"/>
                <a:cs typeface="ＭＳ Ｐゴシック" charset="-128"/>
              </a:rPr>
              <a:t>A</a:t>
            </a:r>
            <a:r>
              <a:rPr lang="en-US" sz="1200" b="0" i="0" kern="1200" dirty="0">
                <a:solidFill>
                  <a:schemeClr val="tx1"/>
                </a:solidFill>
                <a:effectLst/>
                <a:latin typeface="+mn-lt"/>
                <a:ea typeface="ＭＳ Ｐゴシック" charset="-128"/>
                <a:cs typeface="ＭＳ Ｐゴシック" charset="-128"/>
              </a:rPr>
              <a:t>) VHE </a:t>
            </a:r>
            <a:r>
              <a:rPr lang="en-US" sz="1200" b="0" i="0" kern="1200" dirty="0" err="1">
                <a:solidFill>
                  <a:schemeClr val="tx1"/>
                </a:solidFill>
                <a:effectLst/>
                <a:latin typeface="+mn-lt"/>
                <a:ea typeface="ＭＳ Ｐゴシック" charset="-128"/>
                <a:cs typeface="ＭＳ Ｐゴシック" charset="-128"/>
              </a:rPr>
              <a:t>γ</a:t>
            </a:r>
            <a:r>
              <a:rPr lang="en-US" sz="1200" b="0" i="0" kern="1200" dirty="0">
                <a:solidFill>
                  <a:schemeClr val="tx1"/>
                </a:solidFill>
                <a:effectLst/>
                <a:latin typeface="+mn-lt"/>
                <a:ea typeface="ＭＳ Ｐゴシック" charset="-128"/>
                <a:cs typeface="ＭＳ Ｐゴシック" charset="-128"/>
              </a:rPr>
              <a:t>-ray observations by MAGIC, H.E.S.S., and VERITAS; (</a:t>
            </a:r>
            <a:r>
              <a:rPr lang="en-US" sz="1200" b="1" i="0" kern="1200" dirty="0">
                <a:solidFill>
                  <a:schemeClr val="tx1"/>
                </a:solidFill>
                <a:effectLst/>
                <a:latin typeface="+mn-lt"/>
                <a:ea typeface="ＭＳ Ｐゴシック" charset="-128"/>
                <a:cs typeface="ＭＳ Ｐゴシック" charset="-128"/>
              </a:rPr>
              <a:t>B</a:t>
            </a:r>
            <a:r>
              <a:rPr lang="en-US" sz="1200" b="0" i="0" kern="1200" dirty="0">
                <a:solidFill>
                  <a:schemeClr val="tx1"/>
                </a:solidFill>
                <a:effectLst/>
                <a:latin typeface="+mn-lt"/>
                <a:ea typeface="ＭＳ Ｐゴシック" charset="-128"/>
                <a:cs typeface="ＭＳ Ｐゴシック" charset="-128"/>
              </a:rPr>
              <a:t>) high-energy </a:t>
            </a:r>
            <a:r>
              <a:rPr lang="en-US" sz="1200" b="0" i="0" kern="1200" dirty="0" err="1">
                <a:solidFill>
                  <a:schemeClr val="tx1"/>
                </a:solidFill>
                <a:effectLst/>
                <a:latin typeface="+mn-lt"/>
                <a:ea typeface="ＭＳ Ｐゴシック" charset="-128"/>
                <a:cs typeface="ＭＳ Ｐゴシック" charset="-128"/>
              </a:rPr>
              <a:t>γ</a:t>
            </a:r>
            <a:r>
              <a:rPr lang="en-US" sz="1200" b="0" i="0" kern="1200" dirty="0">
                <a:solidFill>
                  <a:schemeClr val="tx1"/>
                </a:solidFill>
                <a:effectLst/>
                <a:latin typeface="+mn-lt"/>
                <a:ea typeface="ＭＳ Ｐゴシック" charset="-128"/>
                <a:cs typeface="ＭＳ Ｐゴシック" charset="-128"/>
              </a:rPr>
              <a:t>-ray observations by </a:t>
            </a:r>
            <a:r>
              <a:rPr lang="en-US" sz="1200" b="0" i="1" kern="1200" dirty="0">
                <a:solidFill>
                  <a:schemeClr val="tx1"/>
                </a:solidFill>
                <a:effectLst/>
                <a:latin typeface="+mn-lt"/>
                <a:ea typeface="ＭＳ Ｐゴシック" charset="-128"/>
                <a:cs typeface="ＭＳ Ｐゴシック" charset="-128"/>
              </a:rPr>
              <a:t>Fermi</a:t>
            </a:r>
            <a:r>
              <a:rPr lang="en-US" sz="1200" b="0" i="0" kern="1200" dirty="0">
                <a:solidFill>
                  <a:schemeClr val="tx1"/>
                </a:solidFill>
                <a:effectLst/>
                <a:latin typeface="+mn-lt"/>
                <a:ea typeface="ＭＳ Ｐゴシック" charset="-128"/>
                <a:cs typeface="ＭＳ Ｐゴシック" charset="-128"/>
              </a:rPr>
              <a:t>-LAT and </a:t>
            </a:r>
            <a:r>
              <a:rPr lang="en-US" sz="1200" b="0" i="1" kern="1200" dirty="0">
                <a:solidFill>
                  <a:schemeClr val="tx1"/>
                </a:solidFill>
                <a:effectLst/>
                <a:latin typeface="+mn-lt"/>
                <a:ea typeface="ＭＳ Ｐゴシック" charset="-128"/>
                <a:cs typeface="ＭＳ Ｐゴシック" charset="-128"/>
              </a:rPr>
              <a:t>AGILE</a:t>
            </a:r>
            <a:r>
              <a:rPr lang="en-US" sz="1200" b="0" i="0" kern="1200" dirty="0">
                <a:solidFill>
                  <a:schemeClr val="tx1"/>
                </a:solidFill>
                <a:effectLst/>
                <a:latin typeface="+mn-lt"/>
                <a:ea typeface="ＭＳ Ｐゴシック" charset="-128"/>
                <a:cs typeface="ＭＳ Ｐゴシック" charset="-128"/>
              </a:rPr>
              <a:t>; (</a:t>
            </a:r>
            <a:r>
              <a:rPr lang="en-US" sz="1200" b="1" i="0" kern="1200" dirty="0">
                <a:solidFill>
                  <a:schemeClr val="tx1"/>
                </a:solidFill>
                <a:effectLst/>
                <a:latin typeface="+mn-lt"/>
                <a:ea typeface="ＭＳ Ｐゴシック" charset="-128"/>
                <a:cs typeface="ＭＳ Ｐゴシック" charset="-128"/>
              </a:rPr>
              <a:t>C</a:t>
            </a:r>
            <a:r>
              <a:rPr lang="en-US" sz="1200" b="0" i="0" kern="1200" dirty="0">
                <a:solidFill>
                  <a:schemeClr val="tx1"/>
                </a:solidFill>
                <a:effectLst/>
                <a:latin typeface="+mn-lt"/>
                <a:ea typeface="ＭＳ Ｐゴシック" charset="-128"/>
                <a:cs typeface="ＭＳ Ｐゴシック" charset="-128"/>
              </a:rPr>
              <a:t> and </a:t>
            </a:r>
            <a:r>
              <a:rPr lang="en-US" sz="1200" b="1" i="0" kern="1200" dirty="0">
                <a:solidFill>
                  <a:schemeClr val="tx1"/>
                </a:solidFill>
                <a:effectLst/>
                <a:latin typeface="+mn-lt"/>
                <a:ea typeface="ＭＳ Ｐゴシック" charset="-128"/>
                <a:cs typeface="ＭＳ Ｐゴシック" charset="-128"/>
              </a:rPr>
              <a:t>D</a:t>
            </a:r>
            <a:r>
              <a:rPr lang="en-US" sz="1200" b="0" i="0" kern="1200" dirty="0">
                <a:solidFill>
                  <a:schemeClr val="tx1"/>
                </a:solidFill>
                <a:effectLst/>
                <a:latin typeface="+mn-lt"/>
                <a:ea typeface="ＭＳ Ｐゴシック" charset="-128"/>
                <a:cs typeface="ＭＳ Ｐゴシック" charset="-128"/>
              </a:rPr>
              <a:t>) x-ray observations by </a:t>
            </a:r>
            <a:r>
              <a:rPr lang="en-US" sz="1200" b="0" i="1" kern="1200" dirty="0">
                <a:solidFill>
                  <a:schemeClr val="tx1"/>
                </a:solidFill>
                <a:effectLst/>
                <a:latin typeface="+mn-lt"/>
                <a:ea typeface="ＭＳ Ｐゴシック" charset="-128"/>
                <a:cs typeface="ＭＳ Ｐゴシック" charset="-128"/>
              </a:rPr>
              <a:t>Swift</a:t>
            </a:r>
            <a:r>
              <a:rPr lang="en-US" sz="1200" b="0" i="0" kern="1200" dirty="0">
                <a:solidFill>
                  <a:schemeClr val="tx1"/>
                </a:solidFill>
                <a:effectLst/>
                <a:latin typeface="+mn-lt"/>
                <a:ea typeface="ＭＳ Ｐゴシック" charset="-128"/>
                <a:cs typeface="ＭＳ Ｐゴシック" charset="-128"/>
              </a:rPr>
              <a:t> XRT; (</a:t>
            </a:r>
            <a:r>
              <a:rPr lang="en-US" sz="1200" b="1" i="0" kern="1200" dirty="0">
                <a:solidFill>
                  <a:schemeClr val="tx1"/>
                </a:solidFill>
                <a:effectLst/>
                <a:latin typeface="+mn-lt"/>
                <a:ea typeface="ＭＳ Ｐゴシック" charset="-128"/>
                <a:cs typeface="ＭＳ Ｐゴシック" charset="-128"/>
              </a:rPr>
              <a:t>E</a:t>
            </a:r>
            <a:r>
              <a:rPr lang="en-US" sz="1200" b="0" i="0" kern="1200" dirty="0">
                <a:solidFill>
                  <a:schemeClr val="tx1"/>
                </a:solidFill>
                <a:effectLst/>
                <a:latin typeface="+mn-lt"/>
                <a:ea typeface="ＭＳ Ｐゴシック" charset="-128"/>
                <a:cs typeface="ＭＳ Ｐゴシック" charset="-128"/>
              </a:rPr>
              <a:t>) optical light curves from ASAS-SN, Kiso/KWFC, and Kanata/HONIR; and (</a:t>
            </a:r>
            <a:r>
              <a:rPr lang="en-US" sz="1200" b="1" i="0" kern="1200" dirty="0">
                <a:solidFill>
                  <a:schemeClr val="tx1"/>
                </a:solidFill>
                <a:effectLst/>
                <a:latin typeface="+mn-lt"/>
                <a:ea typeface="ＭＳ Ｐゴシック" charset="-128"/>
                <a:cs typeface="ＭＳ Ｐゴシック" charset="-128"/>
              </a:rPr>
              <a:t>F</a:t>
            </a:r>
            <a:r>
              <a:rPr lang="en-US" sz="1200" b="0" i="0" kern="1200" dirty="0">
                <a:solidFill>
                  <a:schemeClr val="tx1"/>
                </a:solidFill>
                <a:effectLst/>
                <a:latin typeface="+mn-lt"/>
                <a:ea typeface="ＭＳ Ｐゴシック" charset="-128"/>
                <a:cs typeface="ＭＳ Ｐゴシック" charset="-128"/>
              </a:rPr>
              <a:t>) radio observations by OVRO and VLA. The red dashed line marks the detection time of the neutrino IceCube-170922A. The left set of panels shows measurements between MJD 54700 (22 August 2008) and MJD 58002 (6 September 2017). The set of panels on the right shows an expanded scale for time range MJD 58002 to MJD 58050 (24 October 2017). The </a:t>
            </a:r>
            <a:r>
              <a:rPr lang="en-US" sz="1200" b="0" i="1" kern="1200" dirty="0">
                <a:solidFill>
                  <a:schemeClr val="tx1"/>
                </a:solidFill>
                <a:effectLst/>
                <a:latin typeface="+mn-lt"/>
                <a:ea typeface="ＭＳ Ｐゴシック" charset="-128"/>
                <a:cs typeface="ＭＳ Ｐゴシック" charset="-128"/>
              </a:rPr>
              <a:t>Fermi</a:t>
            </a:r>
            <a:r>
              <a:rPr lang="en-US" sz="1200" b="0" i="0" kern="1200" dirty="0">
                <a:solidFill>
                  <a:schemeClr val="tx1"/>
                </a:solidFill>
                <a:effectLst/>
                <a:latin typeface="+mn-lt"/>
                <a:ea typeface="ＭＳ Ｐゴシック" charset="-128"/>
                <a:cs typeface="ＭＳ Ｐゴシック" charset="-128"/>
              </a:rPr>
              <a:t>-LAT light curve is binned in 28-day bins on the left panel, while finer 7-day bins are used on the expanded panel. A VERITAS limit from MJD 58019.40 (23 September 2017) of    is off the scale of the plot and not shown.</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61</a:t>
            </a:fld>
            <a:endParaRPr lang="en-US"/>
          </a:p>
        </p:txBody>
      </p:sp>
    </p:spTree>
    <p:extLst>
      <p:ext uri="{BB962C8B-B14F-4D97-AF65-F5344CB8AC3E}">
        <p14:creationId xmlns:p14="http://schemas.microsoft.com/office/powerpoint/2010/main" val="3713985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wiki.icecube.wisc.edu</a:t>
            </a:r>
            <a:r>
              <a:rPr lang="en-US" dirty="0"/>
              <a:t>/</a:t>
            </a:r>
            <a:r>
              <a:rPr lang="en-US" dirty="0" err="1"/>
              <a:t>index.php</a:t>
            </a:r>
            <a:r>
              <a:rPr lang="en-US" dirty="0"/>
              <a:t>/</a:t>
            </a:r>
            <a:r>
              <a:rPr lang="en-US" dirty="0" err="1"/>
              <a:t>Supernova_Stacking_Analysis_plot_approval</a:t>
            </a:r>
            <a:r>
              <a:rPr lang="en-US" dirty="0"/>
              <a:t>/Neutrino2020</a:t>
            </a:r>
          </a:p>
          <a:p>
            <a:endParaRPr lang="en-US" dirty="0"/>
          </a:p>
          <a:p>
            <a:r>
              <a:rPr lang="en-US" sz="1200" b="0" i="0" kern="1200" dirty="0">
                <a:solidFill>
                  <a:schemeClr val="tx1"/>
                </a:solidFill>
                <a:effectLst/>
                <a:latin typeface="+mn-lt"/>
                <a:ea typeface="ＭＳ Ｐゴシック" charset="-128"/>
                <a:cs typeface="ＭＳ Ｐゴシック" charset="-128"/>
              </a:rPr>
              <a:t>Contribution of the different supernova types to the measured diffuse neutrino flux based on the sensitivity. The assumed spectral index is {\</a:t>
            </a:r>
            <a:r>
              <a:rPr lang="en-US" sz="1200" b="0" i="0" kern="1200" dirty="0" err="1">
                <a:solidFill>
                  <a:schemeClr val="tx1"/>
                </a:solidFill>
                <a:effectLst/>
                <a:latin typeface="+mn-lt"/>
                <a:ea typeface="ＭＳ Ｐゴシック" charset="-128"/>
                <a:cs typeface="ＭＳ Ｐゴシック" charset="-128"/>
              </a:rPr>
              <a:t>displaystyle</a:t>
            </a:r>
            <a:r>
              <a:rPr lang="en-US" sz="1200" b="0" i="0" kern="1200" dirty="0">
                <a:solidFill>
                  <a:schemeClr val="tx1"/>
                </a:solidFill>
                <a:effectLst/>
                <a:latin typeface="+mn-lt"/>
                <a:ea typeface="ＭＳ Ｐゴシック" charset="-128"/>
                <a:cs typeface="ＭＳ Ｐゴシック" charset="-128"/>
              </a:rPr>
              <a:t> \gamma =2.5}. The contribution refers to redshifts up to {\</a:t>
            </a:r>
            <a:r>
              <a:rPr lang="en-US" sz="1200" b="0" i="0" kern="1200" dirty="0" err="1">
                <a:solidFill>
                  <a:schemeClr val="tx1"/>
                </a:solidFill>
                <a:effectLst/>
                <a:latin typeface="+mn-lt"/>
                <a:ea typeface="ＭＳ Ｐゴシック" charset="-128"/>
                <a:cs typeface="ＭＳ Ｐゴシック" charset="-128"/>
              </a:rPr>
              <a:t>displaystyle</a:t>
            </a:r>
            <a:r>
              <a:rPr lang="en-US" sz="1200" b="0" i="0" kern="1200" dirty="0">
                <a:solidFill>
                  <a:schemeClr val="tx1"/>
                </a:solidFill>
                <a:effectLst/>
                <a:latin typeface="+mn-lt"/>
                <a:ea typeface="ＭＳ Ｐゴシック" charset="-128"/>
                <a:cs typeface="ＭＳ Ｐゴシック" charset="-128"/>
              </a:rPr>
              <a:t> z=2}. Rates and abundances for the different types are taken from </a:t>
            </a:r>
            <a:r>
              <a:rPr lang="en-US" sz="1200" b="0" i="0" u="none" strike="noStrike" kern="1200" dirty="0">
                <a:solidFill>
                  <a:schemeClr val="tx1"/>
                </a:solidFill>
                <a:effectLst/>
                <a:latin typeface="+mn-lt"/>
                <a:ea typeface="ＭＳ Ｐゴシック" charset="-128"/>
                <a:cs typeface="ＭＳ Ｐゴシック" charset="-128"/>
                <a:hlinkClick r:id="rId3"/>
              </a:rPr>
              <a:t>Strolger et al 2015, ApJ 813 </a:t>
            </a:r>
            <a:r>
              <a:rPr lang="en-US" sz="1200" b="0" i="0" kern="1200" dirty="0">
                <a:solidFill>
                  <a:schemeClr val="tx1"/>
                </a:solidFill>
                <a:effectLst/>
                <a:latin typeface="+mn-lt"/>
                <a:ea typeface="ＭＳ Ｐゴシック" charset="-128"/>
                <a:cs typeface="ＭＳ Ｐゴシック" charset="-128"/>
              </a:rPr>
              <a:t>.</a:t>
            </a:r>
            <a:br>
              <a:rPr lang="en-US" dirty="0"/>
            </a:br>
            <a:endParaRPr lang="en-US" dirty="0"/>
          </a:p>
          <a:p>
            <a:endParaRPr lang="en-US" dirty="0"/>
          </a:p>
          <a:p>
            <a:r>
              <a:rPr lang="en-US" dirty="0" err="1"/>
              <a:t>Ibc</a:t>
            </a:r>
            <a:r>
              <a:rPr lang="en-US" dirty="0"/>
              <a:t>: choked jets</a:t>
            </a:r>
          </a:p>
          <a:p>
            <a:endParaRPr lang="en-US" dirty="0"/>
          </a:p>
          <a:p>
            <a:r>
              <a:rPr lang="en-US" dirty="0" err="1"/>
              <a:t>Iin</a:t>
            </a:r>
            <a:r>
              <a:rPr lang="en-US" dirty="0"/>
              <a:t> and IIP? Interacting with CSM</a:t>
            </a:r>
          </a:p>
          <a:p>
            <a:endParaRPr lang="en-US" dirty="0"/>
          </a:p>
          <a:p>
            <a:r>
              <a:rPr lang="en-US" dirty="0"/>
              <a:t>Assuming standard candle luminosity and using distance weighting</a:t>
            </a:r>
          </a:p>
          <a:p>
            <a:r>
              <a:rPr lang="en-US" dirty="0"/>
              <a:t>https://</a:t>
            </a:r>
            <a:r>
              <a:rPr lang="en-US" dirty="0" err="1"/>
              <a:t>docushare.icecube.wisc.edu</a:t>
            </a:r>
            <a:r>
              <a:rPr lang="en-US" dirty="0"/>
              <a:t>/</a:t>
            </a:r>
            <a:r>
              <a:rPr lang="en-US" dirty="0" err="1"/>
              <a:t>dsweb</a:t>
            </a:r>
            <a:r>
              <a:rPr lang="en-US" dirty="0"/>
              <a:t>/Get/Version-103717/Constraining_High_Energy_Neutrino_Emission_from_Supernovae_with_IceCube(2).pdf</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63</a:t>
            </a:fld>
            <a:endParaRPr lang="en-US"/>
          </a:p>
        </p:txBody>
      </p:sp>
    </p:spTree>
    <p:extLst>
      <p:ext uri="{BB962C8B-B14F-4D97-AF65-F5344CB8AC3E}">
        <p14:creationId xmlns:p14="http://schemas.microsoft.com/office/powerpoint/2010/main" val="39238927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PINGU LOI: 1401.2046</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67</a:t>
            </a:fld>
            <a:endParaRPr lang="en-US"/>
          </a:p>
        </p:txBody>
      </p:sp>
    </p:spTree>
    <p:extLst>
      <p:ext uri="{BB962C8B-B14F-4D97-AF65-F5344CB8AC3E}">
        <p14:creationId xmlns:p14="http://schemas.microsoft.com/office/powerpoint/2010/main" val="39017433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 decay length vs. energy</a:t>
            </a:r>
          </a:p>
          <a:p>
            <a:endParaRPr lang="en-US" dirty="0"/>
          </a:p>
          <a:p>
            <a:r>
              <a:rPr lang="en-US" dirty="0"/>
              <a:t>Muon is IC 40 data</a:t>
            </a:r>
          </a:p>
          <a:p>
            <a:r>
              <a:rPr lang="en-US" dirty="0"/>
              <a:t>Cascade is simulation</a:t>
            </a:r>
          </a:p>
          <a:p>
            <a:r>
              <a:rPr lang="en-US" dirty="0"/>
              <a:t>Nu tau is simulation</a:t>
            </a:r>
          </a:p>
          <a:p>
            <a:endParaRPr lang="en-US" dirty="0"/>
          </a:p>
          <a:p>
            <a:r>
              <a:rPr lang="en-US" dirty="0"/>
              <a:t>Figure from Gen2 white paper</a:t>
            </a:r>
          </a:p>
          <a:p>
            <a:r>
              <a:rPr lang="en-US" dirty="0"/>
              <a:t>https://</a:t>
            </a:r>
            <a:r>
              <a:rPr lang="en-US" dirty="0" err="1"/>
              <a:t>arxiv.org</a:t>
            </a:r>
            <a:r>
              <a:rPr lang="en-US" dirty="0"/>
              <a:t>/abs/2008.04323</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68</a:t>
            </a:fld>
            <a:endParaRPr lang="en-US"/>
          </a:p>
        </p:txBody>
      </p:sp>
    </p:spTree>
    <p:extLst>
      <p:ext uri="{BB962C8B-B14F-4D97-AF65-F5344CB8AC3E}">
        <p14:creationId xmlns:p14="http://schemas.microsoft.com/office/powerpoint/2010/main" val="348579443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ＭＳ Ｐゴシック" charset="-128"/>
                <a:cs typeface="ＭＳ Ｐゴシック" charset="-128"/>
              </a:rPr>
              <a:t>Figure 2.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median angular resolution vs. neutrino energy for</a:t>
            </a:r>
            <a:r>
              <a:rPr lang="en-US" sz="1200" kern="1200" baseline="0" dirty="0">
                <a:solidFill>
                  <a:schemeClr val="tx1"/>
                </a:solidFill>
                <a:effectLst/>
                <a:latin typeface="+mn-lt"/>
                <a:ea typeface="ＭＳ Ｐゴシック" charset="-128"/>
                <a:cs typeface="ＭＳ Ｐゴシック" charset="-128"/>
              </a:rPr>
              <a:t> </a:t>
            </a:r>
            <a:r>
              <a:rPr lang="en-US" sz="1200" kern="1200" baseline="0" dirty="0" err="1">
                <a:solidFill>
                  <a:schemeClr val="tx1"/>
                </a:solidFill>
                <a:effectLst/>
                <a:latin typeface="+mn-lt"/>
                <a:ea typeface="ＭＳ Ｐゴシック" charset="-128"/>
                <a:cs typeface="ＭＳ Ｐゴシック" charset="-128"/>
              </a:rPr>
              <a:t>numu</a:t>
            </a:r>
            <a:r>
              <a:rPr lang="en-US" sz="1200" kern="1200" baseline="0" dirty="0">
                <a:solidFill>
                  <a:schemeClr val="tx1"/>
                </a:solidFill>
                <a:effectLst/>
                <a:latin typeface="+mn-lt"/>
                <a:ea typeface="ＭＳ Ｐゴシック" charset="-128"/>
                <a:cs typeface="ＭＳ Ｐゴシック" charset="-128"/>
              </a:rPr>
              <a:t> + </a:t>
            </a:r>
            <a:r>
              <a:rPr lang="en-US" sz="1200" kern="1200" baseline="0" dirty="0" err="1">
                <a:solidFill>
                  <a:schemeClr val="tx1"/>
                </a:solidFill>
                <a:effectLst/>
                <a:latin typeface="+mn-lt"/>
                <a:ea typeface="ＭＳ Ｐゴシック" charset="-128"/>
                <a:cs typeface="ＭＳ Ｐゴシック" charset="-128"/>
              </a:rPr>
              <a:t>numubar</a:t>
            </a:r>
            <a:r>
              <a:rPr lang="en-US" sz="1200" kern="1200" baseline="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calculated from Monte Carlo simulation for the IC86 sample described in Section 2.2. Through-going tracks (solid black) are shown together with starting tracks (dashed black; see Section 2.3). Moreover, the median kinematic angle of the secondary muon in CC neutrino interactions is shown (dotted black line).</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From</a:t>
            </a:r>
            <a:r>
              <a:rPr lang="en-US" sz="1200" kern="1200" baseline="0" dirty="0">
                <a:solidFill>
                  <a:schemeClr val="tx1"/>
                </a:solidFill>
                <a:effectLst/>
                <a:latin typeface="+mn-lt"/>
                <a:ea typeface="ＭＳ Ｐゴシック" charset="-128"/>
                <a:cs typeface="ＭＳ Ｐゴシック" charset="-128"/>
              </a:rPr>
              <a:t> seven-year point source paper.</a:t>
            </a:r>
            <a:endParaRPr 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8043E49-4885-E64E-B846-4F1431A11437}" type="slidenum">
              <a:rPr lang="en-US" altLang="en-US" sz="1200"/>
              <a:pPr eaLnBrk="1" hangingPunct="1"/>
              <a:t>69</a:t>
            </a:fld>
            <a:endParaRPr lang="en-US" altLang="en-US" sz="1200"/>
          </a:p>
        </p:txBody>
      </p:sp>
    </p:spTree>
    <p:extLst>
      <p:ext uri="{BB962C8B-B14F-4D97-AF65-F5344CB8AC3E}">
        <p14:creationId xmlns:p14="http://schemas.microsoft.com/office/powerpoint/2010/main" val="1152292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 decay length vs. energy</a:t>
            </a:r>
          </a:p>
          <a:p>
            <a:endParaRPr lang="en-US" dirty="0"/>
          </a:p>
          <a:p>
            <a:r>
              <a:rPr lang="en-US" dirty="0"/>
              <a:t>Muon is IC 40 data</a:t>
            </a:r>
          </a:p>
          <a:p>
            <a:r>
              <a:rPr lang="en-US" dirty="0"/>
              <a:t>Cascade is simulation</a:t>
            </a:r>
          </a:p>
          <a:p>
            <a:r>
              <a:rPr lang="en-US" dirty="0"/>
              <a:t>Nu tau is simulation</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6</a:t>
            </a:fld>
            <a:endParaRPr lang="en-US"/>
          </a:p>
        </p:txBody>
      </p:sp>
    </p:spTree>
    <p:extLst>
      <p:ext uri="{BB962C8B-B14F-4D97-AF65-F5344CB8AC3E}">
        <p14:creationId xmlns:p14="http://schemas.microsoft.com/office/powerpoint/2010/main" val="896853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 years of data</a:t>
            </a:r>
          </a:p>
          <a:p>
            <a:r>
              <a:rPr lang="en-US" dirty="0"/>
              <a:t>82 events</a:t>
            </a:r>
          </a:p>
        </p:txBody>
      </p:sp>
      <p:sp>
        <p:nvSpPr>
          <p:cNvPr id="4" name="Slide Number Placeholder 3"/>
          <p:cNvSpPr>
            <a:spLocks noGrp="1"/>
          </p:cNvSpPr>
          <p:nvPr>
            <p:ph type="sldNum" sz="quarter" idx="10"/>
          </p:nvPr>
        </p:nvSpPr>
        <p:spPr/>
        <p:txBody>
          <a:bodyPr/>
          <a:lstStyle/>
          <a:p>
            <a:fld id="{DE8E4EC3-94D5-E24E-80EE-0BB2D5203C4B}" type="slidenum">
              <a:rPr lang="en-US" smtClean="0"/>
              <a:pPr/>
              <a:t>70</a:t>
            </a:fld>
            <a:endParaRPr lang="en-US"/>
          </a:p>
        </p:txBody>
      </p:sp>
    </p:spTree>
    <p:extLst>
      <p:ext uri="{BB962C8B-B14F-4D97-AF65-F5344CB8AC3E}">
        <p14:creationId xmlns:p14="http://schemas.microsoft.com/office/powerpoint/2010/main" val="27434523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128"/>
                <a:cs typeface="ＭＳ Ｐゴシック" charset="-128"/>
              </a:rPr>
              <a:t>Fig. 10. </a:t>
            </a:r>
            <a:r>
              <a:rPr lang="en-US" sz="1200" kern="1200" dirty="0">
                <a:solidFill>
                  <a:schemeClr val="tx1"/>
                </a:solidFill>
                <a:effectLst/>
                <a:latin typeface="+mn-lt"/>
                <a:ea typeface="ＭＳ Ｐゴシック" charset="-128"/>
                <a:cs typeface="ＭＳ Ｐゴシック" charset="-128"/>
              </a:rPr>
              <a:t>Expected rate distribution at 10 </a:t>
            </a:r>
            <a:r>
              <a:rPr lang="en-US" sz="1200" kern="1200" dirty="0" err="1">
                <a:solidFill>
                  <a:schemeClr val="tx1"/>
                </a:solidFill>
                <a:effectLst/>
                <a:latin typeface="+mn-lt"/>
                <a:ea typeface="ＭＳ Ｐゴシック" charset="-128"/>
                <a:cs typeface="ＭＳ Ｐゴシック" charset="-128"/>
              </a:rPr>
              <a:t>kpc</a:t>
            </a:r>
            <a:r>
              <a:rPr lang="en-US" sz="1200" kern="1200" dirty="0">
                <a:solidFill>
                  <a:schemeClr val="tx1"/>
                </a:solidFill>
                <a:effectLst/>
                <a:latin typeface="+mn-lt"/>
                <a:ea typeface="ＭＳ Ｐゴシック" charset="-128"/>
                <a:cs typeface="ＭＳ Ｐゴシック" charset="-128"/>
              </a:rPr>
              <a:t> distance for the Lawrence- Livermore model (dashed line) and O-Ne-Mg model by </a:t>
            </a:r>
            <a:r>
              <a:rPr lang="en-US" sz="1200" kern="1200" dirty="0" err="1">
                <a:solidFill>
                  <a:schemeClr val="tx1"/>
                </a:solidFill>
                <a:effectLst/>
                <a:latin typeface="+mn-lt"/>
                <a:ea typeface="ＭＳ Ｐゴシック" charset="-128"/>
                <a:cs typeface="ＭＳ Ｐゴシック" charset="-128"/>
              </a:rPr>
              <a:t>Hüdepohl</a:t>
            </a:r>
            <a:r>
              <a:rPr lang="en-US" sz="1200" kern="1200" dirty="0">
                <a:solidFill>
                  <a:schemeClr val="tx1"/>
                </a:solidFill>
                <a:effectLst/>
                <a:latin typeface="+mn-lt"/>
                <a:ea typeface="ＭＳ Ｐゴシック" charset="-128"/>
                <a:cs typeface="ＭＳ Ｐゴシック" charset="-128"/>
              </a:rPr>
              <a:t> et al. (2010) with the full set of neutrino opacities (solid line). The 1 </a:t>
            </a:r>
            <a:r>
              <a:rPr lang="en-US" sz="1200" kern="1200" dirty="0" err="1">
                <a:solidFill>
                  <a:schemeClr val="tx1"/>
                </a:solidFill>
                <a:effectLst/>
                <a:latin typeface="+mn-lt"/>
                <a:ea typeface="ＭＳ Ｐゴシック" charset="-128"/>
                <a:cs typeface="ＭＳ Ｐゴシック" charset="-128"/>
              </a:rPr>
              <a:t>σ</a:t>
            </a:r>
            <a:r>
              <a:rPr lang="en-US" sz="1200" kern="1200" dirty="0">
                <a:solidFill>
                  <a:schemeClr val="tx1"/>
                </a:solidFill>
                <a:effectLst/>
                <a:latin typeface="+mn-lt"/>
                <a:ea typeface="ＭＳ Ｐゴシック" charset="-128"/>
                <a:cs typeface="ＭＳ Ｐゴシック" charset="-128"/>
              </a:rPr>
              <a:t>-band corresponding to measured detector noise (hatched area) has a width of about ±330 counts.</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71</a:t>
            </a:fld>
            <a:endParaRPr lang="en-US"/>
          </a:p>
        </p:txBody>
      </p:sp>
    </p:spTree>
    <p:extLst>
      <p:ext uri="{BB962C8B-B14F-4D97-AF65-F5344CB8AC3E}">
        <p14:creationId xmlns:p14="http://schemas.microsoft.com/office/powerpoint/2010/main" val="9896649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128"/>
                <a:cs typeface="ＭＳ Ｐゴシック" charset="-128"/>
              </a:rPr>
              <a:t>Figure 2 </a:t>
            </a:r>
            <a:r>
              <a:rPr lang="en-US" sz="1200" kern="1200" dirty="0">
                <a:solidFill>
                  <a:schemeClr val="tx1"/>
                </a:solidFill>
                <a:effectLst/>
                <a:latin typeface="+mn-lt"/>
                <a:ea typeface="ＭＳ Ｐゴシック" charset="-128"/>
                <a:cs typeface="ＭＳ Ｐゴシック" charset="-128"/>
              </a:rPr>
              <a:t>| </a:t>
            </a:r>
            <a:r>
              <a:rPr lang="en-US" sz="1200" b="1" kern="1200" dirty="0">
                <a:solidFill>
                  <a:schemeClr val="tx1"/>
                </a:solidFill>
                <a:effectLst/>
                <a:latin typeface="+mn-lt"/>
                <a:ea typeface="ＭＳ Ｐゴシック" charset="-128"/>
                <a:cs typeface="ＭＳ Ｐゴシック" charset="-128"/>
              </a:rPr>
              <a:t>Neutrino absorption in the Earth. a</a:t>
            </a:r>
            <a:r>
              <a:rPr lang="en-US" sz="1200" kern="1200" dirty="0">
                <a:solidFill>
                  <a:schemeClr val="tx1"/>
                </a:solidFill>
                <a:effectLst/>
                <a:latin typeface="+mn-lt"/>
                <a:ea typeface="ＭＳ Ｐゴシック" charset="-128"/>
                <a:cs typeface="ＭＳ Ｐゴシック" charset="-128"/>
              </a:rPr>
              <a:t>, Neutrino absorption is observed by measuring how the neutrino energy spectrum changes with the zenith angle. High-energy neutrinos transiting deep through the Earth are absorbed, whereas low-energy neutrinos are not. Neutrinos from just below the horizon provide a nearly absorption-free baseline at all relevant energies. </a:t>
            </a:r>
            <a:r>
              <a:rPr lang="en-US" sz="1200" b="1" kern="1200" dirty="0">
                <a:solidFill>
                  <a:schemeClr val="tx1"/>
                </a:solidFill>
                <a:effectLst/>
                <a:latin typeface="+mn-lt"/>
                <a:ea typeface="ＭＳ Ｐゴシック" charset="-128"/>
                <a:cs typeface="ＭＳ Ｐゴシック" charset="-128"/>
              </a:rPr>
              <a:t>b</a:t>
            </a:r>
            <a:r>
              <a:rPr lang="en-US" sz="1200" kern="1200" dirty="0">
                <a:solidFill>
                  <a:schemeClr val="tx1"/>
                </a:solidFill>
                <a:effectLst/>
                <a:latin typeface="+mn-lt"/>
                <a:ea typeface="ＭＳ Ｐゴシック" charset="-128"/>
                <a:cs typeface="ＭＳ Ｐゴシック" charset="-128"/>
              </a:rPr>
              <a:t>, Standard model prediction for the transmission probability of neutrinos through the Earth as a function of energy and zenith angle. Neutral-current interactions, which occur about 1/3 of the time, are included. When a neutral-current interaction occurs, a neutrino is replaced with one of lower energy. The horizontal white dotted line shows the trajectory (and zenith angle) of a neutrino that just passes through the core–mantle boundary.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72</a:t>
            </a:fld>
            <a:endParaRPr lang="en-US"/>
          </a:p>
        </p:txBody>
      </p:sp>
    </p:spTree>
    <p:extLst>
      <p:ext uri="{BB962C8B-B14F-4D97-AF65-F5344CB8AC3E}">
        <p14:creationId xmlns:p14="http://schemas.microsoft.com/office/powerpoint/2010/main" val="14083003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128"/>
                <a:cs typeface="ＭＳ Ｐゴシック" charset="-128"/>
              </a:rPr>
              <a:t>Figure 1 </a:t>
            </a:r>
            <a:r>
              <a:rPr lang="en-US" sz="1200" kern="1200" dirty="0">
                <a:solidFill>
                  <a:schemeClr val="tx1"/>
                </a:solidFill>
                <a:effectLst/>
                <a:latin typeface="+mn-lt"/>
                <a:ea typeface="ＭＳ Ｐゴシック" charset="-128"/>
                <a:cs typeface="ＭＳ Ｐゴシック" charset="-128"/>
              </a:rPr>
              <a:t>| </a:t>
            </a:r>
            <a:r>
              <a:rPr lang="en-US" sz="1200" b="1" kern="1200" dirty="0">
                <a:solidFill>
                  <a:schemeClr val="tx1"/>
                </a:solidFill>
                <a:effectLst/>
                <a:latin typeface="+mn-lt"/>
                <a:ea typeface="ＭＳ Ｐゴシック" charset="-128"/>
                <a:cs typeface="ＭＳ Ｐゴシック" charset="-128"/>
              </a:rPr>
              <a:t>Neutrino cross-section measurements. </a:t>
            </a:r>
            <a:r>
              <a:rPr lang="en-US" sz="1200" kern="1200" dirty="0">
                <a:solidFill>
                  <a:schemeClr val="tx1"/>
                </a:solidFill>
                <a:effectLst/>
                <a:latin typeface="+mn-lt"/>
                <a:ea typeface="ＭＳ Ｐゴシック" charset="-128"/>
                <a:cs typeface="ＭＳ Ｐゴシック" charset="-128"/>
              </a:rPr>
              <a:t>Measured neutrino charged-current interaction cross-sections </a:t>
            </a:r>
            <a:r>
              <a:rPr lang="en-US" sz="1200" i="1" kern="1200" dirty="0" err="1">
                <a:solidFill>
                  <a:schemeClr val="tx1"/>
                </a:solidFill>
                <a:effectLst/>
                <a:latin typeface="+mn-lt"/>
                <a:ea typeface="ＭＳ Ｐゴシック" charset="-128"/>
                <a:cs typeface="ＭＳ Ｐゴシック" charset="-128"/>
              </a:rPr>
              <a:t>σν</a:t>
            </a:r>
            <a:r>
              <a:rPr lang="en-US" sz="1200" kern="1200" dirty="0">
                <a:solidFill>
                  <a:schemeClr val="tx1"/>
                </a:solidFill>
                <a:effectLst/>
                <a:latin typeface="+mn-lt"/>
                <a:ea typeface="ＭＳ Ｐゴシック" charset="-128"/>
                <a:cs typeface="ＭＳ Ｐゴシック" charset="-128"/>
              </a:rPr>
              <a:t>, divided by the neutrino energy </a:t>
            </a:r>
            <a:r>
              <a:rPr lang="en-US" sz="1200" i="1" kern="1200" dirty="0" err="1">
                <a:solidFill>
                  <a:schemeClr val="tx1"/>
                </a:solidFill>
                <a:effectLst/>
                <a:latin typeface="+mn-lt"/>
                <a:ea typeface="ＭＳ Ｐゴシック" charset="-128"/>
                <a:cs typeface="ＭＳ Ｐゴシック" charset="-128"/>
              </a:rPr>
              <a:t>Eν</a:t>
            </a:r>
            <a:r>
              <a:rPr lang="en-US" sz="1200" kern="1200" dirty="0">
                <a:solidFill>
                  <a:schemeClr val="tx1"/>
                </a:solidFill>
                <a:effectLst/>
                <a:latin typeface="+mn-lt"/>
                <a:ea typeface="ＭＳ Ｐゴシック" charset="-128"/>
                <a:cs typeface="ＭＳ Ｐゴシック" charset="-128"/>
              </a:rPr>
              <a:t>, from accelerator experiments are shown, along with error bars showing their combined 1</a:t>
            </a:r>
            <a:r>
              <a:rPr lang="en-US" sz="1200" i="1" kern="1200" dirty="0">
                <a:solidFill>
                  <a:schemeClr val="tx1"/>
                </a:solidFill>
                <a:effectLst/>
                <a:latin typeface="+mn-lt"/>
                <a:ea typeface="ＭＳ Ｐゴシック" charset="-128"/>
                <a:cs typeface="ＭＳ Ｐゴシック" charset="-128"/>
              </a:rPr>
              <a:t>σ </a:t>
            </a:r>
            <a:r>
              <a:rPr lang="en-US" sz="1200" kern="1200" dirty="0">
                <a:solidFill>
                  <a:schemeClr val="tx1"/>
                </a:solidFill>
                <a:effectLst/>
                <a:latin typeface="+mn-lt"/>
                <a:ea typeface="ＭＳ Ｐゴシック" charset="-128"/>
                <a:cs typeface="ＭＳ Ｐゴシック" charset="-128"/>
              </a:rPr>
              <a:t>statistical and systematic uncertainty, from ref. 1 and from this work. The blue and green lines are the standard model predictions for muon neutrinos </a:t>
            </a:r>
            <a:r>
              <a:rPr lang="en-US" sz="1200" i="1" kern="1200" dirty="0" err="1">
                <a:solidFill>
                  <a:schemeClr val="tx1"/>
                </a:solidFill>
                <a:effectLst/>
                <a:latin typeface="+mn-lt"/>
                <a:ea typeface="ＭＳ Ｐゴシック" charset="-128"/>
                <a:cs typeface="ＭＳ Ｐゴシック" charset="-128"/>
              </a:rPr>
              <a:t>νμ</a:t>
            </a:r>
            <a:r>
              <a:rPr lang="en-US" sz="1200" i="1" kern="120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and antineutrinos </a:t>
            </a:r>
            <a:r>
              <a:rPr lang="en-US" sz="1200" i="1" kern="1200" dirty="0" err="1">
                <a:solidFill>
                  <a:schemeClr val="tx1"/>
                </a:solidFill>
                <a:effectLst/>
                <a:latin typeface="+mn-lt"/>
                <a:ea typeface="ＭＳ Ｐゴシック" charset="-128"/>
                <a:cs typeface="ＭＳ Ｐゴシック" charset="-128"/>
              </a:rPr>
              <a:t>νμ</a:t>
            </a:r>
            <a:r>
              <a:rPr lang="en-US" sz="1200" kern="1200" dirty="0">
                <a:solidFill>
                  <a:schemeClr val="tx1"/>
                </a:solidFill>
                <a:effectLst/>
                <a:latin typeface="+mn-lt"/>
                <a:ea typeface="ＭＳ Ｐゴシック" charset="-128"/>
                <a:cs typeface="ＭＳ Ｐゴシック" charset="-128"/>
              </a:rPr>
              <a:t>, respectively, with the uncertainties on the deep-inelastic cross-sections shown by the shaded bands</a:t>
            </a:r>
            <a:r>
              <a:rPr lang="en-US" sz="1200" kern="1200" baseline="30000" dirty="0">
                <a:solidFill>
                  <a:schemeClr val="tx1"/>
                </a:solidFill>
                <a:effectLst/>
                <a:latin typeface="+mn-lt"/>
                <a:ea typeface="ＭＳ Ｐゴシック" charset="-128"/>
                <a:cs typeface="ＭＳ Ｐゴシック" charset="-128"/>
              </a:rPr>
              <a:t>3</a:t>
            </a:r>
            <a:r>
              <a:rPr lang="en-US" sz="1200" kern="1200" dirty="0">
                <a:solidFill>
                  <a:schemeClr val="tx1"/>
                </a:solidFill>
                <a:effectLst/>
                <a:latin typeface="+mn-lt"/>
                <a:ea typeface="ＭＳ Ｐゴシック" charset="-128"/>
                <a:cs typeface="ＭＳ Ｐゴシック" charset="-128"/>
              </a:rPr>
              <a:t>. The red line corresponds to the expected mixture of </a:t>
            </a:r>
            <a:r>
              <a:rPr lang="en-US" sz="1200" i="1" kern="1200" dirty="0" err="1">
                <a:solidFill>
                  <a:schemeClr val="tx1"/>
                </a:solidFill>
                <a:effectLst/>
                <a:latin typeface="+mn-lt"/>
                <a:ea typeface="ＭＳ Ｐゴシック" charset="-128"/>
                <a:cs typeface="ＭＳ Ｐゴシック" charset="-128"/>
              </a:rPr>
              <a:t>νμ</a:t>
            </a:r>
            <a:r>
              <a:rPr lang="en-US" sz="1200" i="1" kern="120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and </a:t>
            </a:r>
            <a:r>
              <a:rPr lang="en-US" sz="1200" i="1" kern="1200" dirty="0" err="1">
                <a:solidFill>
                  <a:schemeClr val="tx1"/>
                </a:solidFill>
                <a:effectLst/>
                <a:latin typeface="+mn-lt"/>
                <a:ea typeface="ＭＳ Ｐゴシック" charset="-128"/>
                <a:cs typeface="ＭＳ Ｐゴシック" charset="-128"/>
              </a:rPr>
              <a:t>νμ</a:t>
            </a:r>
            <a:r>
              <a:rPr lang="en-US" sz="1200" i="1" kern="120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in the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sample. The black line shows our result, assuming that the charged- and neutral-current cross-sections vary in proportion, and that the ratio between the actual cross-section and the standard model prediction does not depend on energy. The pink band shows the total 1</a:t>
            </a:r>
            <a:r>
              <a:rPr lang="en-US" sz="1200" i="1" kern="1200" dirty="0">
                <a:solidFill>
                  <a:schemeClr val="tx1"/>
                </a:solidFill>
                <a:effectLst/>
                <a:latin typeface="+mn-lt"/>
                <a:ea typeface="ＭＳ Ｐゴシック" charset="-128"/>
                <a:cs typeface="ＭＳ Ｐゴシック" charset="-128"/>
              </a:rPr>
              <a:t>σ </a:t>
            </a:r>
            <a:r>
              <a:rPr lang="en-US" sz="1200" kern="1200" dirty="0">
                <a:solidFill>
                  <a:schemeClr val="tx1"/>
                </a:solidFill>
                <a:effectLst/>
                <a:latin typeface="+mn-lt"/>
                <a:ea typeface="ＭＳ Ｐゴシック" charset="-128"/>
                <a:cs typeface="ＭＳ Ｐゴシック" charset="-128"/>
              </a:rPr>
              <a:t>(statistical plus systematic) uncertainty. The cross-section increases linearly with energy up to about 3 </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 (log(3,000) = 3.48), after which this increase is moderated and the cross-section becomes roughly proportional to (</a:t>
            </a:r>
            <a:r>
              <a:rPr lang="en-US" sz="1200" i="1" kern="1200" dirty="0" err="1">
                <a:solidFill>
                  <a:schemeClr val="tx1"/>
                </a:solidFill>
                <a:effectLst/>
                <a:latin typeface="+mn-lt"/>
                <a:ea typeface="ＭＳ Ｐゴシック" charset="-128"/>
                <a:cs typeface="ＭＳ Ｐゴシック" charset="-128"/>
              </a:rPr>
              <a:t>Eν</a:t>
            </a:r>
            <a:r>
              <a:rPr lang="en-US" sz="1200" kern="1200" dirty="0">
                <a:solidFill>
                  <a:schemeClr val="tx1"/>
                </a:solidFill>
                <a:effectLst/>
                <a:latin typeface="+mn-lt"/>
                <a:ea typeface="ＭＳ Ｐゴシック" charset="-128"/>
                <a:cs typeface="ＭＳ Ｐゴシック" charset="-128"/>
              </a:rPr>
              <a:t>)</a:t>
            </a:r>
            <a:r>
              <a:rPr lang="en-US" sz="1200" kern="1200" baseline="30000" dirty="0">
                <a:solidFill>
                  <a:schemeClr val="tx1"/>
                </a:solidFill>
                <a:effectLst/>
                <a:latin typeface="+mn-lt"/>
                <a:ea typeface="ＭＳ Ｐゴシック" charset="-128"/>
                <a:cs typeface="ＭＳ Ｐゴシック" charset="-128"/>
              </a:rPr>
              <a:t>0.3</a:t>
            </a:r>
            <a:r>
              <a:rPr lang="en-US" sz="1200" kern="1200" dirty="0">
                <a:solidFill>
                  <a:schemeClr val="tx1"/>
                </a:solidFill>
                <a:effectLst/>
                <a:latin typeface="+mn-lt"/>
                <a:ea typeface="ＭＳ Ｐゴシック" charset="-128"/>
                <a:cs typeface="ＭＳ Ｐゴシック" charset="-128"/>
              </a:rPr>
              <a:t> owing to the finite </a:t>
            </a:r>
            <a:r>
              <a:rPr lang="en-US" sz="1200" i="1" kern="1200" dirty="0">
                <a:solidFill>
                  <a:schemeClr val="tx1"/>
                </a:solidFill>
                <a:effectLst/>
                <a:latin typeface="+mn-lt"/>
                <a:ea typeface="ＭＳ Ｐゴシック" charset="-128"/>
                <a:cs typeface="ＭＳ Ｐゴシック" charset="-128"/>
              </a:rPr>
              <a:t>W</a:t>
            </a:r>
            <a:r>
              <a:rPr lang="en-US" sz="1200" kern="1200" baseline="30000" dirty="0">
                <a:solidFill>
                  <a:schemeClr val="tx1"/>
                </a:solidFill>
                <a:effectLst/>
                <a:latin typeface="+mn-lt"/>
                <a:ea typeface="ＭＳ Ｐゴシック" charset="-128"/>
                <a:cs typeface="ＭＳ Ｐゴシック" charset="-128"/>
              </a:rPr>
              <a:t>±</a:t>
            </a:r>
            <a:r>
              <a:rPr lang="en-US" sz="1200" kern="1200" dirty="0">
                <a:solidFill>
                  <a:schemeClr val="tx1"/>
                </a:solidFill>
                <a:effectLst/>
                <a:latin typeface="+mn-lt"/>
                <a:ea typeface="ＭＳ Ｐゴシック" charset="-128"/>
                <a:cs typeface="ＭＳ Ｐゴシック" charset="-128"/>
              </a:rPr>
              <a:t> and </a:t>
            </a:r>
            <a:r>
              <a:rPr lang="en-US" sz="1200" i="1" kern="1200" dirty="0">
                <a:solidFill>
                  <a:schemeClr val="tx1"/>
                </a:solidFill>
                <a:effectLst/>
                <a:latin typeface="+mn-lt"/>
                <a:ea typeface="ＭＳ Ｐゴシック" charset="-128"/>
                <a:cs typeface="ＭＳ Ｐゴシック" charset="-128"/>
              </a:rPr>
              <a:t>Z</a:t>
            </a:r>
            <a:r>
              <a:rPr lang="en-US" sz="1200" strike="noStrike" kern="1200" baseline="30000" dirty="0">
                <a:solidFill>
                  <a:schemeClr val="tx1"/>
                </a:solidFill>
                <a:effectLst/>
                <a:latin typeface="+mn-lt"/>
                <a:ea typeface="ＭＳ Ｐゴシック" charset="-128"/>
                <a:cs typeface="ＭＳ Ｐゴシック" charset="-128"/>
              </a:rPr>
              <a:t>0</a:t>
            </a:r>
            <a:r>
              <a:rPr lang="en-US" sz="1200" kern="1200" dirty="0">
                <a:solidFill>
                  <a:schemeClr val="tx1"/>
                </a:solidFill>
                <a:effectLst/>
                <a:latin typeface="+mn-lt"/>
                <a:ea typeface="ＭＳ Ｐゴシック" charset="-128"/>
                <a:cs typeface="ＭＳ Ｐゴシック" charset="-128"/>
              </a:rPr>
              <a:t> masses. </a:t>
            </a:r>
            <a:endParaRPr lang="en-US" dirty="0"/>
          </a:p>
          <a:p>
            <a:endParaRPr lang="en-US" dirty="0"/>
          </a:p>
          <a:p>
            <a:r>
              <a:rPr lang="en-US" dirty="0"/>
              <a:t>Why are neutrino and antineutrino cross</a:t>
            </a:r>
            <a:r>
              <a:rPr lang="en-US" baseline="0" dirty="0"/>
              <a:t> sections different?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t>“</a:t>
            </a:r>
            <a:r>
              <a:rPr lang="en-US" sz="1200" kern="1200" dirty="0">
                <a:solidFill>
                  <a:schemeClr val="tx1"/>
                </a:solidFill>
                <a:effectLst/>
                <a:latin typeface="+mn-lt"/>
                <a:ea typeface="ＭＳ Ｐゴシック" charset="-128"/>
                <a:cs typeface="ＭＳ Ｐゴシック" charset="-128"/>
              </a:rPr>
              <a:t>In this </a:t>
            </a:r>
            <a:r>
              <a:rPr lang="en-US" sz="1200" i="1" kern="1200" dirty="0">
                <a:solidFill>
                  <a:schemeClr val="tx1"/>
                </a:solidFill>
                <a:effectLst/>
                <a:latin typeface="+mn-lt"/>
                <a:ea typeface="ＭＳ Ｐゴシック" charset="-128"/>
                <a:cs typeface="ＭＳ Ｐゴシック" charset="-128"/>
              </a:rPr>
              <a:t>x </a:t>
            </a:r>
            <a:r>
              <a:rPr lang="en-US" sz="1200" kern="1200" dirty="0">
                <a:solidFill>
                  <a:schemeClr val="tx1"/>
                </a:solidFill>
                <a:effectLst/>
                <a:latin typeface="+mn-lt"/>
                <a:ea typeface="ＭＳ Ｐゴシック" charset="-128"/>
                <a:cs typeface="ＭＳ Ｐゴシック" charset="-128"/>
              </a:rPr>
              <a:t>range, there are more quarks than antiquarks, so the interaction cross-section of the antineutrino is about half that of the neutrino.”</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a:p>
          <a:p>
            <a:r>
              <a:rPr lang="en-US" baseline="0" dirty="0"/>
              <a:t>How does weighted combination work?</a:t>
            </a:r>
          </a:p>
          <a:p>
            <a:endParaRPr lang="en-US" baseline="0" dirty="0"/>
          </a:p>
          <a:p>
            <a:r>
              <a:rPr lang="en-US" baseline="0" dirty="0"/>
              <a:t>0.35 and 0.65</a:t>
            </a:r>
          </a:p>
          <a:p>
            <a:endParaRPr lang="en-US" baseline="0" dirty="0"/>
          </a:p>
          <a:p>
            <a:r>
              <a:rPr lang="en-US" baseline="0" dirty="0"/>
              <a:t>2/(1/0.35 + 1/0.65) = 0.45</a:t>
            </a:r>
          </a:p>
          <a:p>
            <a:endParaRPr lang="en-US" baseline="0" dirty="0"/>
          </a:p>
          <a:p>
            <a:r>
              <a:rPr lang="en-US" baseline="0" dirty="0"/>
              <a:t>(0.35+0.65)/2 = 0.5</a:t>
            </a:r>
          </a:p>
          <a:p>
            <a:endParaRPr lang="en-US" baseline="0" dirty="0"/>
          </a:p>
          <a:p>
            <a:r>
              <a:rPr lang="en-US" baseline="0" dirty="0"/>
              <a:t>Up +2/3</a:t>
            </a:r>
          </a:p>
          <a:p>
            <a:r>
              <a:rPr lang="en-US" baseline="0" dirty="0"/>
              <a:t>Down -1/3</a:t>
            </a:r>
          </a:p>
          <a:p>
            <a:endParaRPr lang="en-US" baseline="0" dirty="0"/>
          </a:p>
          <a:p>
            <a:r>
              <a:rPr lang="en-US" baseline="0" dirty="0"/>
              <a:t>Neutron = </a:t>
            </a:r>
            <a:r>
              <a:rPr lang="en-US" baseline="0" dirty="0" err="1"/>
              <a:t>udd</a:t>
            </a:r>
            <a:endParaRPr lang="en-US" baseline="0" dirty="0"/>
          </a:p>
          <a:p>
            <a:r>
              <a:rPr lang="en-US" baseline="0" dirty="0"/>
              <a:t>Proton = </a:t>
            </a:r>
            <a:r>
              <a:rPr lang="en-US" baseline="0" dirty="0" err="1"/>
              <a:t>uud</a:t>
            </a:r>
            <a:endParaRPr lang="en-US" baseline="0" dirty="0"/>
          </a:p>
          <a:p>
            <a:endParaRPr lang="en-US" baseline="0" dirty="0"/>
          </a:p>
          <a:p>
            <a:r>
              <a:rPr lang="en-US" baseline="0" dirty="0"/>
              <a:t>H: 1p</a:t>
            </a:r>
          </a:p>
          <a:p>
            <a:r>
              <a:rPr lang="en-US" baseline="0" dirty="0"/>
              <a:t>H2: 2p = 4u + 2d</a:t>
            </a:r>
          </a:p>
          <a:p>
            <a:endParaRPr lang="en-US" baseline="0" dirty="0"/>
          </a:p>
          <a:p>
            <a:r>
              <a:rPr lang="en-US" baseline="0" dirty="0"/>
              <a:t>show derivation of ratio</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73</a:t>
            </a:fld>
            <a:endParaRPr lang="en-US"/>
          </a:p>
        </p:txBody>
      </p:sp>
    </p:spTree>
    <p:extLst>
      <p:ext uri="{BB962C8B-B14F-4D97-AF65-F5344CB8AC3E}">
        <p14:creationId xmlns:p14="http://schemas.microsoft.com/office/powerpoint/2010/main" val="16425436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June 2018</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74</a:t>
            </a:fld>
            <a:endParaRPr lang="en-US"/>
          </a:p>
        </p:txBody>
      </p:sp>
    </p:spTree>
    <p:extLst>
      <p:ext uri="{BB962C8B-B14F-4D97-AF65-F5344CB8AC3E}">
        <p14:creationId xmlns:p14="http://schemas.microsoft.com/office/powerpoint/2010/main" val="6454563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As of June 2018</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75</a:t>
            </a:fld>
            <a:endParaRPr lang="en-US"/>
          </a:p>
        </p:txBody>
      </p:sp>
    </p:spTree>
    <p:extLst>
      <p:ext uri="{BB962C8B-B14F-4D97-AF65-F5344CB8AC3E}">
        <p14:creationId xmlns:p14="http://schemas.microsoft.com/office/powerpoint/2010/main" val="11811748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FIG. 8 (color online). Contour plot of the value of ns in the </a:t>
            </a:r>
            <a:r>
              <a:rPr lang="en-US" altLang="en-US" dirty="0" err="1"/>
              <a:t>ðΔ</a:t>
            </a:r>
            <a:r>
              <a:rPr lang="en-US" altLang="en-US" dirty="0"/>
              <a:t>α; </a:t>
            </a:r>
            <a:r>
              <a:rPr lang="en-US" altLang="en-US" dirty="0" err="1"/>
              <a:t>ΔδÞ</a:t>
            </a:r>
            <a:r>
              <a:rPr lang="en-US" altLang="en-US" dirty="0"/>
              <a:t> coordinate system for on-source region</a:t>
            </a:r>
            <a:r>
              <a:rPr lang="en-US" altLang="en-US" baseline="0" dirty="0"/>
              <a:t> of the </a:t>
            </a:r>
            <a:r>
              <a:rPr lang="en-US" altLang="en-US" dirty="0"/>
              <a:t>IC59 data set.</a:t>
            </a:r>
          </a:p>
          <a:p>
            <a:endParaRPr lang="en-US" altLang="en-US" dirty="0"/>
          </a:p>
          <a:p>
            <a:r>
              <a:rPr lang="en-US" altLang="en-US" dirty="0"/>
              <a:t>Muon direction within 0.1° of CR direction for multi-</a:t>
            </a:r>
            <a:r>
              <a:rPr lang="en-US" altLang="en-US" dirty="0" err="1"/>
              <a:t>TeV</a:t>
            </a:r>
            <a:r>
              <a:rPr lang="en-US" altLang="en-US" dirty="0"/>
              <a:t> muons</a:t>
            </a:r>
          </a:p>
          <a:p>
            <a:r>
              <a:rPr lang="en-US" altLang="en-US" dirty="0"/>
              <a:t>CR energy threshold: several </a:t>
            </a:r>
            <a:r>
              <a:rPr lang="en-US" altLang="en-US" dirty="0" err="1"/>
              <a:t>TeV</a:t>
            </a:r>
            <a:r>
              <a:rPr lang="en-US" altLang="en-US" dirty="0"/>
              <a:t> needed</a:t>
            </a:r>
            <a:r>
              <a:rPr lang="en-US" altLang="en-US" baseline="0" dirty="0"/>
              <a:t> </a:t>
            </a:r>
            <a:r>
              <a:rPr lang="en-US" altLang="en-US" dirty="0"/>
              <a:t>in order to produce a muon that survives to </a:t>
            </a:r>
            <a:r>
              <a:rPr lang="en-US" altLang="en-US" dirty="0" err="1"/>
              <a:t>IceCube</a:t>
            </a:r>
            <a:r>
              <a:rPr lang="en-US" altLang="en-US" dirty="0"/>
              <a:t> depth</a:t>
            </a:r>
          </a:p>
          <a:p>
            <a:r>
              <a:rPr lang="en-US" altLang="en-US" dirty="0"/>
              <a:t>Central 68% energy range of primaries: 10-200</a:t>
            </a:r>
            <a:r>
              <a:rPr lang="en-US" altLang="en-US" baseline="0" dirty="0"/>
              <a:t> </a:t>
            </a:r>
            <a:r>
              <a:rPr lang="en-US" altLang="en-US" baseline="0" dirty="0" err="1"/>
              <a:t>TeV</a:t>
            </a:r>
            <a:endParaRPr lang="en-US" altLang="en-US" baseline="0" dirty="0"/>
          </a:p>
          <a:p>
            <a:r>
              <a:rPr lang="en-US" altLang="en-US" baseline="0" dirty="0"/>
              <a:t>Muon energies in sample: 2 </a:t>
            </a:r>
            <a:r>
              <a:rPr lang="en-US" altLang="en-US" baseline="0" dirty="0" err="1"/>
              <a:t>TeV</a:t>
            </a:r>
            <a:r>
              <a:rPr lang="en-US" altLang="en-US" baseline="0" dirty="0"/>
              <a:t> at ground level, 200 GeV at detector</a:t>
            </a:r>
          </a:p>
          <a:p>
            <a:endParaRPr lang="en-US" altLang="en-US" baseline="0" dirty="0"/>
          </a:p>
          <a:p>
            <a:r>
              <a:rPr lang="en-US" altLang="en-US" baseline="0" dirty="0"/>
              <a:t>Modeling: deflection = 1.9° * Z / E[</a:t>
            </a:r>
            <a:r>
              <a:rPr lang="en-US" altLang="en-US" baseline="0" dirty="0" err="1"/>
              <a:t>TeV</a:t>
            </a:r>
            <a:r>
              <a:rPr lang="en-US" altLang="en-US" baseline="0" dirty="0"/>
              <a:t>]</a:t>
            </a:r>
            <a:endParaRPr lang="en-US" altLang="en-US" dirty="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D5105351-C2F8-2544-AF72-3D63F6B67FAE}" type="slidenum">
              <a:rPr lang="en-US" altLang="en-US" sz="1200"/>
              <a:pPr eaLnBrk="1" hangingPunct="1"/>
              <a:t>76</a:t>
            </a:fld>
            <a:endParaRPr lang="en-US" altLang="en-US" sz="1200"/>
          </a:p>
        </p:txBody>
      </p:sp>
    </p:spTree>
    <p:extLst>
      <p:ext uri="{BB962C8B-B14F-4D97-AF65-F5344CB8AC3E}">
        <p14:creationId xmlns:p14="http://schemas.microsoft.com/office/powerpoint/2010/main" val="1316043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Figure caption:</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 9. The results of the likelihood scan performed in the analysis. The solid lines in the larger panel show the exclusion limits set in this study at 90% (dark blue) and 99% C.L. (light blue) assuming the normal neutrino (NO) mass ordering and using critical values from χ2 with 2 </a:t>
            </a:r>
            <a:r>
              <a:rPr lang="en-US" sz="1200" kern="1200" dirty="0" err="1">
                <a:solidFill>
                  <a:schemeClr val="tx1"/>
                </a:solidFill>
                <a:effectLst/>
                <a:latin typeface="+mn-lt"/>
                <a:ea typeface="ＭＳ Ｐゴシック" charset="-128"/>
                <a:cs typeface="ＭＳ Ｐゴシック" charset="-128"/>
              </a:rPr>
              <a:t>d.o.f</a:t>
            </a:r>
            <a:r>
              <a:rPr lang="en-US" sz="1200" kern="1200" dirty="0">
                <a:solidFill>
                  <a:schemeClr val="tx1"/>
                </a:solidFill>
                <a:effectLst/>
                <a:latin typeface="+mn-lt"/>
                <a:ea typeface="ＭＳ Ｐゴシック" charset="-128"/>
                <a:cs typeface="ＭＳ Ｐゴシック" charset="-128"/>
              </a:rPr>
              <a:t>. The dark (light) red dash-dotted lines represent the 90% (99%) C.L. exclusions assuming an inverted mass ordering (IO). The dashed lines show the exclusion from the Super-</a:t>
            </a:r>
            <a:r>
              <a:rPr lang="en-US" sz="1200" kern="1200" dirty="0" err="1">
                <a:solidFill>
                  <a:schemeClr val="tx1"/>
                </a:solidFill>
                <a:effectLst/>
                <a:latin typeface="+mn-lt"/>
                <a:ea typeface="ＭＳ Ｐゴシック" charset="-128"/>
                <a:cs typeface="ＭＳ Ｐゴシック" charset="-128"/>
              </a:rPr>
              <a:t>Kamiokande</a:t>
            </a:r>
            <a:r>
              <a:rPr lang="en-US" sz="1200" kern="1200" dirty="0">
                <a:solidFill>
                  <a:schemeClr val="tx1"/>
                </a:solidFill>
                <a:effectLst/>
                <a:latin typeface="+mn-lt"/>
                <a:ea typeface="ＭＳ Ｐゴシック" charset="-128"/>
                <a:cs typeface="ＭＳ Ｐゴシック" charset="-128"/>
              </a:rPr>
              <a:t> experiment [66]. The top and right panels show the projection of the likelihood on the mixing matrix elements jUμ4j2 and jUτ4j2, respectively. </a:t>
            </a:r>
            <a:endParaRPr lang="en-US" dirty="0"/>
          </a:p>
          <a:p>
            <a:endParaRPr lang="en-US" dirty="0"/>
          </a:p>
          <a:p>
            <a:r>
              <a:rPr lang="en-US" dirty="0"/>
              <a:t>Abstract: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We present a search for a light sterile neutrino using three years of atmospheric neutrino data from the </a:t>
            </a:r>
            <a:r>
              <a:rPr lang="en-US" sz="1200" kern="1200" dirty="0" err="1">
                <a:solidFill>
                  <a:schemeClr val="tx1"/>
                </a:solidFill>
                <a:effectLst/>
                <a:latin typeface="+mn-lt"/>
                <a:ea typeface="ＭＳ Ｐゴシック" charset="-128"/>
                <a:cs typeface="ＭＳ Ｐゴシック" charset="-128"/>
              </a:rPr>
              <a:t>DeepCore</a:t>
            </a:r>
            <a:r>
              <a:rPr lang="en-US" sz="1200" kern="1200" dirty="0">
                <a:solidFill>
                  <a:schemeClr val="tx1"/>
                </a:solidFill>
                <a:effectLst/>
                <a:latin typeface="+mn-lt"/>
                <a:ea typeface="ＭＳ Ｐゴシック" charset="-128"/>
                <a:cs typeface="ＭＳ Ｐゴシック" charset="-128"/>
              </a:rPr>
              <a:t> detector in the energy range of approximately 10–60 GeV. </a:t>
            </a:r>
            <a:r>
              <a:rPr lang="en-US" sz="1200" kern="1200" dirty="0" err="1">
                <a:solidFill>
                  <a:schemeClr val="tx1"/>
                </a:solidFill>
                <a:effectLst/>
                <a:latin typeface="+mn-lt"/>
                <a:ea typeface="ＭＳ Ｐゴシック" charset="-128"/>
                <a:cs typeface="ＭＳ Ｐゴシック" charset="-128"/>
              </a:rPr>
              <a:t>DeepCore</a:t>
            </a:r>
            <a:r>
              <a:rPr lang="en-US" sz="1200" kern="1200" dirty="0">
                <a:solidFill>
                  <a:schemeClr val="tx1"/>
                </a:solidFill>
                <a:effectLst/>
                <a:latin typeface="+mn-lt"/>
                <a:ea typeface="ＭＳ Ｐゴシック" charset="-128"/>
                <a:cs typeface="ＭＳ Ｐゴシック" charset="-128"/>
              </a:rPr>
              <a:t> is the low-energy subarray of the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Neutrino Observatory. The standard three-neutrino paradigm can be probed by adding an additional light (Δm241 ∼ 1 eV2) sterile neutrino. Sterile neutrinos do not interact through the standard weak interaction and, therefore, cannot be directly detected. However, their mixing with the three active neutrino states leaves an imprint on the standard atmospheric neutrino oscillations for energies below 100 GeV. A search for such mixing via muon neutrino disappearance is presented here. The data are found to be consistent with the standard three-neutrino hypothesis. Therefore, we derive limits on the mixing matrix elements at the level of jUμ4j2 &lt; 0.11 and jUτ4j2 &lt; 0.15 (90% C.L.) for the sterile neutrino mass splitting Δm241 1⁄4 1.0 eV2.</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78</a:t>
            </a:fld>
            <a:endParaRPr lang="en-US"/>
          </a:p>
        </p:txBody>
      </p:sp>
    </p:spTree>
    <p:extLst>
      <p:ext uri="{BB962C8B-B14F-4D97-AF65-F5344CB8AC3E}">
        <p14:creationId xmlns:p14="http://schemas.microsoft.com/office/powerpoint/2010/main" val="46052307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84</a:t>
            </a:fld>
            <a:endParaRPr lang="en-US"/>
          </a:p>
        </p:txBody>
      </p:sp>
    </p:spTree>
    <p:extLst>
      <p:ext uri="{BB962C8B-B14F-4D97-AF65-F5344CB8AC3E}">
        <p14:creationId xmlns:p14="http://schemas.microsoft.com/office/powerpoint/2010/main" val="3635289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Lars </a:t>
            </a:r>
            <a:r>
              <a:rPr lang="en-US" baseline="0" dirty="0" err="1"/>
              <a:t>Mohrmann</a:t>
            </a:r>
            <a:r>
              <a:rPr lang="en-US" baseline="0" dirty="0"/>
              <a:t>, DESY </a:t>
            </a:r>
            <a:r>
              <a:rPr lang="en-US" baseline="0" dirty="0" err="1"/>
              <a:t>Zeuthen</a:t>
            </a:r>
            <a:r>
              <a:rPr lang="en-US" baseline="0" dirty="0"/>
              <a:t> PhD thesis</a:t>
            </a:r>
          </a:p>
          <a:p>
            <a:endParaRPr lang="en-US" baseline="0" dirty="0"/>
          </a:p>
          <a:p>
            <a:r>
              <a:rPr lang="en-US" baseline="0" dirty="0"/>
              <a:t>E^2 </a:t>
            </a:r>
            <a:r>
              <a:rPr lang="en-US" baseline="0" dirty="0" err="1"/>
              <a:t>dN</a:t>
            </a:r>
            <a:r>
              <a:rPr lang="en-US" baseline="0" dirty="0"/>
              <a:t>/</a:t>
            </a:r>
            <a:r>
              <a:rPr lang="en-US" baseline="0" dirty="0" err="1"/>
              <a:t>dE</a:t>
            </a:r>
            <a:r>
              <a:rPr lang="en-US" baseline="0" dirty="0"/>
              <a:t>: erg^2 * /cm^2/erg/s = erg/cm^2/s</a:t>
            </a:r>
          </a:p>
          <a:p>
            <a:endParaRPr lang="en-US" baseline="0" dirty="0"/>
          </a:p>
          <a:p>
            <a:r>
              <a:rPr lang="en-US" baseline="0" dirty="0"/>
              <a:t>Nu </a:t>
            </a:r>
            <a:r>
              <a:rPr lang="en-US" baseline="0" dirty="0" err="1"/>
              <a:t>F_nu</a:t>
            </a:r>
            <a:r>
              <a:rPr lang="en-US" baseline="0" dirty="0"/>
              <a:t>: erg * erg/cm^2/erg/s  = erg/cm^2/s</a:t>
            </a:r>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88</a:t>
            </a:fld>
            <a:endParaRPr lang="en-US"/>
          </a:p>
        </p:txBody>
      </p:sp>
    </p:spTree>
    <p:extLst>
      <p:ext uri="{BB962C8B-B14F-4D97-AF65-F5344CB8AC3E}">
        <p14:creationId xmlns:p14="http://schemas.microsoft.com/office/powerpoint/2010/main" val="2245266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128"/>
                <a:cs typeface="ＭＳ Ｐゴシック" charset="-128"/>
              </a:rPr>
              <a:t>Francis: 550 cosmic neutrinos in the Aachen analysis on a background of 340,000</a:t>
            </a:r>
          </a:p>
          <a:p>
            <a:endParaRPr lang="en-US" sz="1200" b="0" i="0" kern="1200" dirty="0">
              <a:solidFill>
                <a:schemeClr val="tx1"/>
              </a:solidFill>
              <a:effectLst/>
              <a:latin typeface="+mn-lt"/>
              <a:ea typeface="ＭＳ Ｐゴシック" charset="-128"/>
              <a:cs typeface="ＭＳ Ｐゴシック" charset="-128"/>
            </a:endParaRPr>
          </a:p>
          <a:p>
            <a:r>
              <a:rPr lang="en-US" sz="1200" b="0" i="0" kern="1200" dirty="0">
                <a:solidFill>
                  <a:schemeClr val="tx1"/>
                </a:solidFill>
                <a:effectLst/>
                <a:latin typeface="+mn-lt"/>
                <a:ea typeface="ＭＳ Ｐゴシック" charset="-128"/>
                <a:cs typeface="ＭＳ Ｐゴシック" charset="-128"/>
              </a:rPr>
              <a:t>Waxman-</a:t>
            </a:r>
            <a:r>
              <a:rPr lang="en-US" sz="1200" b="0" i="0" kern="1200" dirty="0" err="1">
                <a:solidFill>
                  <a:schemeClr val="tx1"/>
                </a:solidFill>
                <a:effectLst/>
                <a:latin typeface="+mn-lt"/>
                <a:ea typeface="ＭＳ Ｐゴシック" charset="-128"/>
                <a:cs typeface="ＭＳ Ｐゴシック" charset="-128"/>
              </a:rPr>
              <a:t>Bahcall</a:t>
            </a:r>
            <a:r>
              <a:rPr lang="en-US" sz="1200" b="0" i="0" kern="1200" baseline="0" dirty="0">
                <a:solidFill>
                  <a:schemeClr val="tx1"/>
                </a:solidFill>
                <a:effectLst/>
                <a:latin typeface="+mn-lt"/>
                <a:ea typeface="ＭＳ Ｐゴシック" charset="-128"/>
                <a:cs typeface="ＭＳ Ｐゴシック" charset="-128"/>
              </a:rPr>
              <a:t> is scaled by 3/2 (why?)</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Atmospheric neutrino production:</a:t>
            </a:r>
          </a:p>
          <a:p>
            <a:r>
              <a:rPr lang="en-US" sz="1200" b="0" i="0" kern="1200" baseline="0" dirty="0">
                <a:solidFill>
                  <a:schemeClr val="tx1"/>
                </a:solidFill>
                <a:effectLst/>
                <a:latin typeface="+mn-lt"/>
                <a:ea typeface="ＭＳ Ｐゴシック" charset="-128"/>
                <a:cs typeface="ＭＳ Ｐゴシック" charset="-128"/>
              </a:rPr>
              <a:t>Cosmic rays produce muons, </a:t>
            </a:r>
            <a:r>
              <a:rPr lang="en-US" sz="1200" b="0" i="0" kern="1200" baseline="0" dirty="0" err="1">
                <a:solidFill>
                  <a:schemeClr val="tx1"/>
                </a:solidFill>
                <a:effectLst/>
                <a:latin typeface="+mn-lt"/>
                <a:ea typeface="ＭＳ Ｐゴシック" charset="-128"/>
                <a:cs typeface="ＭＳ Ｐゴシック" charset="-128"/>
              </a:rPr>
              <a:t>pions</a:t>
            </a:r>
            <a:r>
              <a:rPr lang="en-US" sz="1200" b="0" i="0" kern="1200" baseline="0" dirty="0">
                <a:solidFill>
                  <a:schemeClr val="tx1"/>
                </a:solidFill>
                <a:effectLst/>
                <a:latin typeface="+mn-lt"/>
                <a:ea typeface="ＭＳ Ｐゴシック" charset="-128"/>
                <a:cs typeface="ＭＳ Ｐゴシック" charset="-128"/>
              </a:rPr>
              <a:t>, kaons which decay to neutrinos</a:t>
            </a:r>
          </a:p>
          <a:p>
            <a:r>
              <a:rPr lang="en-US" sz="1200" b="0" i="0" kern="1200" baseline="0" dirty="0">
                <a:solidFill>
                  <a:schemeClr val="tx1"/>
                </a:solidFill>
                <a:effectLst/>
                <a:latin typeface="+mn-lt"/>
                <a:ea typeface="ＭＳ Ｐゴシック" charset="-128"/>
                <a:cs typeface="ＭＳ Ｐゴシック" charset="-128"/>
              </a:rPr>
              <a:t>Toward horizon, more atmosphere column depth within which particles can decay before being absorbed by Earth</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Prompt/charm: don’t need path length to decay</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80e3/70e9= 1e-6</a:t>
            </a:r>
          </a:p>
          <a:p>
            <a:endParaRPr lang="en-US" sz="1200" b="0" i="0" kern="1200" baseline="0" dirty="0">
              <a:solidFill>
                <a:schemeClr val="tx1"/>
              </a:solidFill>
              <a:effectLst/>
              <a:latin typeface="+mn-lt"/>
              <a:ea typeface="ＭＳ Ｐゴシック" charset="-128"/>
              <a:cs typeface="ＭＳ Ｐゴシック" charset="-128"/>
            </a:endParaRPr>
          </a:p>
        </p:txBody>
      </p:sp>
    </p:spTree>
    <p:extLst>
      <p:ext uri="{BB962C8B-B14F-4D97-AF65-F5344CB8AC3E}">
        <p14:creationId xmlns:p14="http://schemas.microsoft.com/office/powerpoint/2010/main" val="3036168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92</a:t>
            </a:fld>
            <a:endParaRPr lang="en-US"/>
          </a:p>
        </p:txBody>
      </p:sp>
    </p:spTree>
    <p:extLst>
      <p:ext uri="{BB962C8B-B14F-4D97-AF65-F5344CB8AC3E}">
        <p14:creationId xmlns:p14="http://schemas.microsoft.com/office/powerpoint/2010/main" val="1150730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August 17, 2017 at 12:41 UTC = 7:41am Central</a:t>
            </a:r>
          </a:p>
          <a:p>
            <a:endParaRPr lang="en-US" dirty="0"/>
          </a:p>
          <a:p>
            <a:r>
              <a:rPr lang="en-US" dirty="0"/>
              <a:t>Gamma  ray signal 1.7 seconds after GW merger</a:t>
            </a:r>
          </a:p>
          <a:p>
            <a:endParaRPr lang="en-US" dirty="0"/>
          </a:p>
          <a:p>
            <a:r>
              <a:rPr lang="en-US" dirty="0"/>
              <a:t>https://</a:t>
            </a:r>
            <a:r>
              <a:rPr lang="en-US" dirty="0" err="1"/>
              <a:t>en.wikipedia.org</a:t>
            </a:r>
            <a:r>
              <a:rPr lang="en-US" dirty="0"/>
              <a:t>/wiki/GW170817</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93</a:t>
            </a:fld>
            <a:endParaRPr lang="en-US"/>
          </a:p>
        </p:txBody>
      </p:sp>
    </p:spTree>
    <p:extLst>
      <p:ext uri="{BB962C8B-B14F-4D97-AF65-F5344CB8AC3E}">
        <p14:creationId xmlns:p14="http://schemas.microsoft.com/office/powerpoint/2010/main" val="18690726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E8E4EC3-94D5-E24E-80EE-0BB2D5203C4B}" type="slidenum">
              <a:rPr lang="en-US" smtClean="0"/>
              <a:pPr/>
              <a:t>97</a:t>
            </a:fld>
            <a:endParaRPr lang="en-US"/>
          </a:p>
        </p:txBody>
      </p:sp>
    </p:spTree>
    <p:extLst>
      <p:ext uri="{BB962C8B-B14F-4D97-AF65-F5344CB8AC3E}">
        <p14:creationId xmlns:p14="http://schemas.microsoft.com/office/powerpoint/2010/main" val="30926800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Fig. 1. Drawing of the </a:t>
            </a:r>
            <a:r>
              <a:rPr lang="en-US" altLang="en-US" dirty="0" err="1"/>
              <a:t>IceCube</a:t>
            </a:r>
            <a:r>
              <a:rPr lang="en-US" altLang="en-US" dirty="0"/>
              <a:t> array. Results are from the complete pictured detector for 2011 to 2012 and from a partial detector missing the dark gray strings in the bottom left corner for the 2010 to 2011 season. (A and B) The side view (B) shows a cross section of the detector indicated in the top view (A) in blue. Events producing first light in the veto region (shaded area) were discarded as entering tracks (usually from cosmic ray muons entering the detector). Most background events are nearly </a:t>
            </a:r>
            <a:r>
              <a:rPr lang="en-US" altLang="en-US" dirty="0" err="1"/>
              <a:t>ver</a:t>
            </a:r>
            <a:r>
              <a:rPr lang="en-US" altLang="en-US" dirty="0"/>
              <a:t>- </a:t>
            </a:r>
            <a:r>
              <a:rPr lang="en-US" altLang="en-US" dirty="0" err="1"/>
              <a:t>tical</a:t>
            </a:r>
            <a:r>
              <a:rPr lang="en-US" altLang="en-US" dirty="0"/>
              <a:t>, requiring a thick veto cap at the top of the detector. The shaded region in the middle contains ice of high dust concentration (24). Because of the high degree of light absorption in this region, near horizontal events could have entered here without being tagged at the sides of the detector without a dedicated tagging region.</a:t>
            </a: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362E704-B88D-E541-B313-79DB3E7C535D}" type="slidenum">
              <a:rPr lang="en-US" altLang="en-US" sz="1200"/>
              <a:pPr eaLnBrk="1" hangingPunct="1"/>
              <a:t>98</a:t>
            </a:fld>
            <a:endParaRPr lang="en-US" altLang="en-US" sz="1200"/>
          </a:p>
        </p:txBody>
      </p:sp>
    </p:spTree>
    <p:extLst>
      <p:ext uri="{BB962C8B-B14F-4D97-AF65-F5344CB8AC3E}">
        <p14:creationId xmlns:p14="http://schemas.microsoft.com/office/powerpoint/2010/main" val="39194161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160FA11-B990-0F44-8C72-C7CDFE7A694F}" type="slidenum">
              <a:rPr lang="en-US" altLang="en-US" sz="1200"/>
              <a:pPr eaLnBrk="1" hangingPunct="1"/>
              <a:t>99</a:t>
            </a:fld>
            <a:endParaRPr lang="en-US" altLang="en-US" sz="1200"/>
          </a:p>
        </p:txBody>
      </p:sp>
    </p:spTree>
    <p:extLst>
      <p:ext uri="{BB962C8B-B14F-4D97-AF65-F5344CB8AC3E}">
        <p14:creationId xmlns:p14="http://schemas.microsoft.com/office/powerpoint/2010/main" val="12993987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ＭＳ Ｐゴシック" charset="-128"/>
              </a:rPr>
              <a:t>Figure 5. 90% C.L. flux upper limits for all 2LAC blazars in comparison to the observed astrophysical diffuse neutrino flux. The latest combined diffuse neutrino flux results from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(2015b) are plotted as the best-fit power law with a spectral index of −2.5 and as a differential flux unfolding using 68% central and 90% U.L. confidence intervals. The flux upper limit is shown using both weighting schemes for a power law with a spectral index of −2.5 (blue). Percentages denote the fraction of the upper limit compared to the astrophysical best-fit value. The equal-weighting upper limit for a flux with a harder spectral index of −2.2 is shown in green. </a:t>
            </a:r>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100</a:t>
            </a:fld>
            <a:endParaRPr lang="en-US" altLang="en-US"/>
          </a:p>
        </p:txBody>
      </p:sp>
    </p:spTree>
    <p:extLst>
      <p:ext uri="{BB962C8B-B14F-4D97-AF65-F5344CB8AC3E}">
        <p14:creationId xmlns:p14="http://schemas.microsoft.com/office/powerpoint/2010/main" val="99474265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ＭＳ Ｐゴシック" charset="-128"/>
                <a:cs typeface="ＭＳ Ｐゴシック" charset="-128"/>
              </a:rPr>
              <a:t>Figure 4: </a:t>
            </a:r>
            <a:r>
              <a:rPr lang="en-US" sz="1200" kern="1200" dirty="0">
                <a:solidFill>
                  <a:schemeClr val="tx1"/>
                </a:solidFill>
                <a:effectLst/>
                <a:latin typeface="+mn-lt"/>
                <a:ea typeface="ＭＳ Ｐゴシック" charset="-128"/>
                <a:cs typeface="ＭＳ Ｐゴシック" charset="-128"/>
              </a:rPr>
              <a:t>Observed median angular error of fully contained high </a:t>
            </a:r>
            <a:endParaRPr lang="en-US" dirty="0"/>
          </a:p>
          <a:p>
            <a:r>
              <a:rPr lang="en-US" sz="1200" kern="1200" dirty="0">
                <a:solidFill>
                  <a:schemeClr val="tx1"/>
                </a:solidFill>
                <a:effectLst/>
                <a:latin typeface="+mn-lt"/>
                <a:ea typeface="ＭＳ Ｐゴシック" charset="-128"/>
                <a:cs typeface="ＭＳ Ｐゴシック" charset="-128"/>
              </a:rPr>
              <a:t>on the </a:t>
            </a:r>
            <a:r>
              <a:rPr lang="en-US" sz="1200" i="1" kern="1200" dirty="0">
                <a:solidFill>
                  <a:schemeClr val="tx1"/>
                </a:solidFill>
                <a:effectLst/>
                <a:latin typeface="+mn-lt"/>
                <a:ea typeface="ＭＳ Ｐゴシック" charset="-128"/>
                <a:cs typeface="ＭＳ Ｐゴシック" charset="-128"/>
              </a:rPr>
              <a:t>in situ </a:t>
            </a:r>
            <a:r>
              <a:rPr lang="en-US" sz="1200" kern="1200" dirty="0">
                <a:solidFill>
                  <a:schemeClr val="tx1"/>
                </a:solidFill>
                <a:effectLst/>
                <a:latin typeface="+mn-lt"/>
                <a:ea typeface="ＭＳ Ｐゴシック" charset="-128"/>
                <a:cs typeface="ＭＳ Ｐゴシック" charset="-128"/>
              </a:rPr>
              <a:t>detector response and</a:t>
            </a:r>
            <a:br>
              <a:rPr lang="en-US" sz="1200" kern="1200" dirty="0">
                <a:solidFill>
                  <a:schemeClr val="tx1"/>
                </a:solidFill>
                <a:effectLst/>
                <a:latin typeface="+mn-lt"/>
                <a:ea typeface="ＭＳ Ｐゴシック" charset="-128"/>
                <a:cs typeface="ＭＳ Ｐゴシック" charset="-128"/>
              </a:rPr>
            </a:br>
            <a:r>
              <a:rPr lang="en-US" sz="1200" kern="1200" dirty="0">
                <a:solidFill>
                  <a:schemeClr val="tx1"/>
                </a:solidFill>
                <a:effectLst/>
                <a:latin typeface="+mn-lt"/>
                <a:ea typeface="ＭＳ Ｐゴシック" charset="-128"/>
                <a:cs typeface="ＭＳ Ｐゴシック" charset="-128"/>
              </a:rPr>
              <a:t>South Pole ice anisotropy: Proceedings of ICRC2013 0580, 2014 </a:t>
            </a:r>
            <a:endParaRPr lang="en-US" dirty="0"/>
          </a:p>
          <a:p>
            <a:r>
              <a:rPr lang="en-US" sz="1200" kern="1200" dirty="0">
                <a:solidFill>
                  <a:schemeClr val="tx1"/>
                </a:solidFill>
                <a:effectLst/>
                <a:latin typeface="+mn-lt"/>
                <a:ea typeface="ＭＳ Ｐゴシック" charset="-128"/>
                <a:cs typeface="ＭＳ Ｐゴシック" charset="-128"/>
              </a:rPr>
              <a:t>of reconstructed deposited energy. The dashed line indicate the </a:t>
            </a:r>
            <a:endParaRPr lang="en-US" dirty="0"/>
          </a:p>
          <a:p>
            <a:r>
              <a:rPr lang="en-US" sz="1200" kern="1200" dirty="0">
                <a:solidFill>
                  <a:schemeClr val="tx1"/>
                </a:solidFill>
                <a:effectLst/>
                <a:latin typeface="+mn-lt"/>
                <a:ea typeface="ＭＳ Ｐゴシック" charset="-128"/>
                <a:cs typeface="ＭＳ Ｐゴシック" charset="-128"/>
              </a:rPr>
              <a:t>Data Simulation</a:t>
            </a:r>
            <a:br>
              <a:rPr lang="en-US" sz="1200" kern="1200" dirty="0">
                <a:solidFill>
                  <a:schemeClr val="tx1"/>
                </a:solidFill>
                <a:effectLst/>
                <a:latin typeface="+mn-lt"/>
                <a:ea typeface="ＭＳ Ｐゴシック" charset="-128"/>
                <a:cs typeface="ＭＳ Ｐゴシック" charset="-128"/>
              </a:rPr>
            </a:br>
            <a:r>
              <a:rPr lang="en-US" sz="1200" kern="1200" dirty="0">
                <a:solidFill>
                  <a:schemeClr val="tx1"/>
                </a:solidFill>
                <a:effectLst/>
                <a:latin typeface="+mn-lt"/>
                <a:ea typeface="ＭＳ Ｐゴシック" charset="-128"/>
                <a:cs typeface="ＭＳ Ｐゴシック" charset="-128"/>
              </a:rPr>
              <a:t>reconstruction performance with a perfect knowledge of the op- </a:t>
            </a:r>
            <a:endParaRPr lang="en-US" dirty="0"/>
          </a:p>
          <a:p>
            <a:r>
              <a:rPr lang="en-US" sz="1200" kern="1200" dirty="0" err="1">
                <a:solidFill>
                  <a:schemeClr val="tx1"/>
                </a:solidFill>
                <a:effectLst/>
                <a:latin typeface="+mn-lt"/>
                <a:ea typeface="ＭＳ Ｐゴシック" charset="-128"/>
                <a:cs typeface="ＭＳ Ｐゴシック" charset="-128"/>
              </a:rPr>
              <a:t>tical</a:t>
            </a:r>
            <a:r>
              <a:rPr lang="en-US" sz="1200" kern="1200" dirty="0">
                <a:solidFill>
                  <a:schemeClr val="tx1"/>
                </a:solidFill>
                <a:effectLst/>
                <a:latin typeface="+mn-lt"/>
                <a:ea typeface="ＭＳ Ｐゴシック" charset="-128"/>
                <a:cs typeface="ＭＳ Ｐゴシック" charset="-128"/>
              </a:rPr>
              <a:t> properties of ice and detector responses. The deviation of data points from the line indicate the presence of incomplete un- </a:t>
            </a:r>
            <a:r>
              <a:rPr lang="en-US" sz="1200" kern="1200" dirty="0" err="1">
                <a:solidFill>
                  <a:schemeClr val="tx1"/>
                </a:solidFill>
                <a:effectLst/>
                <a:latin typeface="+mn-lt"/>
                <a:ea typeface="ＭＳ Ｐゴシック" charset="-128"/>
                <a:cs typeface="ＭＳ Ｐゴシック" charset="-128"/>
              </a:rPr>
              <a:t>derstandings</a:t>
            </a:r>
            <a:r>
              <a:rPr lang="en-US" sz="1200" kern="1200" dirty="0">
                <a:solidFill>
                  <a:schemeClr val="tx1"/>
                </a:solidFill>
                <a:effectLst/>
                <a:latin typeface="+mn-lt"/>
                <a:ea typeface="ＭＳ Ｐゴシック" charset="-128"/>
                <a:cs typeface="ＭＳ Ｐゴシック" charset="-128"/>
              </a:rPr>
              <a:t> of ice and detector response to bright light.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101</a:t>
            </a:fld>
            <a:endParaRPr lang="en-US"/>
          </a:p>
        </p:txBody>
      </p:sp>
    </p:spTree>
    <p:extLst>
      <p:ext uri="{BB962C8B-B14F-4D97-AF65-F5344CB8AC3E}">
        <p14:creationId xmlns:p14="http://schemas.microsoft.com/office/powerpoint/2010/main" val="5207783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ＭＳ Ｐゴシック" charset="-128"/>
                <a:cs typeface="ＭＳ Ｐゴシック" charset="-128"/>
              </a:rPr>
              <a:t>Left: </a:t>
            </a:r>
            <a:r>
              <a:rPr lang="en-US" sz="1200" kern="1200" dirty="0">
                <a:solidFill>
                  <a:schemeClr val="tx1"/>
                </a:solidFill>
                <a:effectLst/>
                <a:latin typeface="+mn-lt"/>
                <a:ea typeface="ＭＳ Ｐゴシック" charset="-128"/>
                <a:cs typeface="ＭＳ Ｐゴシック" charset="-128"/>
              </a:rPr>
              <a:t>Comparison of the diffuse neutrino emission (solid magenta band) to the effective local density and luminosity of extragalactic neutrino source populations. We indicate several candidate populations (⭐) by the required neutrino luminosity to account for the full diffuse flux [17] (see also [25]). The lower (upper) edge of the band assumes rapid (no) redshift evolution. The dark-blue-shaded region indicates </a:t>
            </a:r>
            <a:r>
              <a:rPr lang="en-US" sz="1200" kern="1200" dirty="0" err="1">
                <a:solidFill>
                  <a:schemeClr val="tx1"/>
                </a:solidFill>
                <a:effectLst/>
                <a:latin typeface="+mn-lt"/>
                <a:ea typeface="ＭＳ Ｐゴシック" charset="-128"/>
                <a:cs typeface="ＭＳ Ｐゴシック" charset="-128"/>
              </a:rPr>
              <a:t>IceCube’s</a:t>
            </a:r>
            <a:r>
              <a:rPr lang="en-US" sz="1200" kern="1200" dirty="0">
                <a:solidFill>
                  <a:schemeClr val="tx1"/>
                </a:solidFill>
                <a:effectLst/>
                <a:latin typeface="+mn-lt"/>
                <a:ea typeface="ＭＳ Ｐゴシック" charset="-128"/>
                <a:cs typeface="ＭＳ Ｐゴシック" charset="-128"/>
              </a:rPr>
              <a:t> discovery potential of the closest source of the population(</a:t>
            </a:r>
            <a:r>
              <a:rPr lang="en-US" sz="1200" i="1" kern="1200" dirty="0">
                <a:solidFill>
                  <a:schemeClr val="tx1"/>
                </a:solidFill>
                <a:effectLst/>
                <a:latin typeface="+mn-lt"/>
                <a:ea typeface="ＭＳ Ｐゴシック" charset="-128"/>
                <a:cs typeface="ＭＳ Ｐゴシック" charset="-128"/>
              </a:rPr>
              <a:t>E</a:t>
            </a:r>
            <a:r>
              <a:rPr lang="en-US" sz="1200" kern="1200" dirty="0">
                <a:solidFill>
                  <a:schemeClr val="tx1"/>
                </a:solidFill>
                <a:effectLst/>
                <a:latin typeface="+mn-lt"/>
                <a:ea typeface="ＭＳ Ｐゴシック" charset="-128"/>
                <a:cs typeface="ＭＳ Ｐゴシック" charset="-128"/>
              </a:rPr>
              <a:t>2</a:t>
            </a:r>
            <a:r>
              <a:rPr lang="el-GR" sz="1200" kern="1200" dirty="0" err="1">
                <a:solidFill>
                  <a:schemeClr val="tx1"/>
                </a:solidFill>
                <a:effectLst/>
                <a:latin typeface="+mn-lt"/>
                <a:ea typeface="ＭＳ Ｐゴシック" charset="-128"/>
                <a:cs typeface="ＭＳ Ｐゴシック" charset="-128"/>
              </a:rPr>
              <a:t>φνμ+ν</a:t>
            </a:r>
            <a:r>
              <a:rPr lang="el-GR" sz="1200" kern="1200" dirty="0">
                <a:solidFill>
                  <a:schemeClr val="tx1"/>
                </a:solidFill>
                <a:effectLst/>
                <a:latin typeface="+mn-lt"/>
                <a:ea typeface="ＭＳ Ｐゴシック" charset="-128"/>
                <a:cs typeface="ＭＳ Ｐゴシック" charset="-128"/>
              </a:rPr>
              <a:t> ̄μ ≃10−12</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/cm2/</a:t>
            </a:r>
            <a:r>
              <a:rPr lang="en-US" sz="1200" kern="1200" dirty="0" err="1">
                <a:solidFill>
                  <a:schemeClr val="tx1"/>
                </a:solidFill>
                <a:effectLst/>
                <a:latin typeface="+mn-lt"/>
                <a:ea typeface="ＭＳ Ｐゴシック" charset="-128"/>
                <a:cs typeface="ＭＳ Ｐゴシック" charset="-128"/>
              </a:rPr>
              <a:t>sintheNorthernHemisphere</a:t>
            </a:r>
            <a:r>
              <a:rPr lang="en-US" sz="1200" kern="1200" dirty="0">
                <a:solidFill>
                  <a:schemeClr val="tx1"/>
                </a:solidFill>
                <a:effectLst/>
                <a:latin typeface="+mn-lt"/>
                <a:ea typeface="ＭＳ Ｐゴシック" charset="-128"/>
                <a:cs typeface="ＭＳ Ｐゴシック" charset="-128"/>
              </a:rPr>
              <a:t>[26]).</a:t>
            </a:r>
            <a:r>
              <a:rPr lang="en-US" sz="1200" b="0" kern="1200" dirty="0" err="1">
                <a:solidFill>
                  <a:schemeClr val="tx1"/>
                </a:solidFill>
                <a:effectLst/>
                <a:latin typeface="+mn-lt"/>
                <a:ea typeface="ＭＳ Ｐゴシック" charset="-128"/>
                <a:cs typeface="ＭＳ Ｐゴシック" charset="-128"/>
              </a:rPr>
              <a:t>Right:</a:t>
            </a:r>
            <a:r>
              <a:rPr lang="en-US" sz="1200" kern="1200" dirty="0" err="1">
                <a:solidFill>
                  <a:schemeClr val="tx1"/>
                </a:solidFill>
                <a:effectLst/>
                <a:latin typeface="+mn-lt"/>
                <a:ea typeface="ＭＳ Ｐゴシック" charset="-128"/>
                <a:cs typeface="ＭＳ Ｐゴシック" charset="-128"/>
              </a:rPr>
              <a:t>The</a:t>
            </a:r>
            <a:r>
              <a:rPr lang="en-US" sz="1200" kern="1200" dirty="0">
                <a:solidFill>
                  <a:schemeClr val="tx1"/>
                </a:solidFill>
                <a:effectLst/>
                <a:latin typeface="+mn-lt"/>
                <a:ea typeface="ＭＳ Ｐゴシック" charset="-128"/>
                <a:cs typeface="ＭＳ Ｐゴシック" charset="-128"/>
              </a:rPr>
              <a:t> same comparison for transient neutrino sources parametrized by their local density rate and bolometric energy [27]. The discovery potential of the closest source is based on 10 years of </a:t>
            </a:r>
            <a:r>
              <a:rPr lang="en-US" sz="1200" kern="1200" dirty="0" err="1">
                <a:solidFill>
                  <a:schemeClr val="tx1"/>
                </a:solidFill>
                <a:effectLst/>
                <a:latin typeface="+mn-lt"/>
                <a:ea typeface="ＭＳ Ｐゴシック" charset="-128"/>
                <a:cs typeface="ＭＳ Ｐゴシック" charset="-128"/>
              </a:rPr>
              <a:t>livetime</a:t>
            </a:r>
            <a:r>
              <a:rPr lang="en-US" sz="1200" kern="1200" dirty="0">
                <a:solidFill>
                  <a:schemeClr val="tx1"/>
                </a:solidFill>
                <a:effectLst/>
                <a:latin typeface="+mn-lt"/>
                <a:ea typeface="ＭＳ Ｐゴシック" charset="-128"/>
                <a:cs typeface="ＭＳ Ｐゴシック" charset="-128"/>
              </a:rPr>
              <a:t> (</a:t>
            </a:r>
            <a:r>
              <a:rPr lang="en-US" sz="1200" i="1" kern="1200" dirty="0">
                <a:solidFill>
                  <a:schemeClr val="tx1"/>
                </a:solidFill>
                <a:effectLst/>
                <a:latin typeface="+mn-lt"/>
                <a:ea typeface="ＭＳ Ｐゴシック" charset="-128"/>
                <a:cs typeface="ＭＳ Ｐゴシック" charset="-128"/>
              </a:rPr>
              <a:t>E</a:t>
            </a:r>
            <a:r>
              <a:rPr lang="en-US" sz="1200" kern="1200" dirty="0">
                <a:solidFill>
                  <a:schemeClr val="tx1"/>
                </a:solidFill>
                <a:effectLst/>
                <a:latin typeface="+mn-lt"/>
                <a:ea typeface="ＭＳ Ｐゴシック" charset="-128"/>
                <a:cs typeface="ＭＳ Ｐゴシック" charset="-128"/>
              </a:rPr>
              <a:t>2</a:t>
            </a:r>
            <a:r>
              <a:rPr lang="en-US" sz="1200" i="1" kern="1200" dirty="0">
                <a:solidFill>
                  <a:schemeClr val="tx1"/>
                </a:solidFill>
                <a:effectLst/>
                <a:latin typeface="+mn-lt"/>
                <a:ea typeface="ＭＳ Ｐゴシック" charset="-128"/>
                <a:cs typeface="ＭＳ Ｐゴシック" charset="-128"/>
              </a:rPr>
              <a:t>F</a:t>
            </a:r>
            <a:r>
              <a:rPr lang="el-GR" sz="1200" kern="1200" dirty="0" err="1">
                <a:solidFill>
                  <a:schemeClr val="tx1"/>
                </a:solidFill>
                <a:effectLst/>
                <a:latin typeface="+mn-lt"/>
                <a:ea typeface="ＭＳ Ｐゴシック" charset="-128"/>
                <a:cs typeface="ＭＳ Ｐゴシック" charset="-128"/>
              </a:rPr>
              <a:t>νμ+ν</a:t>
            </a:r>
            <a:r>
              <a:rPr lang="el-GR" sz="1200" kern="1200" dirty="0">
                <a:solidFill>
                  <a:schemeClr val="tx1"/>
                </a:solidFill>
                <a:effectLst/>
                <a:latin typeface="+mn-lt"/>
                <a:ea typeface="ＭＳ Ｐゴシック" charset="-128"/>
                <a:cs typeface="ＭＳ Ｐゴシック" charset="-128"/>
              </a:rPr>
              <a:t> ̄μ ≃0.1</a:t>
            </a:r>
            <a:r>
              <a:rPr lang="en-US" sz="1200" kern="1200" dirty="0">
                <a:solidFill>
                  <a:schemeClr val="tx1"/>
                </a:solidFill>
                <a:effectLst/>
                <a:latin typeface="+mn-lt"/>
                <a:ea typeface="ＭＳ Ｐゴシック" charset="-128"/>
                <a:cs typeface="ＭＳ Ｐゴシック" charset="-128"/>
              </a:rPr>
              <a:t>GeV/cm2intheNorthernHemisphere[28]).</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10^6 * 10^39 = 10^45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10^-3 * 10^48 = 10^45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Magenta band has slope -1</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103</a:t>
            </a:fld>
            <a:endParaRPr lang="en-US"/>
          </a:p>
        </p:txBody>
      </p:sp>
    </p:spTree>
    <p:extLst>
      <p:ext uri="{BB962C8B-B14F-4D97-AF65-F5344CB8AC3E}">
        <p14:creationId xmlns:p14="http://schemas.microsoft.com/office/powerpoint/2010/main" val="459236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i="0" dirty="0"/>
              <a:t>S190405ar was retracted</a:t>
            </a:r>
          </a:p>
          <a:p>
            <a:r>
              <a:rPr lang="en-US" i="0" dirty="0"/>
              <a:t>S190421ar: 3% Terrestrial (1e-8 Hz FAR)</a:t>
            </a:r>
          </a:p>
          <a:p>
            <a:r>
              <a:rPr lang="en-US" i="0" dirty="0"/>
              <a:t>S190426c: 24% </a:t>
            </a:r>
            <a:r>
              <a:rPr lang="en-US" i="0" dirty="0" err="1"/>
              <a:t>MassGap</a:t>
            </a:r>
            <a:r>
              <a:rPr lang="en-US" i="0" dirty="0"/>
              <a:t>, 14% terrestrial, 13% NSBH</a:t>
            </a:r>
          </a:p>
          <a:p>
            <a:r>
              <a:rPr lang="en-US" i="0" dirty="0"/>
              <a:t>S190510g: 42% BNS</a:t>
            </a:r>
          </a:p>
          <a:p>
            <a:r>
              <a:rPr lang="en-US" i="0" dirty="0"/>
              <a:t>S190513bm: 5% </a:t>
            </a:r>
            <a:r>
              <a:rPr lang="en-US" i="0" dirty="0" err="1"/>
              <a:t>MassGap</a:t>
            </a:r>
            <a:endParaRPr lang="en-US" i="0" dirty="0"/>
          </a:p>
          <a:p>
            <a:r>
              <a:rPr lang="en-US" i="0" dirty="0"/>
              <a:t>S190517h: 2% </a:t>
            </a:r>
            <a:r>
              <a:rPr lang="en-US" i="0" dirty="0" err="1"/>
              <a:t>MassGap</a:t>
            </a:r>
            <a:endParaRPr lang="en-US" i="0" dirty="0"/>
          </a:p>
          <a:p>
            <a:r>
              <a:rPr lang="en-US" i="0" dirty="0"/>
              <a:t>S190518bb: 25% Terrestrial (1e-8 Hz FAR)</a:t>
            </a:r>
          </a:p>
          <a:p>
            <a:r>
              <a:rPr lang="en-US" i="0" dirty="0"/>
              <a:t>S190518bb was retracted (28±15 </a:t>
            </a:r>
            <a:r>
              <a:rPr lang="en-US" i="0" dirty="0" err="1"/>
              <a:t>Mpc</a:t>
            </a:r>
            <a:r>
              <a:rPr lang="en-US" i="0" dirty="0"/>
              <a:t> BNS 75%)</a:t>
            </a:r>
          </a:p>
          <a:p>
            <a:r>
              <a:rPr lang="en-US" i="0" dirty="0"/>
              <a:t>S190519bj: 4% Terrestrial</a:t>
            </a:r>
          </a:p>
          <a:p>
            <a:r>
              <a:rPr lang="en-US" i="0" dirty="0"/>
              <a:t>S190521g 3% Terrestrial</a:t>
            </a:r>
          </a:p>
          <a:p>
            <a:endParaRPr lang="en-US" i="0" dirty="0"/>
          </a:p>
          <a:p>
            <a:r>
              <a:rPr lang="en-US" i="0" dirty="0"/>
              <a:t>1e-8 Hz * 3e7 sec = 0.3 false alarms per year = 1 false alarm every 3-4 months</a:t>
            </a:r>
          </a:p>
          <a:p>
            <a:endParaRPr lang="en-US" i="0" dirty="0"/>
          </a:p>
          <a:p>
            <a:r>
              <a:rPr lang="en-US" i="0" dirty="0"/>
              <a:t>2 total retractions</a:t>
            </a:r>
          </a:p>
          <a:p>
            <a:endParaRPr lang="en-US" i="0" dirty="0"/>
          </a:p>
          <a:p>
            <a:r>
              <a:rPr lang="en-US" i="0" dirty="0"/>
              <a:t>Using distances from LAL Inference when available, otherwise </a:t>
            </a:r>
            <a:r>
              <a:rPr lang="en-US" i="0" dirty="0" err="1"/>
              <a:t>bayestar</a:t>
            </a:r>
            <a:endParaRPr lang="en-US" i="0" dirty="0"/>
          </a:p>
          <a:p>
            <a:endParaRPr lang="en-US" i="0" dirty="0"/>
          </a:p>
          <a:p>
            <a:r>
              <a:rPr lang="en-US" i="0" dirty="0"/>
              <a:t>As of May 21:</a:t>
            </a:r>
          </a:p>
          <a:p>
            <a:r>
              <a:rPr lang="en-US" i="0" dirty="0"/>
              <a:t>51 days / 13 GW = one every 4 days</a:t>
            </a:r>
          </a:p>
          <a:p>
            <a:r>
              <a:rPr lang="en-US" i="0" dirty="0"/>
              <a:t>13/51 days</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104</a:t>
            </a:fld>
            <a:endParaRPr lang="en-US"/>
          </a:p>
        </p:txBody>
      </p:sp>
    </p:spTree>
    <p:extLst>
      <p:ext uri="{BB962C8B-B14F-4D97-AF65-F5344CB8AC3E}">
        <p14:creationId xmlns:p14="http://schemas.microsoft.com/office/powerpoint/2010/main" val="370635108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50178" name="Text Box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defTabSz="914400">
              <a:spcBef>
                <a:spcPct val="0"/>
              </a:spcBef>
            </a:pPr>
            <a:r>
              <a:rPr lang="en-US" sz="2000" dirty="0">
                <a:latin typeface="Lucida Grande" charset="0"/>
                <a:sym typeface="Lucida Grande" charset="0"/>
              </a:rPr>
              <a:t>ARA: 10^-24 m (1 </a:t>
            </a:r>
            <a:r>
              <a:rPr lang="en-US" sz="2000" dirty="0" err="1">
                <a:latin typeface="Lucida Grande" charset="0"/>
                <a:sym typeface="Lucida Grande" charset="0"/>
              </a:rPr>
              <a:t>EeV</a:t>
            </a:r>
            <a:r>
              <a:rPr lang="en-US" sz="2000" dirty="0">
                <a:latin typeface="Lucida Grande" charset="0"/>
                <a:sym typeface="Lucida Grande" charset="0"/>
              </a:rPr>
              <a:t>)</a:t>
            </a:r>
          </a:p>
          <a:p>
            <a:pPr defTabSz="914400">
              <a:spcBef>
                <a:spcPct val="0"/>
              </a:spcBef>
            </a:pPr>
            <a:r>
              <a:rPr lang="en-US" sz="2000" dirty="0">
                <a:latin typeface="Lucida Grande" charset="0"/>
                <a:sym typeface="Lucida Grande" charset="0"/>
              </a:rPr>
              <a:t>Fermi GBM: 10^-11 m (0.2 MeV)</a:t>
            </a:r>
          </a:p>
          <a:p>
            <a:pPr defTabSz="914400">
              <a:spcBef>
                <a:spcPct val="0"/>
              </a:spcBef>
            </a:pPr>
            <a:endParaRPr lang="en-US" sz="2000" dirty="0">
              <a:latin typeface="Lucida Grande" charset="0"/>
              <a:sym typeface="Lucida Grande" charset="0"/>
            </a:endParaRPr>
          </a:p>
          <a:p>
            <a:pPr defTabSz="914400">
              <a:spcBef>
                <a:spcPct val="0"/>
              </a:spcBef>
            </a:pPr>
            <a:r>
              <a:rPr lang="en-US" sz="2000" dirty="0">
                <a:latin typeface="Lucida Grande" charset="0"/>
                <a:sym typeface="Lucida Grande" charset="0"/>
              </a:rPr>
              <a:t>Gamma rays: 100 </a:t>
            </a:r>
            <a:r>
              <a:rPr lang="en-US" sz="2000" dirty="0" err="1">
                <a:latin typeface="Lucida Grande" charset="0"/>
                <a:sym typeface="Lucida Grande" charset="0"/>
              </a:rPr>
              <a:t>keV</a:t>
            </a:r>
            <a:r>
              <a:rPr lang="en-US" sz="2000" baseline="0" dirty="0">
                <a:latin typeface="Lucida Grande" charset="0"/>
                <a:sym typeface="Lucida Grande" charset="0"/>
              </a:rPr>
              <a:t> to 100 </a:t>
            </a:r>
            <a:r>
              <a:rPr lang="en-US" sz="2000" baseline="0" dirty="0" err="1">
                <a:latin typeface="Lucida Grande" charset="0"/>
                <a:sym typeface="Lucida Grande" charset="0"/>
              </a:rPr>
              <a:t>TeV</a:t>
            </a:r>
            <a:endParaRPr lang="en-US" sz="2000" baseline="0" dirty="0">
              <a:latin typeface="Lucida Grande" charset="0"/>
              <a:sym typeface="Lucida Grande" charset="0"/>
            </a:endParaRPr>
          </a:p>
          <a:p>
            <a:pPr defTabSz="914400">
              <a:spcBef>
                <a:spcPct val="0"/>
              </a:spcBef>
            </a:pPr>
            <a:r>
              <a:rPr lang="en-US" sz="2000" baseline="0" dirty="0">
                <a:latin typeface="Lucida Grande" charset="0"/>
                <a:sym typeface="Lucida Grande" charset="0"/>
              </a:rPr>
              <a:t>9 orders of magnitude</a:t>
            </a:r>
          </a:p>
          <a:p>
            <a:pPr defTabSz="914400">
              <a:spcBef>
                <a:spcPct val="0"/>
              </a:spcBef>
            </a:pPr>
            <a:r>
              <a:rPr lang="en-US" sz="2000" dirty="0">
                <a:latin typeface="Lucida Grande" charset="0"/>
                <a:sym typeface="Lucida Grande" charset="0"/>
              </a:rPr>
              <a:t>Equivalent to 1 m (radio)</a:t>
            </a:r>
            <a:r>
              <a:rPr lang="en-US" sz="2000" baseline="0" dirty="0">
                <a:latin typeface="Lucida Grande" charset="0"/>
                <a:sym typeface="Lucida Grande" charset="0"/>
              </a:rPr>
              <a:t> </a:t>
            </a:r>
            <a:r>
              <a:rPr lang="en-US" sz="2000" dirty="0">
                <a:latin typeface="Lucida Grande" charset="0"/>
                <a:sym typeface="Lucida Grande" charset="0"/>
              </a:rPr>
              <a:t>down to 1 nm (x-rays)</a:t>
            </a:r>
          </a:p>
          <a:p>
            <a:pPr defTabSz="914400">
              <a:spcBef>
                <a:spcPct val="0"/>
              </a:spcBef>
            </a:pPr>
            <a:endParaRPr lang="en-US" sz="2000" dirty="0">
              <a:latin typeface="Lucida Grande" charset="0"/>
              <a:sym typeface="Lucida Grande" charset="0"/>
            </a:endParaRPr>
          </a:p>
          <a:p>
            <a:pPr defTabSz="914400">
              <a:spcBef>
                <a:spcPct val="0"/>
              </a:spcBef>
            </a:pPr>
            <a:r>
              <a:rPr lang="en-US" sz="2000" dirty="0">
                <a:latin typeface="Lucida Grande" charset="0"/>
                <a:sym typeface="Lucida Grande" charset="0"/>
              </a:rPr>
              <a:t>Radio down to 1</a:t>
            </a:r>
          </a:p>
          <a:p>
            <a:pPr defTabSz="914400">
              <a:spcBef>
                <a:spcPct val="0"/>
              </a:spcBef>
            </a:pPr>
            <a:endParaRPr lang="en-US" sz="2000" dirty="0">
              <a:latin typeface="Lucida Grande" charset="0"/>
              <a:sym typeface="Lucida Grande" charset="0"/>
            </a:endParaRPr>
          </a:p>
          <a:p>
            <a:pPr defTabSz="914400">
              <a:spcBef>
                <a:spcPct val="0"/>
              </a:spcBef>
            </a:pPr>
            <a:endParaRPr lang="en-US" sz="2000" dirty="0">
              <a:latin typeface="Lucida Grande" charset="0"/>
              <a:sym typeface="Lucida Grande" charset="0"/>
            </a:endParaRPr>
          </a:p>
          <a:p>
            <a:pPr defTabSz="914400">
              <a:spcBef>
                <a:spcPct val="0"/>
              </a:spcBef>
            </a:pPr>
            <a:endParaRPr lang="en-US" sz="2000" dirty="0">
              <a:latin typeface="Lucida Grande" charset="0"/>
              <a:sym typeface="Lucida Grande" charset="0"/>
            </a:endParaRPr>
          </a:p>
        </p:txBody>
      </p:sp>
    </p:spTree>
    <p:extLst>
      <p:ext uri="{BB962C8B-B14F-4D97-AF65-F5344CB8AC3E}">
        <p14:creationId xmlns:p14="http://schemas.microsoft.com/office/powerpoint/2010/main" val="1894692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9. Left panel: the effective area of </a:t>
            </a:r>
            <a:r>
              <a:rPr lang="en-US" dirty="0" err="1"/>
              <a:t>IceCube</a:t>
            </a:r>
            <a:r>
              <a:rPr lang="en-US" dirty="0"/>
              <a:t> to muon neutrinos with energies 100 GeV–10 </a:t>
            </a:r>
            <a:r>
              <a:rPr lang="en-US" dirty="0" err="1"/>
              <a:t>PeV</a:t>
            </a:r>
            <a:r>
              <a:rPr lang="en-US" dirty="0"/>
              <a:t> is shown for the event selection applied to this analysis’ data samples. For comparison, the effective area of the ANTARES observatory’s point-source event selection is shown over the same range (circles). Below 1 </a:t>
            </a:r>
            <a:r>
              <a:rPr lang="en-US" dirty="0" err="1"/>
              <a:t>TeV</a:t>
            </a:r>
            <a:r>
              <a:rPr lang="en-US" dirty="0"/>
              <a:t>, the effective area of ANTARES is greater for most of the southern sky and that of </a:t>
            </a:r>
            <a:r>
              <a:rPr lang="en-US" dirty="0" err="1"/>
              <a:t>IceCube</a:t>
            </a:r>
            <a:r>
              <a:rPr lang="en-US" dirty="0"/>
              <a:t> dominates in the north. Above 50 </a:t>
            </a:r>
            <a:r>
              <a:rPr lang="en-US" dirty="0" err="1"/>
              <a:t>TeV</a:t>
            </a:r>
            <a:r>
              <a:rPr lang="en-US" dirty="0"/>
              <a:t>, </a:t>
            </a:r>
            <a:r>
              <a:rPr lang="en-US" dirty="0" err="1"/>
              <a:t>IceCube’s</a:t>
            </a:r>
            <a:r>
              <a:rPr lang="en-US" dirty="0"/>
              <a:t> effective area dominates in all decl. in the energy range for which data are available. Right panel: a 2D plot shows the ratio of the effective areas of </a:t>
            </a:r>
            <a:r>
              <a:rPr lang="en-US" dirty="0" err="1"/>
              <a:t>IceCube</a:t>
            </a:r>
            <a:r>
              <a:rPr lang="en-US" dirty="0"/>
              <a:t> to ANTARES over energy and decl., with a bin-width of 0.1 in sin(</a:t>
            </a:r>
            <a:r>
              <a:rPr lang="el-GR" dirty="0"/>
              <a:t>δ) </a:t>
            </a:r>
            <a:r>
              <a:rPr lang="en-US" dirty="0"/>
              <a:t>and bin-height equal to one-quarter of a decade in energy. Where ANTARES provides a non-zero effective area but </a:t>
            </a:r>
            <a:r>
              <a:rPr lang="en-US" dirty="0" err="1"/>
              <a:t>IceCube’s</a:t>
            </a:r>
            <a:r>
              <a:rPr lang="en-US" dirty="0"/>
              <a:t> is equal to zero for this event selection, the ratio plotted is the scale minimum 10−2 ; likewise, where the converse is true, the ratio plotted is the scale maximum 103 .</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8</a:t>
            </a:fld>
            <a:endParaRPr lang="en-US"/>
          </a:p>
        </p:txBody>
      </p:sp>
    </p:spTree>
    <p:extLst>
      <p:ext uri="{BB962C8B-B14F-4D97-AF65-F5344CB8AC3E}">
        <p14:creationId xmlns:p14="http://schemas.microsoft.com/office/powerpoint/2010/main" val="130505746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a:t>https://</a:t>
            </a:r>
            <a:r>
              <a:rPr lang="en-US" dirty="0" err="1"/>
              <a:t>gcn.gsfc.nasa.gov</a:t>
            </a:r>
            <a:r>
              <a:rPr lang="en-US" dirty="0"/>
              <a:t>/</a:t>
            </a:r>
            <a:r>
              <a:rPr lang="en-US" dirty="0" err="1"/>
              <a:t>amon_ehe_events.html</a:t>
            </a:r>
            <a:r>
              <a:rPr lang="en-US" dirty="0"/>
              <a:t> (8 as of Mar 27 2019)</a:t>
            </a:r>
          </a:p>
          <a:p>
            <a:r>
              <a:rPr lang="en-US" dirty="0"/>
              <a:t>https://</a:t>
            </a:r>
            <a:r>
              <a:rPr lang="en-US" dirty="0" err="1"/>
              <a:t>gcn.gsfc.nasa.gov</a:t>
            </a:r>
            <a:r>
              <a:rPr lang="en-US" dirty="0"/>
              <a:t>/</a:t>
            </a:r>
            <a:r>
              <a:rPr lang="en-US" dirty="0" err="1"/>
              <a:t>amon_hese_events.html</a:t>
            </a:r>
            <a:r>
              <a:rPr lang="en-US" dirty="0"/>
              <a:t> (15 as of Mar 27 2019)</a:t>
            </a:r>
          </a:p>
          <a:p>
            <a:r>
              <a:rPr lang="en-US" dirty="0"/>
              <a:t>17+9-1=25 </a:t>
            </a:r>
            <a:r>
              <a:rPr lang="en-US" baseline="0" dirty="0"/>
              <a:t>total</a:t>
            </a:r>
            <a:endParaRPr lang="en-US" dirty="0"/>
          </a:p>
          <a:p>
            <a:r>
              <a:rPr lang="en-US" dirty="0"/>
              <a:t>First alert issued April 27, 2016</a:t>
            </a:r>
          </a:p>
          <a:p>
            <a:r>
              <a:rPr lang="en-US" dirty="0"/>
              <a:t>As of May 21 2019: 37 months of alerts</a:t>
            </a:r>
          </a:p>
          <a:p>
            <a:r>
              <a:rPr lang="en-US" dirty="0"/>
              <a:t>25 / (3.1) = 8.1 per year</a:t>
            </a:r>
          </a:p>
          <a:p>
            <a:r>
              <a:rPr lang="en-US" dirty="0"/>
              <a:t>Most recent Feb 21, 2019 </a:t>
            </a:r>
            <a:r>
              <a:rPr lang="en-US" baseline="0" dirty="0"/>
              <a:t>(as of Mar 27 2019: 35 months of alerts)</a:t>
            </a:r>
            <a:endParaRPr lang="en-US" dirty="0"/>
          </a:p>
          <a:p>
            <a:endParaRPr lang="en-US" dirty="0"/>
          </a:p>
          <a:p>
            <a:r>
              <a:rPr lang="en-US" dirty="0"/>
              <a:t>HESE events:</a:t>
            </a:r>
          </a:p>
          <a:p>
            <a:r>
              <a:rPr lang="en-US" dirty="0"/>
              <a:t>1) 160427</a:t>
            </a:r>
          </a:p>
          <a:p>
            <a:r>
              <a:rPr lang="en-US" dirty="0"/>
              <a:t>2) 160731 (also EHE)</a:t>
            </a:r>
          </a:p>
          <a:p>
            <a:r>
              <a:rPr lang="en-US" dirty="0"/>
              <a:t>4) 160814</a:t>
            </a:r>
          </a:p>
          <a:p>
            <a:r>
              <a:rPr lang="en-US" dirty="0"/>
              <a:t>5) 161103</a:t>
            </a:r>
          </a:p>
          <a:p>
            <a:r>
              <a:rPr lang="en-US" dirty="0"/>
              <a:t>7) 170312</a:t>
            </a:r>
          </a:p>
          <a:p>
            <a:r>
              <a:rPr lang="en-US" dirty="0"/>
              <a:t>9) 170506</a:t>
            </a:r>
          </a:p>
          <a:p>
            <a:r>
              <a:rPr lang="en-US" dirty="0"/>
              <a:t>11) 171015</a:t>
            </a:r>
          </a:p>
          <a:p>
            <a:r>
              <a:rPr lang="en-US" dirty="0"/>
              <a:t>12) 171028</a:t>
            </a:r>
          </a:p>
          <a:p>
            <a:r>
              <a:rPr lang="en-US" dirty="0"/>
              <a:t>14) 180423</a:t>
            </a:r>
          </a:p>
          <a:p>
            <a:r>
              <a:rPr lang="en-US" dirty="0"/>
              <a:t>16) 181014</a:t>
            </a:r>
          </a:p>
          <a:p>
            <a:r>
              <a:rPr lang="en-US" dirty="0"/>
              <a:t>17) 181031</a:t>
            </a:r>
          </a:p>
          <a:p>
            <a:r>
              <a:rPr lang="en-US" dirty="0"/>
              <a:t>18) 190104</a:t>
            </a:r>
          </a:p>
          <a:p>
            <a:r>
              <a:rPr lang="en-US" dirty="0"/>
              <a:t>19) 190124</a:t>
            </a:r>
          </a:p>
          <a:p>
            <a:r>
              <a:rPr lang="en-US" dirty="0"/>
              <a:t>20) 190205</a:t>
            </a:r>
          </a:p>
          <a:p>
            <a:r>
              <a:rPr lang="en-US" dirty="0"/>
              <a:t>21) 190221</a:t>
            </a:r>
          </a:p>
          <a:p>
            <a:r>
              <a:rPr lang="en-US" dirty="0"/>
              <a:t>22) 190331</a:t>
            </a:r>
          </a:p>
          <a:p>
            <a:r>
              <a:rPr lang="en-US" dirty="0"/>
              <a:t>23) 190504</a:t>
            </a:r>
          </a:p>
          <a:p>
            <a:endParaRPr lang="en-US" dirty="0"/>
          </a:p>
          <a:p>
            <a:r>
              <a:rPr lang="en-US" dirty="0"/>
              <a:t>EHE events:</a:t>
            </a:r>
          </a:p>
          <a:p>
            <a:r>
              <a:rPr lang="en-US" dirty="0"/>
              <a:t>2) 160731 1:55:04.00 [GCN 1:55:45</a:t>
            </a:r>
            <a:r>
              <a:rPr lang="en-US" baseline="0" dirty="0"/>
              <a:t> HESE and 1:55:58 EHE; revised 160801 2:35:38 HESE and 2:35:54 EHE]</a:t>
            </a:r>
            <a:endParaRPr lang="en-US" dirty="0"/>
          </a:p>
          <a:p>
            <a:r>
              <a:rPr lang="en-US" dirty="0"/>
              <a:t>3) 160806 12:21:33.00 [GCN 12:22:10]; latency</a:t>
            </a:r>
            <a:r>
              <a:rPr lang="en-US" baseline="0" dirty="0"/>
              <a:t> (22*60+10) </a:t>
            </a:r>
            <a:r>
              <a:rPr lang="mr-IN" baseline="0" dirty="0"/>
              <a:t>–</a:t>
            </a:r>
            <a:r>
              <a:rPr lang="en-US" baseline="0" dirty="0"/>
              <a:t> (21*60+33.00) = 37 sec</a:t>
            </a:r>
            <a:endParaRPr lang="en-US" dirty="0"/>
          </a:p>
          <a:p>
            <a:r>
              <a:rPr lang="en-US" dirty="0"/>
              <a:t>6) 161210 20:06:40.31 [GCN 20:07:16; revised 161211 16:04:50]; latency (7*60+16) - (6*60+40.31) = 35.69 sec</a:t>
            </a:r>
          </a:p>
          <a:p>
            <a:r>
              <a:rPr lang="en-US" dirty="0"/>
              <a:t>8) 170321 07:32:20.69 [GCN 7:32:58]; latency = (32*60+58)</a:t>
            </a:r>
            <a:r>
              <a:rPr lang="en-US" baseline="0" dirty="0"/>
              <a:t> - (32*60+20.69) = 37.31 sec</a:t>
            </a:r>
            <a:endParaRPr lang="en-US" dirty="0"/>
          </a:p>
          <a:p>
            <a:r>
              <a:rPr lang="en-US" b="1" dirty="0"/>
              <a:t>10) 170922 20:54:30.43 [GCN 20:55:13]: latency = (55*60+13) - (54*60+30.43)</a:t>
            </a:r>
            <a:r>
              <a:rPr lang="en-US" b="1" baseline="0" dirty="0"/>
              <a:t> = 42.57 sec</a:t>
            </a:r>
            <a:endParaRPr lang="en-US" b="1" dirty="0"/>
          </a:p>
          <a:p>
            <a:r>
              <a:rPr lang="en-US" dirty="0"/>
              <a:t>13) 171106 18:39:39.21 [GCN 18:40:24]:</a:t>
            </a:r>
            <a:r>
              <a:rPr lang="en-US" baseline="0" dirty="0"/>
              <a:t> latency = (40*60+24) - (39*60+39.21) = 44.79 sec sec</a:t>
            </a:r>
          </a:p>
          <a:p>
            <a:r>
              <a:rPr lang="en-US" baseline="0" dirty="0"/>
              <a:t>15) 180908</a:t>
            </a:r>
          </a:p>
          <a:p>
            <a:r>
              <a:rPr lang="en-US" baseline="0" dirty="0"/>
              <a:t>17) 181023</a:t>
            </a:r>
          </a:p>
          <a:p>
            <a:r>
              <a:rPr lang="en-US" baseline="0" dirty="0"/>
              <a:t>18) 190503</a:t>
            </a:r>
          </a:p>
          <a:p>
            <a:endParaRPr lang="en-US" baseline="0" dirty="0"/>
          </a:p>
          <a:p>
            <a:r>
              <a:rPr lang="en-US" baseline="0" dirty="0"/>
              <a:t>But when did EHE start?</a:t>
            </a:r>
          </a:p>
          <a:p>
            <a:endParaRPr lang="en-US" dirty="0"/>
          </a:p>
          <a:p>
            <a:r>
              <a:rPr lang="en-US" dirty="0"/>
              <a:t>Rate: 22 / 2.9 = 7.5 alerts per year</a:t>
            </a:r>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107</a:t>
            </a:fld>
            <a:endParaRPr lang="en-US"/>
          </a:p>
        </p:txBody>
      </p:sp>
    </p:spTree>
    <p:extLst>
      <p:ext uri="{BB962C8B-B14F-4D97-AF65-F5344CB8AC3E}">
        <p14:creationId xmlns:p14="http://schemas.microsoft.com/office/powerpoint/2010/main" val="21342406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August 17, 2017 at 12:41 UTC = 7:41am Central</a:t>
            </a:r>
          </a:p>
          <a:p>
            <a:endParaRPr lang="en-US" dirty="0"/>
          </a:p>
          <a:p>
            <a:r>
              <a:rPr lang="en-US" dirty="0"/>
              <a:t>Gamma  ray signal 1.7 seconds after GW merger</a:t>
            </a:r>
          </a:p>
          <a:p>
            <a:endParaRPr lang="en-US" dirty="0"/>
          </a:p>
          <a:p>
            <a:r>
              <a:rPr lang="en-US" dirty="0"/>
              <a:t>https://</a:t>
            </a:r>
            <a:r>
              <a:rPr lang="en-US" dirty="0" err="1"/>
              <a:t>en.wikipedia.org</a:t>
            </a:r>
            <a:r>
              <a:rPr lang="en-US" dirty="0"/>
              <a:t>/wiki/GW170817</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110</a:t>
            </a:fld>
            <a:endParaRPr lang="en-US"/>
          </a:p>
        </p:txBody>
      </p:sp>
    </p:spTree>
    <p:extLst>
      <p:ext uri="{BB962C8B-B14F-4D97-AF65-F5344CB8AC3E}">
        <p14:creationId xmlns:p14="http://schemas.microsoft.com/office/powerpoint/2010/main" val="906065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8E4EC3-94D5-E24E-80EE-0BB2D5203C4B}" type="slidenum">
              <a:rPr lang="en-US" smtClean="0"/>
              <a:pPr/>
              <a:t>111</a:t>
            </a:fld>
            <a:endParaRPr lang="en-US"/>
          </a:p>
        </p:txBody>
      </p:sp>
    </p:spTree>
    <p:extLst>
      <p:ext uri="{BB962C8B-B14F-4D97-AF65-F5344CB8AC3E}">
        <p14:creationId xmlns:p14="http://schemas.microsoft.com/office/powerpoint/2010/main" val="177323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1. Localizations and sensitive sky areas at the time of the GW event in equatorial coordinates: GW 90% credible-level localization (red contour; Abbott et al. 2017b), direction of NGC 4993 (black plus symbol; Coulter et al. 2017b), directions of </a:t>
            </a:r>
            <a:r>
              <a:rPr lang="en-US" sz="1200" kern="1200" dirty="0" err="1">
                <a:solidFill>
                  <a:schemeClr val="tx1"/>
                </a:solidFill>
                <a:effectLst/>
                <a:latin typeface="+mn-lt"/>
                <a:ea typeface="ＭＳ Ｐゴシック" charset="-128"/>
                <a:cs typeface="ＭＳ Ｐゴシック" charset="-128"/>
              </a:rPr>
              <a:t>IceCube’s</a:t>
            </a:r>
            <a:r>
              <a:rPr lang="en-US" sz="1200" kern="1200" dirty="0">
                <a:solidFill>
                  <a:schemeClr val="tx1"/>
                </a:solidFill>
                <a:effectLst/>
                <a:latin typeface="+mn-lt"/>
                <a:ea typeface="ＭＳ Ｐゴシック" charset="-128"/>
                <a:cs typeface="ＭＳ Ｐゴシック" charset="-128"/>
              </a:rPr>
              <a:t> and </a:t>
            </a:r>
            <a:r>
              <a:rPr lang="en-US" sz="1200" kern="1200" dirty="0" err="1">
                <a:solidFill>
                  <a:schemeClr val="tx1"/>
                </a:solidFill>
                <a:effectLst/>
                <a:latin typeface="+mn-lt"/>
                <a:ea typeface="ＭＳ Ｐゴシック" charset="-128"/>
                <a:cs typeface="ＭＳ Ｐゴシック" charset="-128"/>
              </a:rPr>
              <a:t>ANTARESʼs</a:t>
            </a:r>
            <a:r>
              <a:rPr lang="en-US" sz="1200" kern="1200" dirty="0">
                <a:solidFill>
                  <a:schemeClr val="tx1"/>
                </a:solidFill>
                <a:effectLst/>
                <a:latin typeface="+mn-lt"/>
                <a:ea typeface="ＭＳ Ｐゴシック" charset="-128"/>
                <a:cs typeface="ＭＳ Ｐゴシック" charset="-128"/>
              </a:rPr>
              <a:t> neutrino candidates within 500 s of the merger (green crosses and blue diamonds, respectively), </a:t>
            </a:r>
            <a:r>
              <a:rPr lang="en-US" sz="1200" kern="1200" dirty="0" err="1">
                <a:solidFill>
                  <a:schemeClr val="tx1"/>
                </a:solidFill>
                <a:effectLst/>
                <a:latin typeface="+mn-lt"/>
                <a:ea typeface="ＭＳ Ｐゴシック" charset="-128"/>
                <a:cs typeface="ＭＳ Ｐゴシック" charset="-128"/>
              </a:rPr>
              <a:t>ANTARESʼs</a:t>
            </a:r>
            <a:r>
              <a:rPr lang="en-US" sz="1200" kern="1200" dirty="0">
                <a:solidFill>
                  <a:schemeClr val="tx1"/>
                </a:solidFill>
                <a:effectLst/>
                <a:latin typeface="+mn-lt"/>
                <a:ea typeface="ＭＳ Ｐゴシック" charset="-128"/>
                <a:cs typeface="ＭＳ Ｐゴシック" charset="-128"/>
              </a:rPr>
              <a:t> horizon separating down-going (north of horizon) and up-going (south of horizon) neutrino directions (dashed blue line), and Auger’s fields of view for Earth-skimming (darker blue) and down-going (lighter blue) directions. </a:t>
            </a:r>
            <a:r>
              <a:rPr lang="en-US" sz="1200" kern="1200" dirty="0" err="1">
                <a:solidFill>
                  <a:schemeClr val="tx1"/>
                </a:solidFill>
                <a:effectLst/>
                <a:latin typeface="+mn-lt"/>
                <a:ea typeface="ＭＳ Ｐゴシック" charset="-128"/>
                <a:cs typeface="ＭＳ Ｐゴシック" charset="-128"/>
              </a:rPr>
              <a:t>IceCube’s</a:t>
            </a:r>
            <a:r>
              <a:rPr lang="en-US" sz="1200" kern="1200" dirty="0">
                <a:solidFill>
                  <a:schemeClr val="tx1"/>
                </a:solidFill>
                <a:effectLst/>
                <a:latin typeface="+mn-lt"/>
                <a:ea typeface="ＭＳ Ｐゴシック" charset="-128"/>
                <a:cs typeface="ＭＳ Ｐゴシック" charset="-128"/>
              </a:rPr>
              <a:t> up-going and down-going directions are on the northern and southern hemispheres, respectively. The zenith angle of the source at the detection time of the merger was 73.°8 for ANTARES, 66°.6 for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and 91°.9 for Auger.</a:t>
            </a:r>
            <a:endParaRPr lang="en-US" dirty="0"/>
          </a:p>
          <a:p>
            <a:endParaRPr lang="en-US" dirty="0"/>
          </a:p>
          <a:p>
            <a:r>
              <a:rPr lang="en-US" dirty="0"/>
              <a:t>150914: 3 neutrinos</a:t>
            </a:r>
          </a:p>
          <a:p>
            <a:endParaRPr lang="en-US" dirty="0"/>
          </a:p>
          <a:p>
            <a:r>
              <a:rPr lang="en-US" dirty="0"/>
              <a:t>Neutrino search: ±500 seconds</a:t>
            </a:r>
          </a:p>
          <a:p>
            <a:endParaRPr lang="en-US" dirty="0"/>
          </a:p>
          <a:p>
            <a:r>
              <a:rPr lang="en-US" dirty="0"/>
              <a:t>GW150914: 3 </a:t>
            </a:r>
            <a:r>
              <a:rPr lang="en-US" dirty="0" err="1"/>
              <a:t>IceCube</a:t>
            </a:r>
            <a:r>
              <a:rPr lang="en-US" dirty="0"/>
              <a:t>, 0 ANTARES, muon energies</a:t>
            </a:r>
            <a:r>
              <a:rPr lang="en-US" baseline="0" dirty="0"/>
              <a:t> 0.33-175 </a:t>
            </a:r>
            <a:r>
              <a:rPr lang="en-US" baseline="0" dirty="0" err="1"/>
              <a:t>TeV</a:t>
            </a:r>
            <a:endParaRPr lang="en-US" dirty="0"/>
          </a:p>
          <a:p>
            <a:r>
              <a:rPr lang="en-US" dirty="0"/>
              <a:t>GW151226: 2 </a:t>
            </a:r>
            <a:r>
              <a:rPr lang="en-US" dirty="0" err="1"/>
              <a:t>IceCube</a:t>
            </a:r>
            <a:r>
              <a:rPr lang="en-US" dirty="0"/>
              <a:t>,</a:t>
            </a:r>
            <a:r>
              <a:rPr lang="en-US" baseline="0" dirty="0"/>
              <a:t> 1 ANTARES, </a:t>
            </a:r>
            <a:r>
              <a:rPr lang="en-US" dirty="0"/>
              <a:t>muon </a:t>
            </a:r>
            <a:r>
              <a:rPr lang="en-US" baseline="0" dirty="0"/>
              <a:t>energies 6.3-158 </a:t>
            </a:r>
            <a:r>
              <a:rPr lang="en-US" baseline="0" dirty="0" err="1"/>
              <a:t>TeV</a:t>
            </a:r>
            <a:endParaRPr lang="en-US" baseline="0" dirty="0"/>
          </a:p>
          <a:p>
            <a:r>
              <a:rPr lang="en-US" baseline="0" dirty="0"/>
              <a:t>LVT151012: 4 </a:t>
            </a:r>
            <a:r>
              <a:rPr lang="en-US" baseline="0" dirty="0" err="1"/>
              <a:t>IceCube</a:t>
            </a:r>
            <a:r>
              <a:rPr lang="en-US" baseline="0" dirty="0"/>
              <a:t>, 0 ANTARES, </a:t>
            </a:r>
            <a:r>
              <a:rPr lang="en-US" dirty="0"/>
              <a:t>muon </a:t>
            </a:r>
            <a:r>
              <a:rPr lang="en-US" baseline="0" dirty="0"/>
              <a:t>energies 0.35-13.7 </a:t>
            </a:r>
            <a:r>
              <a:rPr lang="en-US" baseline="0" dirty="0" err="1"/>
              <a:t>TeV</a:t>
            </a:r>
            <a:endParaRPr lang="en-US" baseline="0" dirty="0"/>
          </a:p>
          <a:p>
            <a:endParaRPr lang="en-US" baseline="0" dirty="0"/>
          </a:p>
          <a:p>
            <a:r>
              <a:rPr lang="en-US" baseline="0" dirty="0"/>
              <a:t>Top 1 panel: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 1. GW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in equatorial coordinates, showing the reconstructed probability density contours of the GW event at 50%, 90% and 99% CL, and the reconstructed directions of high- energy neutrino candidates detected by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(crosses) during a `500 s time window around the GW event. The neutrino directional uncertainties are &lt; 1° and are not shown. GW shading indicates the reconstructed probability density of the GW event, darker regions corresponding to higher probability. Neutrino numbers refer to the first column of Table I. </a:t>
            </a:r>
            <a:endParaRPr lang="en-US" dirty="0"/>
          </a:p>
          <a:p>
            <a:endParaRPr lang="en-US" baseline="0" dirty="0"/>
          </a:p>
          <a:p>
            <a:r>
              <a:rPr lang="en-US" baseline="0" dirty="0"/>
              <a:t>Bottom 2 panels:</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 1. GW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for GW151226 (top) and LVT151012 (bottom), and the reconstructed directions for high-energy neutrino candidates detected by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(green crosses) and Antares (blue cross) within ±500 s around the GW signals. The maps are in equatorial coordinates. The GW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shows the reconstructed probability density contours of the GW event 90% CL. GW shading indicates the reconstructed probability density of the GW event, darker regions corresponding to higher probability. The neutrino directional un- certainties are below 1◦ for most of the candidates, and in any case too small to be shown. Neutrino event numbers refer to the first column of Table I.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112</a:t>
            </a:fld>
            <a:endParaRPr lang="en-US"/>
          </a:p>
        </p:txBody>
      </p:sp>
    </p:spTree>
    <p:extLst>
      <p:ext uri="{BB962C8B-B14F-4D97-AF65-F5344CB8AC3E}">
        <p14:creationId xmlns:p14="http://schemas.microsoft.com/office/powerpoint/2010/main" val="165175149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i="0" dirty="0"/>
              <a:t>S190405ar was retracted</a:t>
            </a:r>
          </a:p>
          <a:p>
            <a:r>
              <a:rPr lang="en-US" i="0" dirty="0"/>
              <a:t>S190421ar: 3% Terrestrial (1e-8 Hz FAR)</a:t>
            </a:r>
          </a:p>
          <a:p>
            <a:r>
              <a:rPr lang="en-US" i="0" dirty="0"/>
              <a:t>S190426c: 24% </a:t>
            </a:r>
            <a:r>
              <a:rPr lang="en-US" i="0" dirty="0" err="1"/>
              <a:t>MassGap</a:t>
            </a:r>
            <a:r>
              <a:rPr lang="en-US" i="0" dirty="0"/>
              <a:t>, 14% terrestrial, 13% NSBH</a:t>
            </a:r>
          </a:p>
          <a:p>
            <a:r>
              <a:rPr lang="en-US" i="0" dirty="0"/>
              <a:t>S190510g: 42% BNS</a:t>
            </a:r>
          </a:p>
          <a:p>
            <a:r>
              <a:rPr lang="en-US" i="0" dirty="0"/>
              <a:t>S190513bm: 5% </a:t>
            </a:r>
            <a:r>
              <a:rPr lang="en-US" i="0" dirty="0" err="1"/>
              <a:t>MassGap</a:t>
            </a:r>
            <a:endParaRPr lang="en-US" i="0" dirty="0"/>
          </a:p>
          <a:p>
            <a:r>
              <a:rPr lang="en-US" i="0" dirty="0"/>
              <a:t>S190517h: 2% </a:t>
            </a:r>
            <a:r>
              <a:rPr lang="en-US" i="0" dirty="0" err="1"/>
              <a:t>MassGap</a:t>
            </a:r>
            <a:endParaRPr lang="en-US" i="0" dirty="0"/>
          </a:p>
          <a:p>
            <a:r>
              <a:rPr lang="en-US" i="0" dirty="0"/>
              <a:t>S190518bb: 25% Terrestrial (1e-8 Hz FAR)</a:t>
            </a:r>
          </a:p>
          <a:p>
            <a:r>
              <a:rPr lang="en-US" i="0" dirty="0"/>
              <a:t>S190518bb was retracted (28±15 </a:t>
            </a:r>
            <a:r>
              <a:rPr lang="en-US" i="0" dirty="0" err="1"/>
              <a:t>Mpc</a:t>
            </a:r>
            <a:r>
              <a:rPr lang="en-US" i="0" dirty="0"/>
              <a:t> BNS 75%)</a:t>
            </a:r>
          </a:p>
          <a:p>
            <a:r>
              <a:rPr lang="en-US" i="0" dirty="0"/>
              <a:t>S190519bj: 4% Terrestrial</a:t>
            </a:r>
          </a:p>
          <a:p>
            <a:r>
              <a:rPr lang="en-US" i="0" dirty="0"/>
              <a:t>S190521g 3% Terrestrial</a:t>
            </a:r>
          </a:p>
          <a:p>
            <a:endParaRPr lang="en-US" i="0" dirty="0"/>
          </a:p>
          <a:p>
            <a:r>
              <a:rPr lang="en-US" i="0" dirty="0"/>
              <a:t>1e-8 Hz * 3e7 sec = 0.3 false alarms per year = 1 false alarm every 3-4 months</a:t>
            </a:r>
          </a:p>
          <a:p>
            <a:endParaRPr lang="en-US" i="0" dirty="0"/>
          </a:p>
          <a:p>
            <a:r>
              <a:rPr lang="en-US" i="0" dirty="0"/>
              <a:t>2 total retractions</a:t>
            </a:r>
          </a:p>
          <a:p>
            <a:endParaRPr lang="en-US" i="0" dirty="0"/>
          </a:p>
          <a:p>
            <a:r>
              <a:rPr lang="en-US" i="0" dirty="0"/>
              <a:t>Using distances from LAL Inference when available, otherwise </a:t>
            </a:r>
            <a:r>
              <a:rPr lang="en-US" i="0" dirty="0" err="1"/>
              <a:t>bayestar</a:t>
            </a:r>
            <a:endParaRPr lang="en-US" i="0" dirty="0"/>
          </a:p>
          <a:p>
            <a:endParaRPr lang="en-US" i="0" dirty="0"/>
          </a:p>
          <a:p>
            <a:r>
              <a:rPr lang="en-US" i="0" dirty="0"/>
              <a:t>As of May 21:</a:t>
            </a:r>
          </a:p>
          <a:p>
            <a:r>
              <a:rPr lang="en-US" i="0" dirty="0"/>
              <a:t>51 days / 13 GW = one every 4 days</a:t>
            </a:r>
          </a:p>
          <a:p>
            <a:r>
              <a:rPr lang="en-US" i="0" dirty="0"/>
              <a:t>13/51 days</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113</a:t>
            </a:fld>
            <a:endParaRPr lang="en-US"/>
          </a:p>
        </p:txBody>
      </p:sp>
    </p:spTree>
    <p:extLst>
      <p:ext uri="{BB962C8B-B14F-4D97-AF65-F5344CB8AC3E}">
        <p14:creationId xmlns:p14="http://schemas.microsoft.com/office/powerpoint/2010/main" val="14128479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ＭＳ Ｐゴシック" charset="-128"/>
              </a:rPr>
              <a:t>Figure 5. 90% C.L. flux upper limits for all 2LAC blazars in comparison to the observed astrophysical diffuse neutrino flux. The latest combined diffuse neutrino flux results from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(2015b) are plotted as the best-fit power law with a spectral index of −2.5 and as a differential flux unfolding using 68% central and 90% U.L. confidence intervals. The flux upper limit is shown using both weighting schemes for a power law with a spectral index of −2.5 (blue). Percentages denote the fraction of the upper limit compared to the astrophysical best-fit value. The equal-weighting upper limit for a flux with a harder spectral index of −2.2 is shown in green. </a:t>
            </a:r>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115</a:t>
            </a:fld>
            <a:endParaRPr lang="en-US" altLang="en-US"/>
          </a:p>
        </p:txBody>
      </p:sp>
    </p:spTree>
    <p:extLst>
      <p:ext uri="{BB962C8B-B14F-4D97-AF65-F5344CB8AC3E}">
        <p14:creationId xmlns:p14="http://schemas.microsoft.com/office/powerpoint/2010/main" val="87668508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128"/>
                <a:cs typeface="ＭＳ Ｐゴシック" charset="-128"/>
              </a:rPr>
              <a:t>The orange curve corresponds to the analysis using the Gaussian-shaped time profile. The central time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0</a:t>
            </a:r>
            <a:r>
              <a:rPr lang="en-US" sz="1200" b="0" i="0" kern="1200" dirty="0">
                <a:solidFill>
                  <a:schemeClr val="tx1"/>
                </a:solidFill>
                <a:effectLst/>
                <a:latin typeface="+mn-lt"/>
                <a:ea typeface="ＭＳ Ｐゴシック" charset="-128"/>
                <a:cs typeface="ＭＳ Ｐゴシック" charset="-128"/>
              </a:rPr>
              <a:t> and width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W</a:t>
            </a:r>
            <a:r>
              <a:rPr lang="en-US" sz="1200" b="0" i="0" kern="1200" dirty="0">
                <a:solidFill>
                  <a:schemeClr val="tx1"/>
                </a:solidFill>
                <a:effectLst/>
                <a:latin typeface="+mn-lt"/>
                <a:ea typeface="ＭＳ Ｐゴシック" charset="-128"/>
                <a:cs typeface="ＭＳ Ｐゴシック" charset="-128"/>
              </a:rPr>
              <a:t> are plotted for the most significant excess found in each period, with the </a:t>
            </a:r>
            <a:r>
              <a:rPr lang="en-US" sz="1200" b="0" i="1" kern="1200" dirty="0">
                <a:solidFill>
                  <a:schemeClr val="tx1"/>
                </a:solidFill>
                <a:effectLst/>
                <a:latin typeface="+mn-lt"/>
                <a:ea typeface="ＭＳ Ｐゴシック" charset="-128"/>
                <a:cs typeface="ＭＳ Ｐゴシック" charset="-128"/>
              </a:rPr>
              <a:t>P</a:t>
            </a:r>
            <a:r>
              <a:rPr lang="en-US" sz="1200" b="0" i="0" kern="1200" dirty="0">
                <a:solidFill>
                  <a:schemeClr val="tx1"/>
                </a:solidFill>
                <a:effectLst/>
                <a:latin typeface="+mn-lt"/>
                <a:ea typeface="ＭＳ Ｐゴシック" charset="-128"/>
                <a:cs typeface="ＭＳ Ｐゴシック" charset="-128"/>
              </a:rPr>
              <a:t> value of that result indicated by the height of the peak. The blue curve corresponds to the analysis using the box-shaped time profile. The curve traces the outer edge of the superposition of the best-fitting time windows (durations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W</a:t>
            </a:r>
            <a:r>
              <a:rPr lang="en-US" sz="1200" b="0" i="0" kern="1200" dirty="0">
                <a:solidFill>
                  <a:schemeClr val="tx1"/>
                </a:solidFill>
                <a:effectLst/>
                <a:latin typeface="+mn-lt"/>
                <a:ea typeface="ＭＳ Ｐゴシック" charset="-128"/>
                <a:cs typeface="ＭＳ Ｐゴシック" charset="-128"/>
              </a:rPr>
              <a:t>) over all times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0</a:t>
            </a:r>
            <a:r>
              <a:rPr lang="en-US" sz="1200" b="0" i="0" kern="1200" dirty="0">
                <a:solidFill>
                  <a:schemeClr val="tx1"/>
                </a:solidFill>
                <a:effectLst/>
                <a:latin typeface="+mn-lt"/>
                <a:ea typeface="ＭＳ Ｐゴシック" charset="-128"/>
                <a:cs typeface="ＭＳ Ｐゴシック" charset="-128"/>
              </a:rPr>
              <a:t>, with the height indicating the significance of that window. In each period, the most significant time window forms a plateau, shaded in blue. The large blue band centered near 2015 represents the best-fitting 158-day time window found using the box-shaped time profile. The vertical dotted line in IC86c indicates the time of the IceCube-170922A event.</a:t>
            </a:r>
          </a:p>
          <a:p>
            <a:endParaRPr lang="en-US" sz="1200" b="0" i="0" kern="1200" dirty="0">
              <a:solidFill>
                <a:schemeClr val="tx1"/>
              </a:solidFill>
              <a:effectLst/>
              <a:latin typeface="+mn-lt"/>
              <a:ea typeface="ＭＳ Ｐゴシック" charset="-128"/>
              <a:cs typeface="ＭＳ Ｐゴシック" charset="-128"/>
            </a:endParaRPr>
          </a:p>
          <a:p>
            <a:r>
              <a:rPr lang="en-US" sz="1200" b="0" i="0" kern="1200" dirty="0" err="1">
                <a:solidFill>
                  <a:schemeClr val="tx1"/>
                </a:solidFill>
                <a:effectLst/>
                <a:latin typeface="+mn-lt"/>
                <a:ea typeface="ＭＳ Ｐゴシック" charset="-128"/>
                <a:cs typeface="ＭＳ Ｐゴシック" charset="-128"/>
              </a:rPr>
              <a:t>Skymap</a:t>
            </a:r>
            <a:r>
              <a:rPr lang="en-US" sz="1200" b="0" i="0" kern="1200" dirty="0">
                <a:solidFill>
                  <a:schemeClr val="tx1"/>
                </a:solidFill>
                <a:effectLst/>
                <a:latin typeface="+mn-lt"/>
                <a:ea typeface="ＭＳ Ｐゴシック" charset="-128"/>
                <a:cs typeface="ＭＳ Ｐゴシック" charset="-128"/>
              </a:rPr>
              <a:t> showing the </a:t>
            </a:r>
            <a:r>
              <a:rPr lang="en-US" sz="1200" b="0" i="1" kern="1200" dirty="0">
                <a:solidFill>
                  <a:schemeClr val="tx1"/>
                </a:solidFill>
                <a:effectLst/>
                <a:latin typeface="+mn-lt"/>
                <a:ea typeface="ＭＳ Ｐゴシック" charset="-128"/>
                <a:cs typeface="ＭＳ Ｐゴシック" charset="-128"/>
              </a:rPr>
              <a:t>P</a:t>
            </a:r>
            <a:r>
              <a:rPr lang="en-US" sz="1200" b="0" i="0" kern="1200" dirty="0">
                <a:solidFill>
                  <a:schemeClr val="tx1"/>
                </a:solidFill>
                <a:effectLst/>
                <a:latin typeface="+mn-lt"/>
                <a:ea typeface="ＭＳ Ｐゴシック" charset="-128"/>
                <a:cs typeface="ＭＳ Ｐゴシック" charset="-128"/>
              </a:rPr>
              <a:t> value of the time-dependent analysis performed at the coordinates of TXS 0506+056 (cross) and at surrounding locations. The analysis is performed on the IC86b data period, using the Gaussian-shaped time window. At each point, the full fit for (</a:t>
            </a:r>
            <a:r>
              <a:rPr lang="en-US" sz="1200" b="0" i="0" kern="1200" dirty="0" err="1">
                <a:solidFill>
                  <a:schemeClr val="tx1"/>
                </a:solidFill>
                <a:effectLst/>
                <a:latin typeface="+mn-lt"/>
                <a:ea typeface="ＭＳ Ｐゴシック" charset="-128"/>
                <a:cs typeface="ＭＳ Ｐゴシック" charset="-128"/>
              </a:rPr>
              <a:t>Φ</a:t>
            </a:r>
            <a:r>
              <a:rPr lang="en-US" sz="1200" b="0" i="0" kern="1200" dirty="0">
                <a:solidFill>
                  <a:schemeClr val="tx1"/>
                </a:solidFill>
                <a:effectLst/>
                <a:latin typeface="+mn-lt"/>
                <a:ea typeface="ＭＳ Ｐゴシック" charset="-128"/>
                <a:cs typeface="ＭＳ Ｐゴシック" charset="-128"/>
              </a:rPr>
              <a:t>, </a:t>
            </a:r>
            <a:r>
              <a:rPr lang="en-US" sz="1200" b="0" i="0" kern="1200" dirty="0" err="1">
                <a:solidFill>
                  <a:schemeClr val="tx1"/>
                </a:solidFill>
                <a:effectLst/>
                <a:latin typeface="+mn-lt"/>
                <a:ea typeface="ＭＳ Ｐゴシック" charset="-128"/>
                <a:cs typeface="ＭＳ Ｐゴシック" charset="-128"/>
              </a:rPr>
              <a:t>γ</a:t>
            </a:r>
            <a:r>
              <a:rPr lang="en-US" sz="1200" b="0" i="0" kern="1200" dirty="0">
                <a:solidFill>
                  <a:schemeClr val="tx1"/>
                </a:solidFill>
                <a:effectLst/>
                <a:latin typeface="+mn-lt"/>
                <a:ea typeface="ＭＳ Ｐゴシック" charset="-128"/>
                <a:cs typeface="ＭＳ Ｐゴシック" charset="-128"/>
              </a:rPr>
              <a:t>,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0</a:t>
            </a:r>
            <a:r>
              <a:rPr lang="en-US" sz="1200" b="0" i="0" kern="1200" dirty="0">
                <a:solidFill>
                  <a:schemeClr val="tx1"/>
                </a:solidFill>
                <a:effectLst/>
                <a:latin typeface="+mn-lt"/>
                <a:ea typeface="ＭＳ Ｐゴシック" charset="-128"/>
                <a:cs typeface="ＭＳ Ｐゴシック" charset="-128"/>
              </a:rPr>
              <a:t>,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W</a:t>
            </a:r>
            <a:r>
              <a:rPr lang="en-US" sz="1200" b="0" i="0" kern="1200" dirty="0">
                <a:solidFill>
                  <a:schemeClr val="tx1"/>
                </a:solidFill>
                <a:effectLst/>
                <a:latin typeface="+mn-lt"/>
                <a:ea typeface="ＭＳ Ｐゴシック" charset="-128"/>
                <a:cs typeface="ＭＳ Ｐゴシック" charset="-128"/>
              </a:rPr>
              <a:t>) is performed. The </a:t>
            </a:r>
            <a:r>
              <a:rPr lang="en-US" sz="1200" b="0" i="1" kern="1200" dirty="0">
                <a:solidFill>
                  <a:schemeClr val="tx1"/>
                </a:solidFill>
                <a:effectLst/>
                <a:latin typeface="+mn-lt"/>
                <a:ea typeface="ＭＳ Ｐゴシック" charset="-128"/>
                <a:cs typeface="ＭＳ Ｐゴシック" charset="-128"/>
              </a:rPr>
              <a:t>P</a:t>
            </a:r>
            <a:r>
              <a:rPr lang="en-US" sz="1200" b="0" i="0" kern="1200" dirty="0">
                <a:solidFill>
                  <a:schemeClr val="tx1"/>
                </a:solidFill>
                <a:effectLst/>
                <a:latin typeface="+mn-lt"/>
                <a:ea typeface="ＭＳ Ｐゴシック" charset="-128"/>
                <a:cs typeface="ＭＳ Ｐゴシック" charset="-128"/>
              </a:rPr>
              <a:t> value shown does not include the look-elsewhere effect related to other data periods. An excess of events is detected, consistent with the position of TXS 0506+056.</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116</a:t>
            </a:fld>
            <a:endParaRPr lang="en-US"/>
          </a:p>
        </p:txBody>
      </p:sp>
    </p:spTree>
    <p:extLst>
      <p:ext uri="{BB962C8B-B14F-4D97-AF65-F5344CB8AC3E}">
        <p14:creationId xmlns:p14="http://schemas.microsoft.com/office/powerpoint/2010/main" val="182366610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Caveat: *Northern* </a:t>
            </a:r>
          </a:p>
          <a:p>
            <a:r>
              <a:rPr lang="en-US" dirty="0"/>
              <a:t>0.35° offset</a:t>
            </a:r>
          </a:p>
          <a:p>
            <a:endParaRPr lang="en-US" dirty="0"/>
          </a:p>
          <a:p>
            <a:r>
              <a:rPr lang="en-US" dirty="0"/>
              <a:t>Southern catalog: p=0.059 for PKS 2233-148 (0.55 post-trials)</a:t>
            </a:r>
          </a:p>
          <a:p>
            <a:endParaRPr lang="en-US" dirty="0"/>
          </a:p>
          <a:p>
            <a:r>
              <a:rPr lang="en-US" dirty="0" err="1"/>
              <a:t>Seyferts</a:t>
            </a:r>
            <a:r>
              <a:rPr lang="en-US" dirty="0"/>
              <a:t> based on optical</a:t>
            </a:r>
          </a:p>
          <a:p>
            <a:r>
              <a:rPr lang="en-US" dirty="0"/>
              <a:t>I vs. II: emission lines</a:t>
            </a:r>
          </a:p>
          <a:p>
            <a:r>
              <a:rPr lang="en-US" dirty="0" err="1"/>
              <a:t>Seyfert</a:t>
            </a:r>
            <a:r>
              <a:rPr lang="en-US" dirty="0"/>
              <a:t> I: </a:t>
            </a:r>
            <a:r>
              <a:rPr lang="en-US" dirty="0" err="1"/>
              <a:t>broadallowed</a:t>
            </a:r>
            <a:r>
              <a:rPr lang="en-US" dirty="0"/>
              <a:t> lines and narrow forbidden lines, all broader than in normal galaxies; observe central source directly</a:t>
            </a:r>
          </a:p>
          <a:p>
            <a:r>
              <a:rPr lang="en-US" dirty="0" err="1"/>
              <a:t>Seyfert</a:t>
            </a:r>
            <a:r>
              <a:rPr lang="en-US" dirty="0"/>
              <a:t> II: only narrow lines, both allowed and forbidden (electron transitions that can occur spontaneously but forbidden / improbable stimulated according to QM selection rules); AGN are obscured; only colder outer regions are seen</a:t>
            </a:r>
          </a:p>
          <a:p>
            <a:endParaRPr lang="en-US" dirty="0"/>
          </a:p>
          <a:p>
            <a:r>
              <a:rPr lang="en-US" dirty="0"/>
              <a:t>Figure from source at https://</a:t>
            </a:r>
            <a:r>
              <a:rPr lang="en-US" dirty="0" err="1"/>
              <a:t>arxiv.org</a:t>
            </a:r>
            <a:r>
              <a:rPr lang="en-US" dirty="0"/>
              <a:t>/abs/1908.05993</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117</a:t>
            </a:fld>
            <a:endParaRPr lang="en-US"/>
          </a:p>
        </p:txBody>
      </p:sp>
    </p:spTree>
    <p:extLst>
      <p:ext uri="{BB962C8B-B14F-4D97-AF65-F5344CB8AC3E}">
        <p14:creationId xmlns:p14="http://schemas.microsoft.com/office/powerpoint/2010/main" val="412567506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PINGU LOI: 1401.2046</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118</a:t>
            </a:fld>
            <a:endParaRPr lang="en-US"/>
          </a:p>
        </p:txBody>
      </p:sp>
    </p:spTree>
    <p:extLst>
      <p:ext uri="{BB962C8B-B14F-4D97-AF65-F5344CB8AC3E}">
        <p14:creationId xmlns:p14="http://schemas.microsoft.com/office/powerpoint/2010/main" val="121167794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128"/>
                <a:cs typeface="ＭＳ Ｐゴシック" charset="-128"/>
              </a:rPr>
              <a:t>As in </a:t>
            </a:r>
            <a:r>
              <a:rPr lang="en-US" sz="1200" b="1" i="0" u="none" strike="noStrike" kern="1200" dirty="0">
                <a:solidFill>
                  <a:schemeClr val="tx1"/>
                </a:solidFill>
                <a:effectLst/>
                <a:latin typeface="+mn-lt"/>
                <a:ea typeface="ＭＳ Ｐゴシック" charset="-128"/>
                <a:cs typeface="ＭＳ Ｐゴシック" charset="-128"/>
                <a:hlinkClick r:id="rId3"/>
              </a:rPr>
              <a:t>Fig. 3A</a:t>
            </a:r>
            <a:r>
              <a:rPr lang="en-US" sz="1200" b="0" i="0" kern="1200" dirty="0">
                <a:solidFill>
                  <a:schemeClr val="tx1"/>
                </a:solidFill>
                <a:effectLst/>
                <a:latin typeface="+mn-lt"/>
                <a:ea typeface="ＭＳ Ｐゴシック" charset="-128"/>
                <a:cs typeface="ＭＳ Ｐゴシック" charset="-128"/>
              </a:rPr>
              <a:t>, but for the time-integrated analysis of TXS 0506+056 using (</a:t>
            </a:r>
            <a:r>
              <a:rPr lang="en-US" sz="1200" b="1" i="0" kern="1200" dirty="0">
                <a:solidFill>
                  <a:schemeClr val="tx1"/>
                </a:solidFill>
                <a:effectLst/>
                <a:latin typeface="+mn-lt"/>
                <a:ea typeface="ＭＳ Ｐゴシック" charset="-128"/>
                <a:cs typeface="ＭＳ Ｐゴシック" charset="-128"/>
              </a:rPr>
              <a:t>A</a:t>
            </a:r>
            <a:r>
              <a:rPr lang="en-US" sz="1200" b="0" i="0" kern="1200" dirty="0">
                <a:solidFill>
                  <a:schemeClr val="tx1"/>
                </a:solidFill>
                <a:effectLst/>
                <a:latin typeface="+mn-lt"/>
                <a:ea typeface="ＭＳ Ｐゴシック" charset="-128"/>
                <a:cs typeface="ＭＳ Ｐゴシック" charset="-128"/>
              </a:rPr>
              <a:t>) the full 9.5-year sample (2008–2017), and (</a:t>
            </a:r>
            <a:r>
              <a:rPr lang="en-US" sz="1200" b="1" i="0" kern="1200" dirty="0">
                <a:solidFill>
                  <a:schemeClr val="tx1"/>
                </a:solidFill>
                <a:effectLst/>
                <a:latin typeface="+mn-lt"/>
                <a:ea typeface="ＭＳ Ｐゴシック" charset="-128"/>
                <a:cs typeface="ＭＳ Ｐゴシック" charset="-128"/>
              </a:rPr>
              <a:t>B</a:t>
            </a:r>
            <a:r>
              <a:rPr lang="en-US" sz="1200" b="0" i="0" kern="1200" dirty="0">
                <a:solidFill>
                  <a:schemeClr val="tx1"/>
                </a:solidFill>
                <a:effectLst/>
                <a:latin typeface="+mn-lt"/>
                <a:ea typeface="ＭＳ Ｐゴシック" charset="-128"/>
                <a:cs typeface="ＭＳ Ｐゴシック" charset="-128"/>
              </a:rPr>
              <a:t>) the 7-year sample (2008–2015).</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119</a:t>
            </a:fld>
            <a:endParaRPr lang="en-US"/>
          </a:p>
        </p:txBody>
      </p:sp>
    </p:spTree>
    <p:extLst>
      <p:ext uri="{BB962C8B-B14F-4D97-AF65-F5344CB8AC3E}">
        <p14:creationId xmlns:p14="http://schemas.microsoft.com/office/powerpoint/2010/main" val="3922621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FIG.4 (color online). The two observed events from (a) August 2011 and (b) January 2012. Each sphere represents a DOM. Colors represent the arrival times of the photons where red indicates early and blue late times. The size of the spheres is a measure for the recorded number of photoelectrons.</a:t>
            </a:r>
          </a:p>
          <a:p>
            <a:endParaRPr lang="en-US" altLang="en-US" dirty="0"/>
          </a:p>
          <a:p>
            <a:r>
              <a:rPr lang="en-US" altLang="en-US" dirty="0"/>
              <a:t>http://</a:t>
            </a:r>
            <a:r>
              <a:rPr lang="en-US" altLang="en-US" dirty="0" err="1"/>
              <a:t>antarcticaneutrinos.blogspot.com</a:t>
            </a:r>
            <a:r>
              <a:rPr lang="en-US" altLang="en-US" dirty="0"/>
              <a:t>/2013/04/</a:t>
            </a:r>
            <a:r>
              <a:rPr lang="en-US" altLang="en-US" dirty="0" err="1"/>
              <a:t>bert</a:t>
            </a:r>
            <a:r>
              <a:rPr lang="en-US" altLang="en-US" dirty="0"/>
              <a:t>-and-</a:t>
            </a:r>
            <a:r>
              <a:rPr lang="en-US" altLang="en-US" dirty="0" err="1"/>
              <a:t>ernie</a:t>
            </a:r>
            <a:r>
              <a:rPr lang="en-US" altLang="en-US" dirty="0"/>
              <a:t>-step-</a:t>
            </a:r>
            <a:r>
              <a:rPr lang="en-US" altLang="en-US" dirty="0" err="1"/>
              <a:t>out.html</a:t>
            </a:r>
            <a:endParaRPr lang="en-US" altLang="en-US" dirty="0"/>
          </a:p>
          <a:p>
            <a:endParaRPr lang="en-US" altLang="en-US" dirty="0"/>
          </a:p>
          <a:p>
            <a:r>
              <a:rPr lang="en-US" altLang="en-US" dirty="0"/>
              <a:t>Bert (left), Ernie (right)</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6CFF51D-5DED-8B4B-BFBF-7DD458E851E6}" type="slidenum">
              <a:rPr lang="en-US" altLang="en-US" sz="1200"/>
              <a:pPr eaLnBrk="1" hangingPunct="1"/>
              <a:t>9</a:t>
            </a:fld>
            <a:endParaRPr lang="en-US" altLang="en-US" sz="1200"/>
          </a:p>
        </p:txBody>
      </p:sp>
    </p:spTree>
    <p:extLst>
      <p:ext uri="{BB962C8B-B14F-4D97-AF65-F5344CB8AC3E}">
        <p14:creationId xmlns:p14="http://schemas.microsoft.com/office/powerpoint/2010/main" val="674287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ＭＳ Ｐゴシック" charset="-128"/>
                <a:cs typeface="ＭＳ Ｐゴシック" charset="-128"/>
              </a:rPr>
              <a:t>Figure 8</a:t>
            </a:r>
            <a:r>
              <a:rPr lang="en-US" sz="1200" kern="1200" dirty="0">
                <a:solidFill>
                  <a:schemeClr val="tx1"/>
                </a:solidFill>
                <a:effectLst/>
                <a:latin typeface="+mn-lt"/>
                <a:ea typeface="ＭＳ Ｐゴシック" charset="-128"/>
                <a:cs typeface="ＭＳ Ｐゴシック" charset="-128"/>
              </a:rPr>
              <a:t>. Excluded regions for a given CL of the generic double broken power law neutrino spectrum as a function of first break energy </a:t>
            </a:r>
            <a:r>
              <a:rPr lang="en-US" sz="1200" kern="1200" dirty="0" err="1">
                <a:solidFill>
                  <a:schemeClr val="tx1"/>
                </a:solidFill>
                <a:effectLst/>
                <a:latin typeface="+mn-lt"/>
                <a:ea typeface="ＭＳ Ｐゴシック" charset="-128"/>
                <a:cs typeface="ＭＳ Ｐゴシック" charset="-128"/>
              </a:rPr>
              <a:t>εb</a:t>
            </a:r>
            <a:r>
              <a:rPr lang="en-US" sz="1200" kern="1200" dirty="0">
                <a:solidFill>
                  <a:schemeClr val="tx1"/>
                </a:solidFill>
                <a:effectLst/>
                <a:latin typeface="+mn-lt"/>
                <a:ea typeface="ＭＳ Ｐゴシック" charset="-128"/>
                <a:cs typeface="ＭＳ Ｐゴシック" charset="-128"/>
              </a:rPr>
              <a:t> and per-flavor quasi-diffuse flux normalization Φ0 derived from the presented results combined with previous Northern Hemisphere track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2015d) and all-sky cascade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2016a) searches. Models of neutrino production assuming GRBs are the sole source of the measured UHECR flux either by neutron escape (</a:t>
            </a:r>
            <a:r>
              <a:rPr lang="en-US" sz="1200" kern="1200" dirty="0" err="1">
                <a:solidFill>
                  <a:schemeClr val="tx1"/>
                </a:solidFill>
                <a:effectLst/>
                <a:latin typeface="+mn-lt"/>
                <a:ea typeface="ＭＳ Ｐゴシック" charset="-128"/>
                <a:cs typeface="ＭＳ Ｐゴシック" charset="-128"/>
              </a:rPr>
              <a:t>Ahlers</a:t>
            </a:r>
            <a:r>
              <a:rPr lang="en-US" sz="1200" kern="1200" dirty="0">
                <a:solidFill>
                  <a:schemeClr val="tx1"/>
                </a:solidFill>
                <a:effectLst/>
                <a:latin typeface="+mn-lt"/>
                <a:ea typeface="ＭＳ Ｐゴシック" charset="-128"/>
                <a:cs typeface="ＭＳ Ｐゴシック" charset="-128"/>
              </a:rPr>
              <a:t> et al. 2011) or proton escape (Waxman &amp; </a:t>
            </a:r>
            <a:r>
              <a:rPr lang="en-US" sz="1200" kern="1200" dirty="0" err="1">
                <a:solidFill>
                  <a:schemeClr val="tx1"/>
                </a:solidFill>
                <a:effectLst/>
                <a:latin typeface="+mn-lt"/>
                <a:ea typeface="ＭＳ Ｐゴシック" charset="-128"/>
                <a:cs typeface="ＭＳ Ｐゴシック" charset="-128"/>
              </a:rPr>
              <a:t>Bahcall</a:t>
            </a:r>
            <a:r>
              <a:rPr lang="en-US" sz="1200" kern="1200" dirty="0">
                <a:solidFill>
                  <a:schemeClr val="tx1"/>
                </a:solidFill>
                <a:effectLst/>
                <a:latin typeface="+mn-lt"/>
                <a:ea typeface="ＭＳ Ｐゴシック" charset="-128"/>
                <a:cs typeface="ＭＳ Ｐゴシック" charset="-128"/>
              </a:rPr>
              <a:t> 1997) from the relativistic fireball are provided for reference.</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Implications</a:t>
            </a:r>
            <a:r>
              <a:rPr lang="en-US" sz="1200" kern="1200" baseline="0" dirty="0">
                <a:solidFill>
                  <a:schemeClr val="tx1"/>
                </a:solidFill>
                <a:effectLst/>
                <a:latin typeface="+mn-lt"/>
                <a:ea typeface="ＭＳ Ｐゴシック" charset="-128"/>
                <a:cs typeface="ＭＳ Ｐゴシック" charset="-128"/>
              </a:rPr>
              <a:t> for GRB as CR sources?</a:t>
            </a:r>
          </a:p>
          <a:p>
            <a:endParaRPr lang="en-US" sz="1200" kern="1200" baseline="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1172 satellite-detected GRBs</a:t>
            </a:r>
          </a:p>
          <a:p>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120</a:t>
            </a:fld>
            <a:endParaRPr lang="en-US" altLang="en-US"/>
          </a:p>
        </p:txBody>
      </p:sp>
    </p:spTree>
    <p:extLst>
      <p:ext uri="{BB962C8B-B14F-4D97-AF65-F5344CB8AC3E}">
        <p14:creationId xmlns:p14="http://schemas.microsoft.com/office/powerpoint/2010/main" val="32705264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err="1"/>
              <a:t>IceTop</a:t>
            </a:r>
            <a:r>
              <a:rPr lang="en-US" dirty="0"/>
              <a:t>: </a:t>
            </a:r>
            <a:r>
              <a:rPr lang="en-US" sz="1200" kern="0" dirty="0">
                <a:latin typeface="+mn-lt"/>
                <a:ea typeface="Calibri" charset="0"/>
                <a:cs typeface="Calibri" charset="0"/>
                <a:sym typeface="Arial"/>
              </a:rPr>
              <a:t>81x2 tanks, 324 optical sensors</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err="1"/>
              <a:t>DeepCore</a:t>
            </a:r>
            <a:r>
              <a:rPr lang="en-US" dirty="0"/>
              <a:t>: </a:t>
            </a:r>
            <a:r>
              <a:rPr lang="en-US" sz="1200" kern="0" dirty="0">
                <a:latin typeface="+mn-lt"/>
                <a:ea typeface="Calibri" charset="0"/>
                <a:cs typeface="Calibri" charset="0"/>
                <a:sym typeface="Arial"/>
              </a:rPr>
              <a:t>8 strings, 480 optical sensors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0" dirty="0">
              <a:latin typeface="+mn-lt"/>
              <a:ea typeface="Calibri" charset="0"/>
              <a:cs typeface="Calibri" charset="0"/>
              <a:sym typeface="Aria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0" dirty="0">
                <a:latin typeface="+mn-lt"/>
                <a:ea typeface="Calibri" charset="0"/>
                <a:cs typeface="Calibri" charset="0"/>
                <a:sym typeface="Arial"/>
              </a:rPr>
              <a:t>Larger than most radio</a:t>
            </a:r>
            <a:r>
              <a:rPr lang="en-US" sz="1200" kern="0" baseline="0" dirty="0">
                <a:latin typeface="+mn-lt"/>
                <a:ea typeface="Calibri" charset="0"/>
                <a:cs typeface="Calibri" charset="0"/>
                <a:sym typeface="Arial"/>
              </a:rPr>
              <a:t> telescopes including FAST but not </a:t>
            </a:r>
            <a:r>
              <a:rPr lang="en-US" sz="1200" kern="0" baseline="0" dirty="0" err="1">
                <a:latin typeface="+mn-lt"/>
                <a:ea typeface="Calibri" charset="0"/>
                <a:cs typeface="Calibri" charset="0"/>
                <a:sym typeface="Arial"/>
              </a:rPr>
              <a:t>Molonglo</a:t>
            </a:r>
            <a:endParaRPr lang="en-US" sz="1200" kern="0" baseline="0" dirty="0">
              <a:latin typeface="+mn-lt"/>
              <a:ea typeface="Calibri" charset="0"/>
              <a:cs typeface="Calibri" charset="0"/>
              <a:sym typeface="Arial"/>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0" baseline="0" dirty="0">
              <a:latin typeface="+mn-lt"/>
              <a:ea typeface="Calibri" charset="0"/>
              <a:cs typeface="Calibri" charset="0"/>
              <a:sym typeface="Aria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err="1">
                <a:latin typeface="Calibri" charset="0"/>
                <a:ea typeface="ＭＳ Ｐゴシック" charset="0"/>
                <a:cs typeface="ＭＳ Ｐゴシック" charset="0"/>
              </a:rPr>
              <a:t>Molonglo</a:t>
            </a:r>
            <a:r>
              <a:rPr lang="en-US" dirty="0">
                <a:latin typeface="Calibri" charset="0"/>
                <a:ea typeface="ＭＳ Ｐゴシック" charset="0"/>
                <a:cs typeface="ＭＳ Ｐゴシック" charset="0"/>
              </a:rPr>
              <a:t>: </a:t>
            </a:r>
            <a:r>
              <a:rPr lang="it-IT" dirty="0"/>
              <a:t>1.6 km x 12 m </a:t>
            </a:r>
          </a:p>
          <a:p>
            <a:r>
              <a:rPr lang="en-US" dirty="0">
                <a:latin typeface="Calibri" charset="0"/>
                <a:ea typeface="ＭＳ Ｐゴシック" charset="0"/>
                <a:cs typeface="ＭＳ Ｐゴシック" charset="0"/>
              </a:rPr>
              <a:t>FAST: 0.5</a:t>
            </a:r>
            <a:r>
              <a:rPr lang="en-US" baseline="0" dirty="0">
                <a:latin typeface="Calibri" charset="0"/>
                <a:ea typeface="ＭＳ Ｐゴシック" charset="0"/>
                <a:cs typeface="ＭＳ Ｐゴシック" charset="0"/>
              </a:rPr>
              <a:t> km</a:t>
            </a:r>
          </a:p>
          <a:p>
            <a:r>
              <a:rPr lang="en-US" baseline="0" dirty="0">
                <a:latin typeface="Calibri" charset="0"/>
                <a:ea typeface="ＭＳ Ｐゴシック" charset="0"/>
                <a:cs typeface="ＭＳ Ｐゴシック" charset="0"/>
              </a:rPr>
              <a:t>CHIME: 20 x 100 m</a:t>
            </a:r>
            <a:endParaRPr lang="en-US" dirty="0">
              <a:latin typeface="Calibri"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0" dirty="0">
              <a:latin typeface="+mn-lt"/>
              <a:ea typeface="Calibri" charset="0"/>
              <a:cs typeface="Calibri" charset="0"/>
              <a:sym typeface="Arial"/>
            </a:endParaRP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122</a:t>
            </a:fld>
            <a:endParaRPr lang="en-US"/>
          </a:p>
        </p:txBody>
      </p:sp>
    </p:spTree>
    <p:extLst>
      <p:ext uri="{BB962C8B-B14F-4D97-AF65-F5344CB8AC3E}">
        <p14:creationId xmlns:p14="http://schemas.microsoft.com/office/powerpoint/2010/main" val="283267018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128"/>
                <a:cs typeface="ＭＳ Ｐゴシック" charset="-128"/>
              </a:rPr>
              <a:t>Francis: 550 cosmic neutrinos in the Aachen analysis on a background of 340,000</a:t>
            </a:r>
          </a:p>
          <a:p>
            <a:endParaRPr lang="en-US" sz="1200" b="0" i="0" kern="1200" dirty="0">
              <a:solidFill>
                <a:schemeClr val="tx1"/>
              </a:solidFill>
              <a:effectLst/>
              <a:latin typeface="+mn-lt"/>
              <a:ea typeface="ＭＳ Ｐゴシック" charset="-128"/>
              <a:cs typeface="ＭＳ Ｐゴシック" charset="-128"/>
            </a:endParaRPr>
          </a:p>
          <a:p>
            <a:r>
              <a:rPr lang="en-US" sz="1200" b="0" i="0" kern="1200" dirty="0">
                <a:solidFill>
                  <a:schemeClr val="tx1"/>
                </a:solidFill>
                <a:effectLst/>
                <a:latin typeface="+mn-lt"/>
                <a:ea typeface="ＭＳ Ｐゴシック" charset="-128"/>
                <a:cs typeface="ＭＳ Ｐゴシック" charset="-128"/>
              </a:rPr>
              <a:t>Waxman-</a:t>
            </a:r>
            <a:r>
              <a:rPr lang="en-US" sz="1200" b="0" i="0" kern="1200" dirty="0" err="1">
                <a:solidFill>
                  <a:schemeClr val="tx1"/>
                </a:solidFill>
                <a:effectLst/>
                <a:latin typeface="+mn-lt"/>
                <a:ea typeface="ＭＳ Ｐゴシック" charset="-128"/>
                <a:cs typeface="ＭＳ Ｐゴシック" charset="-128"/>
              </a:rPr>
              <a:t>Bahcall</a:t>
            </a:r>
            <a:r>
              <a:rPr lang="en-US" sz="1200" b="0" i="0" kern="1200" baseline="0" dirty="0">
                <a:solidFill>
                  <a:schemeClr val="tx1"/>
                </a:solidFill>
                <a:effectLst/>
                <a:latin typeface="+mn-lt"/>
                <a:ea typeface="ＭＳ Ｐゴシック" charset="-128"/>
                <a:cs typeface="ＭＳ Ｐゴシック" charset="-128"/>
              </a:rPr>
              <a:t> is scaled by 3/2 (why?)</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Atmospheric neutrino production:</a:t>
            </a:r>
          </a:p>
          <a:p>
            <a:r>
              <a:rPr lang="en-US" sz="1200" b="0" i="0" kern="1200" baseline="0" dirty="0">
                <a:solidFill>
                  <a:schemeClr val="tx1"/>
                </a:solidFill>
                <a:effectLst/>
                <a:latin typeface="+mn-lt"/>
                <a:ea typeface="ＭＳ Ｐゴシック" charset="-128"/>
                <a:cs typeface="ＭＳ Ｐゴシック" charset="-128"/>
              </a:rPr>
              <a:t>Cosmic rays produce muons, </a:t>
            </a:r>
            <a:r>
              <a:rPr lang="en-US" sz="1200" b="0" i="0" kern="1200" baseline="0" dirty="0" err="1">
                <a:solidFill>
                  <a:schemeClr val="tx1"/>
                </a:solidFill>
                <a:effectLst/>
                <a:latin typeface="+mn-lt"/>
                <a:ea typeface="ＭＳ Ｐゴシック" charset="-128"/>
                <a:cs typeface="ＭＳ Ｐゴシック" charset="-128"/>
              </a:rPr>
              <a:t>pions</a:t>
            </a:r>
            <a:r>
              <a:rPr lang="en-US" sz="1200" b="0" i="0" kern="1200" baseline="0" dirty="0">
                <a:solidFill>
                  <a:schemeClr val="tx1"/>
                </a:solidFill>
                <a:effectLst/>
                <a:latin typeface="+mn-lt"/>
                <a:ea typeface="ＭＳ Ｐゴシック" charset="-128"/>
                <a:cs typeface="ＭＳ Ｐゴシック" charset="-128"/>
              </a:rPr>
              <a:t>, kaons which decay to neutrinos</a:t>
            </a:r>
          </a:p>
          <a:p>
            <a:r>
              <a:rPr lang="en-US" sz="1200" b="0" i="0" kern="1200" baseline="0" dirty="0">
                <a:solidFill>
                  <a:schemeClr val="tx1"/>
                </a:solidFill>
                <a:effectLst/>
                <a:latin typeface="+mn-lt"/>
                <a:ea typeface="ＭＳ Ｐゴシック" charset="-128"/>
                <a:cs typeface="ＭＳ Ｐゴシック" charset="-128"/>
              </a:rPr>
              <a:t>Toward horizon, more atmosphere column depth within which particles can decay before being absorbed by Earth</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Prompt/charm: don’t need path length to decay</a:t>
            </a:r>
          </a:p>
        </p:txBody>
      </p:sp>
    </p:spTree>
    <p:extLst>
      <p:ext uri="{BB962C8B-B14F-4D97-AF65-F5344CB8AC3E}">
        <p14:creationId xmlns:p14="http://schemas.microsoft.com/office/powerpoint/2010/main" val="7366063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 decay length vs. energy</a:t>
            </a:r>
          </a:p>
          <a:p>
            <a:endParaRPr lang="en-US" dirty="0"/>
          </a:p>
          <a:p>
            <a:r>
              <a:rPr lang="en-US" dirty="0"/>
              <a:t>Muon is IC 40 data</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124</a:t>
            </a:fld>
            <a:endParaRPr lang="en-US"/>
          </a:p>
        </p:txBody>
      </p:sp>
    </p:spTree>
    <p:extLst>
      <p:ext uri="{BB962C8B-B14F-4D97-AF65-F5344CB8AC3E}">
        <p14:creationId xmlns:p14="http://schemas.microsoft.com/office/powerpoint/2010/main" val="167212261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effectLst/>
                <a:latin typeface="+mn-lt"/>
                <a:ea typeface="ＭＳ Ｐゴシック" charset="-128"/>
                <a:cs typeface="ＭＳ Ｐゴシック" charset="-128"/>
              </a:rPr>
              <a:t>Figure 5: Arrival directions of the events in galactic coordinates. Shower-like events are marked with a + and those containing tracks with a ×. The new events of table 1 are shown in black. Colors show the test statistics (TS) for the point-source clustering test at each location. No significant clustering was found. </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4 year was 6.5 sigma</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2 of the 82</a:t>
            </a:r>
            <a:r>
              <a:rPr lang="en-US" sz="1200" kern="1200" baseline="0" dirty="0">
                <a:solidFill>
                  <a:schemeClr val="tx1"/>
                </a:solidFill>
                <a:effectLst/>
                <a:latin typeface="+mn-lt"/>
                <a:ea typeface="ＭＳ Ｐゴシック" charset="-128"/>
                <a:cs typeface="ＭＳ Ｐゴシック" charset="-128"/>
              </a:rPr>
              <a:t> events have coincident muons</a:t>
            </a:r>
          </a:p>
          <a:p>
            <a:endParaRPr lang="en-US" dirty="0"/>
          </a:p>
          <a:p>
            <a:r>
              <a:rPr lang="en-US" dirty="0"/>
              <a:t>~8 sigma: Nancy </a:t>
            </a:r>
            <a:r>
              <a:rPr lang="en-US" dirty="0" err="1"/>
              <a:t>Wandkowsky</a:t>
            </a:r>
            <a:r>
              <a:rPr lang="en-US" dirty="0"/>
              <a:t> @ </a:t>
            </a:r>
            <a:r>
              <a:rPr lang="en-US" dirty="0" err="1"/>
              <a:t>TeVPA</a:t>
            </a:r>
            <a:r>
              <a:rPr lang="en-US" dirty="0"/>
              <a:t> 2017 (6 years of data)</a:t>
            </a:r>
          </a:p>
          <a:p>
            <a:endParaRPr lang="en-US" dirty="0"/>
          </a:p>
          <a:p>
            <a:r>
              <a:rPr lang="en-US" dirty="0"/>
              <a:t>More details</a:t>
            </a:r>
            <a:r>
              <a:rPr lang="en-US" baseline="0" dirty="0"/>
              <a:t> on 6 year analysis:</a:t>
            </a:r>
          </a:p>
          <a:p>
            <a:r>
              <a:rPr lang="en-US" baseline="0" dirty="0"/>
              <a:t>1710.01191 (ICRC)</a:t>
            </a:r>
          </a:p>
          <a:p>
            <a:endParaRPr lang="en-US" baseline="0" dirty="0"/>
          </a:p>
          <a:p>
            <a:r>
              <a:rPr lang="en-US" baseline="0" dirty="0"/>
              <a:t>103 events out of which 60 have </a:t>
            </a:r>
            <a:r>
              <a:rPr lang="en-US" baseline="0" dirty="0" err="1"/>
              <a:t>Edep</a:t>
            </a:r>
            <a:r>
              <a:rPr lang="en-US" baseline="0" dirty="0"/>
              <a:t> &gt; 60 </a:t>
            </a:r>
            <a:r>
              <a:rPr lang="en-US" baseline="0" dirty="0" err="1"/>
              <a:t>TeV</a:t>
            </a:r>
            <a:endParaRPr lang="en-US" baseline="0" dirty="0"/>
          </a:p>
          <a:p>
            <a:r>
              <a:rPr lang="en-US" baseline="0" dirty="0"/>
              <a:t>75% </a:t>
            </a:r>
            <a:r>
              <a:rPr lang="en-US" baseline="0" dirty="0" err="1"/>
              <a:t>astro</a:t>
            </a:r>
            <a:r>
              <a:rPr lang="en-US" baseline="0" dirty="0"/>
              <a:t> purity above 60 </a:t>
            </a:r>
            <a:r>
              <a:rPr lang="en-US" baseline="0" dirty="0" err="1"/>
              <a:t>TeV</a:t>
            </a:r>
            <a:endParaRPr lang="en-US" baseline="0" dirty="0"/>
          </a:p>
          <a:p>
            <a:endParaRPr lang="en-US" baseline="0" dirty="0"/>
          </a:p>
          <a:p>
            <a:r>
              <a:rPr lang="en-US" baseline="0" dirty="0"/>
              <a:t>Pink are new events in 7.5 </a:t>
            </a:r>
            <a:r>
              <a:rPr lang="en-US" baseline="0" dirty="0" err="1"/>
              <a:t>yr</a:t>
            </a:r>
            <a:r>
              <a:rPr lang="en-US" baseline="0" dirty="0"/>
              <a:t> analysis</a:t>
            </a:r>
            <a:endParaRPr lang="en-US" dirty="0"/>
          </a:p>
        </p:txBody>
      </p:sp>
      <p:sp>
        <p:nvSpPr>
          <p:cNvPr id="4" name="Slide Number Placeholder 3"/>
          <p:cNvSpPr>
            <a:spLocks noGrp="1"/>
          </p:cNvSpPr>
          <p:nvPr>
            <p:ph type="sldNum" sz="quarter" idx="10"/>
          </p:nvPr>
        </p:nvSpPr>
        <p:spPr/>
        <p:txBody>
          <a:bodyPr/>
          <a:lstStyle/>
          <a:p>
            <a:fld id="{DE8E4EC3-94D5-E24E-80EE-0BB2D5203C4B}" type="slidenum">
              <a:rPr lang="en-US" smtClean="0"/>
              <a:pPr/>
              <a:t>125</a:t>
            </a:fld>
            <a:endParaRPr lang="en-US"/>
          </a:p>
        </p:txBody>
      </p:sp>
    </p:spTree>
    <p:extLst>
      <p:ext uri="{BB962C8B-B14F-4D97-AF65-F5344CB8AC3E}">
        <p14:creationId xmlns:p14="http://schemas.microsoft.com/office/powerpoint/2010/main" val="6008565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ＭＳ Ｐゴシック" charset="-128"/>
                <a:cs typeface="ＭＳ Ｐゴシック" charset="-128"/>
              </a:rPr>
              <a:t>Figure 5: Arrival directions of the events in galactic coordinates. Shower-like events are marked with a + and those containing tracks with a ×. The new events of table 1 are shown in black. Colors show the test statistics (TS) for the point-source clustering test at each location. No significant clustering was found. </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4 year was 6.5 sigma</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2 of the 82</a:t>
            </a:r>
            <a:r>
              <a:rPr lang="en-US" sz="1200" kern="1200" baseline="0" dirty="0">
                <a:solidFill>
                  <a:schemeClr val="tx1"/>
                </a:solidFill>
                <a:effectLst/>
                <a:latin typeface="+mn-lt"/>
                <a:ea typeface="ＭＳ Ｐゴシック" charset="-128"/>
                <a:cs typeface="ＭＳ Ｐゴシック" charset="-128"/>
              </a:rPr>
              <a:t> events have coincident muons</a:t>
            </a:r>
          </a:p>
          <a:p>
            <a:endParaRPr lang="en-US" dirty="0"/>
          </a:p>
          <a:p>
            <a:r>
              <a:rPr lang="en-US" dirty="0"/>
              <a:t>~8 sigma: Nancy </a:t>
            </a:r>
            <a:r>
              <a:rPr lang="en-US" dirty="0" err="1"/>
              <a:t>Wandkowsky</a:t>
            </a:r>
            <a:r>
              <a:rPr lang="en-US" dirty="0"/>
              <a:t> @ </a:t>
            </a:r>
            <a:r>
              <a:rPr lang="en-US" dirty="0" err="1"/>
              <a:t>TeVPA</a:t>
            </a:r>
            <a:r>
              <a:rPr lang="en-US" dirty="0"/>
              <a:t> 2017 (6 years of data)</a:t>
            </a:r>
          </a:p>
          <a:p>
            <a:endParaRPr lang="en-US" dirty="0"/>
          </a:p>
          <a:p>
            <a:r>
              <a:rPr lang="en-US" dirty="0"/>
              <a:t>More </a:t>
            </a:r>
            <a:r>
              <a:rPr lang="en-US" dirty="0" err="1"/>
              <a:t>detials</a:t>
            </a:r>
            <a:r>
              <a:rPr lang="en-US" baseline="0" dirty="0"/>
              <a:t> on 6 year analysis:</a:t>
            </a:r>
          </a:p>
          <a:p>
            <a:r>
              <a:rPr lang="en-US" baseline="0" dirty="0"/>
              <a:t>1710.01191 (ICRC)</a:t>
            </a:r>
          </a:p>
          <a:p>
            <a:endParaRPr lang="en-US" dirty="0"/>
          </a:p>
          <a:p>
            <a:r>
              <a:rPr lang="en-US" dirty="0"/>
              <a:t>TODO: dates of dataset; background fraction estimation and type of events; background fraction contamination for tracks</a:t>
            </a:r>
            <a:r>
              <a:rPr lang="en-US" baseline="0" dirty="0"/>
              <a:t> vs. cascades</a:t>
            </a:r>
            <a:endParaRPr lang="en-US" dirty="0"/>
          </a:p>
          <a:p>
            <a:endParaRPr lang="en-US" baseline="0" dirty="0"/>
          </a:p>
          <a:p>
            <a:r>
              <a:rPr lang="en-US" baseline="0" dirty="0"/>
              <a:t>103 above ~20 </a:t>
            </a:r>
            <a:r>
              <a:rPr lang="en-US" baseline="0" dirty="0" err="1"/>
              <a:t>TeV</a:t>
            </a:r>
            <a:r>
              <a:rPr lang="en-US" baseline="0" dirty="0"/>
              <a:t> (cut is on </a:t>
            </a:r>
            <a:r>
              <a:rPr lang="en-US" baseline="0" dirty="0" err="1"/>
              <a:t>Npe</a:t>
            </a:r>
            <a:r>
              <a:rPr lang="en-US" baseline="0" dirty="0"/>
              <a:t>, not </a:t>
            </a:r>
            <a:r>
              <a:rPr lang="en-US" baseline="0" dirty="0" err="1"/>
              <a:t>Edep</a:t>
            </a:r>
            <a:r>
              <a:rPr lang="en-US" baseline="0" dirty="0"/>
              <a:t>)</a:t>
            </a:r>
            <a:endParaRPr lang="en-US" dirty="0"/>
          </a:p>
        </p:txBody>
      </p:sp>
      <p:sp>
        <p:nvSpPr>
          <p:cNvPr id="4" name="Slide Number Placeholder 3"/>
          <p:cNvSpPr>
            <a:spLocks noGrp="1"/>
          </p:cNvSpPr>
          <p:nvPr>
            <p:ph type="sldNum" sz="quarter" idx="10"/>
          </p:nvPr>
        </p:nvSpPr>
        <p:spPr/>
        <p:txBody>
          <a:bodyPr/>
          <a:lstStyle/>
          <a:p>
            <a:fld id="{DE8E4EC3-94D5-E24E-80EE-0BB2D5203C4B}" type="slidenum">
              <a:rPr lang="en-US" smtClean="0"/>
              <a:pPr/>
              <a:t>126</a:t>
            </a:fld>
            <a:endParaRPr lang="en-US"/>
          </a:p>
        </p:txBody>
      </p:sp>
    </p:spTree>
    <p:extLst>
      <p:ext uri="{BB962C8B-B14F-4D97-AF65-F5344CB8AC3E}">
        <p14:creationId xmlns:p14="http://schemas.microsoft.com/office/powerpoint/2010/main" val="113183993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B4DB371-79C0-784E-B7EB-4247EB7189B3}" type="slidenum">
              <a:rPr lang="en-US" altLang="en-US" sz="1200"/>
              <a:pPr/>
              <a:t>127</a:t>
            </a:fld>
            <a:endParaRPr lang="en-US" altLang="en-US" sz="120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dirty="0">
                <a:latin typeface="Arial" charset="0"/>
                <a:ea typeface="ＭＳ Ｐゴシック" charset="-128"/>
              </a:rPr>
              <a:t>Redshift of 0.1</a:t>
            </a:r>
            <a:r>
              <a:rPr lang="en-US" altLang="en-US" baseline="0" dirty="0">
                <a:latin typeface="Arial" charset="0"/>
                <a:ea typeface="ＭＳ Ｐゴシック" charset="-128"/>
              </a:rPr>
              <a:t> tau=1 for 1 </a:t>
            </a:r>
            <a:r>
              <a:rPr lang="en-US" altLang="en-US" baseline="0" dirty="0" err="1">
                <a:latin typeface="Arial" charset="0"/>
                <a:ea typeface="ＭＳ Ｐゴシック" charset="-128"/>
              </a:rPr>
              <a:t>TeV</a:t>
            </a:r>
            <a:endParaRPr lang="en-US" altLang="en-US" baseline="0" dirty="0">
              <a:latin typeface="Arial" charset="0"/>
              <a:ea typeface="ＭＳ Ｐゴシック" charset="-128"/>
            </a:endParaRPr>
          </a:p>
          <a:p>
            <a:pPr eaLnBrk="1" hangingPunct="1"/>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z = 0.01: 40 </a:t>
            </a:r>
            <a:r>
              <a:rPr lang="en-US" altLang="en-US" baseline="0" dirty="0" err="1">
                <a:latin typeface="Arial" charset="0"/>
                <a:ea typeface="ＭＳ Ｐゴシック" charset="-128"/>
              </a:rPr>
              <a:t>Mpc</a:t>
            </a:r>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z = 0.1: 400 </a:t>
            </a:r>
            <a:r>
              <a:rPr lang="en-US" altLang="en-US" baseline="0" dirty="0" err="1">
                <a:latin typeface="Arial" charset="0"/>
                <a:ea typeface="ＭＳ Ｐゴシック" charset="-128"/>
              </a:rPr>
              <a:t>Mpc</a:t>
            </a:r>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z = 1: 4 </a:t>
            </a:r>
            <a:r>
              <a:rPr lang="en-US" altLang="en-US" baseline="0" dirty="0" err="1">
                <a:latin typeface="Arial" charset="0"/>
                <a:ea typeface="ＭＳ Ｐゴシック" charset="-128"/>
              </a:rPr>
              <a:t>Gpc</a:t>
            </a:r>
            <a:endParaRPr lang="en-US" altLang="en-US" baseline="0" dirty="0">
              <a:latin typeface="Arial" charset="0"/>
              <a:ea typeface="ＭＳ Ｐゴシック" charset="-128"/>
            </a:endParaRPr>
          </a:p>
          <a:p>
            <a:pPr eaLnBrk="1" hangingPunct="1"/>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TODO: Z burst back of envelope</a:t>
            </a:r>
            <a:endParaRPr lang="en-US" altLang="en-US" dirty="0">
              <a:latin typeface="Arial" charset="0"/>
              <a:ea typeface="ＭＳ Ｐゴシック" charset="-128"/>
            </a:endParaRPr>
          </a:p>
        </p:txBody>
      </p:sp>
    </p:spTree>
    <p:extLst>
      <p:ext uri="{BB962C8B-B14F-4D97-AF65-F5344CB8AC3E}">
        <p14:creationId xmlns:p14="http://schemas.microsoft.com/office/powerpoint/2010/main" val="40752580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150914: 3 neutrinos</a:t>
            </a:r>
          </a:p>
          <a:p>
            <a:endParaRPr lang="en-US" dirty="0"/>
          </a:p>
          <a:p>
            <a:r>
              <a:rPr lang="en-US" dirty="0"/>
              <a:t>Neutrino search: ±500 seconds</a:t>
            </a:r>
          </a:p>
          <a:p>
            <a:endParaRPr lang="en-US" dirty="0"/>
          </a:p>
          <a:p>
            <a:r>
              <a:rPr lang="en-US" dirty="0"/>
              <a:t>GW150914: 3 </a:t>
            </a:r>
            <a:r>
              <a:rPr lang="en-US" dirty="0" err="1"/>
              <a:t>IceCube</a:t>
            </a:r>
            <a:r>
              <a:rPr lang="en-US" dirty="0"/>
              <a:t>, 0 ANTARES, muon energies</a:t>
            </a:r>
            <a:r>
              <a:rPr lang="en-US" baseline="0" dirty="0"/>
              <a:t> 0.33-175 </a:t>
            </a:r>
            <a:r>
              <a:rPr lang="en-US" baseline="0" dirty="0" err="1"/>
              <a:t>TeV</a:t>
            </a:r>
            <a:endParaRPr lang="en-US" dirty="0"/>
          </a:p>
          <a:p>
            <a:r>
              <a:rPr lang="en-US" dirty="0"/>
              <a:t>GW151226: 2 </a:t>
            </a:r>
            <a:r>
              <a:rPr lang="en-US" dirty="0" err="1"/>
              <a:t>IceCube</a:t>
            </a:r>
            <a:r>
              <a:rPr lang="en-US" dirty="0"/>
              <a:t>,</a:t>
            </a:r>
            <a:r>
              <a:rPr lang="en-US" baseline="0" dirty="0"/>
              <a:t> 1 ANTARES, </a:t>
            </a:r>
            <a:r>
              <a:rPr lang="en-US" dirty="0"/>
              <a:t>muon </a:t>
            </a:r>
            <a:r>
              <a:rPr lang="en-US" baseline="0" dirty="0"/>
              <a:t>energies 6.3-158 </a:t>
            </a:r>
            <a:r>
              <a:rPr lang="en-US" baseline="0" dirty="0" err="1"/>
              <a:t>TeV</a:t>
            </a:r>
            <a:endParaRPr lang="en-US" baseline="0" dirty="0"/>
          </a:p>
          <a:p>
            <a:r>
              <a:rPr lang="en-US" baseline="0" dirty="0"/>
              <a:t>LVT151012: 4 </a:t>
            </a:r>
            <a:r>
              <a:rPr lang="en-US" baseline="0" dirty="0" err="1"/>
              <a:t>IceCube</a:t>
            </a:r>
            <a:r>
              <a:rPr lang="en-US" baseline="0" dirty="0"/>
              <a:t>, 0 ANTARES, </a:t>
            </a:r>
            <a:r>
              <a:rPr lang="en-US" dirty="0"/>
              <a:t>muon </a:t>
            </a:r>
            <a:r>
              <a:rPr lang="en-US" baseline="0" dirty="0"/>
              <a:t>energies 0.35-13.7 </a:t>
            </a:r>
            <a:r>
              <a:rPr lang="en-US" baseline="0" dirty="0" err="1"/>
              <a:t>TeV</a:t>
            </a:r>
            <a:endParaRPr lang="en-US" baseline="0" dirty="0"/>
          </a:p>
          <a:p>
            <a:endParaRPr lang="en-US" baseline="0" dirty="0"/>
          </a:p>
          <a:p>
            <a:r>
              <a:rPr lang="en-US" baseline="0" dirty="0"/>
              <a:t>Top 1 panel: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 1. GW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in equatorial coordinates, showing the reconstructed probability density contours of the GW event at 50%, 90% and 99% CL, and the reconstructed directions of high- energy neutrino candidates detected by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(crosses) during a `500 s time window around the GW event. The neutrino directional uncertainties are &lt; 1° and are not shown. GW shading indicates the reconstructed probability density of the GW event, darker regions corresponding to higher probability. Neutrino numbers refer to the first column of Table I. </a:t>
            </a:r>
            <a:endParaRPr lang="en-US" dirty="0"/>
          </a:p>
          <a:p>
            <a:endParaRPr lang="en-US" baseline="0" dirty="0"/>
          </a:p>
          <a:p>
            <a:r>
              <a:rPr lang="en-US" baseline="0" dirty="0"/>
              <a:t>Bottom 2 panels:</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 1. GW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for GW151226 (top) and LVT151012 (bottom), and the reconstructed directions for high-energy neutrino candidates detected by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(green crosses) and Antares (blue cross) within ±500 s around the GW signals. The maps are in equatorial coordinates. The GW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shows the reconstructed probability density contours of the GW event 90% CL. GW shading indicates the reconstructed probability density of the GW event, darker regions corresponding to higher probability. The neutrino directional un- certainties are below 1◦ for most of the candidates, and in any case too small to be shown. Neutrino event numbers refer to the first column of Table I.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128</a:t>
            </a:fld>
            <a:endParaRPr lang="en-US"/>
          </a:p>
        </p:txBody>
      </p:sp>
    </p:spTree>
    <p:extLst>
      <p:ext uri="{BB962C8B-B14F-4D97-AF65-F5344CB8AC3E}">
        <p14:creationId xmlns:p14="http://schemas.microsoft.com/office/powerpoint/2010/main" val="8149450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Observed cascade and total spectra for our model with EH=20 </a:t>
            </a:r>
            <a:r>
              <a:rPr lang="en-US" dirty="0" err="1"/>
              <a:t>TeV</a:t>
            </a:r>
            <a:r>
              <a:rPr lang="en-US" dirty="0"/>
              <a:t> and BIGMF=10−16 G (thick solid lines), and for EH=1 </a:t>
            </a:r>
            <a:r>
              <a:rPr lang="en-US" dirty="0" err="1"/>
              <a:t>TeV</a:t>
            </a:r>
            <a:r>
              <a:rPr lang="en-US" dirty="0"/>
              <a:t> and BIGMF=3×10−19 G (thick dashed lines), along with the Fermi observations and internal </a:t>
            </a:r>
            <a:r>
              <a:rPr lang="en-US" dirty="0" err="1"/>
              <a:t>pionic</a:t>
            </a:r>
            <a:r>
              <a:rPr lang="en-US" dirty="0"/>
              <a:t> gamma-rays associated with the 2014 neutrino outburst. The low- energy cutoff is EL=100 GeV for both cases. The intrinsic spectra (thin dashed lines) for the two cutoff energies are given by Equation (6) and represent emission from the source after internal reprocessing but before attenuation on the EBL.</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129</a:t>
            </a:fld>
            <a:endParaRPr lang="en-US"/>
          </a:p>
        </p:txBody>
      </p:sp>
    </p:spTree>
    <p:extLst>
      <p:ext uri="{BB962C8B-B14F-4D97-AF65-F5344CB8AC3E}">
        <p14:creationId xmlns:p14="http://schemas.microsoft.com/office/powerpoint/2010/main" val="353633803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Additional interesting source classes: supernovae, radio galaxies</a:t>
            </a:r>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Non-detection of neutrinos in coincidence with gravitational waves or fast radio bursts</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130</a:t>
            </a:fld>
            <a:endParaRPr lang="en-US"/>
          </a:p>
        </p:txBody>
      </p:sp>
    </p:spTree>
    <p:extLst>
      <p:ext uri="{BB962C8B-B14F-4D97-AF65-F5344CB8AC3E}">
        <p14:creationId xmlns:p14="http://schemas.microsoft.com/office/powerpoint/2010/main" val="1668298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High-energy (astrophysical) neutrinos</a:t>
            </a:r>
            <a:endParaRPr lang="en-US" dirty="0"/>
          </a:p>
        </p:txBody>
      </p:sp>
      <p:sp>
        <p:nvSpPr>
          <p:cNvPr id="8"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127395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High-energy (astrophysical) neutrinos</a:t>
            </a:r>
            <a:endParaRPr lang="en-US" dirty="0"/>
          </a:p>
        </p:txBody>
      </p:sp>
      <p:sp>
        <p:nvSpPr>
          <p:cNvPr id="8"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88233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High-energy (astrophysical) neutrinos</a:t>
            </a:r>
            <a:endParaRPr lang="en-US" dirty="0"/>
          </a:p>
        </p:txBody>
      </p:sp>
      <p:sp>
        <p:nvSpPr>
          <p:cNvPr id="7"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138852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High-energy (astrophysical) neutrinos</a:t>
            </a:r>
            <a:endParaRPr lang="en-US" dirty="0"/>
          </a:p>
        </p:txBody>
      </p:sp>
      <p:sp>
        <p:nvSpPr>
          <p:cNvPr id="6"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2691368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 1 column">
    <p:bg>
      <p:bgRef idx="1001">
        <a:schemeClr val="bg1"/>
      </p:bgRef>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118872" y="121920"/>
            <a:ext cx="8910046" cy="853440"/>
          </a:xfrm>
          <a:prstGeom prst="rect">
            <a:avLst/>
          </a:prstGeom>
        </p:spPr>
        <p:txBody>
          <a:bodyPr lIns="91425" tIns="91425" rIns="91425" bIns="91425" anchor="t" anchorCtr="0"/>
          <a:lstStyle>
            <a:lvl1pPr lvl="0">
              <a:spcBef>
                <a:spcPts val="0"/>
              </a:spcBef>
              <a:defRPr sz="3600" baseline="0">
                <a:solidFill>
                  <a:sysClr val="windowText" lastClr="000000"/>
                </a:solidFill>
                <a:latin typeface="Calibri" charset="0"/>
                <a:ea typeface="Calibri" charset="0"/>
                <a:cs typeface="Calibri"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Content Placeholder 5"/>
          <p:cNvSpPr>
            <a:spLocks noGrp="1"/>
          </p:cNvSpPr>
          <p:nvPr>
            <p:ph sz="quarter" idx="13"/>
          </p:nvPr>
        </p:nvSpPr>
        <p:spPr>
          <a:xfrm>
            <a:off x="118872" y="1085855"/>
            <a:ext cx="8915400" cy="5181600"/>
          </a:xfrm>
          <a:prstGeom prst="rect">
            <a:avLst/>
          </a:prstGeom>
        </p:spPr>
        <p:txBody>
          <a:bodyPr/>
          <a:lstStyle>
            <a:lvl1pPr>
              <a:buClr>
                <a:schemeClr val="tx1"/>
              </a:buClr>
              <a:defRPr sz="2880" baseline="0">
                <a:solidFill>
                  <a:sysClr val="windowText" lastClr="000000"/>
                </a:solidFill>
                <a:latin typeface="Calibri" charset="0"/>
                <a:ea typeface="Calibri" charset="0"/>
                <a:cs typeface="Calibri" charset="0"/>
              </a:defRPr>
            </a:lvl1pPr>
            <a:lvl2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2pPr>
            <a:lvl3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3pPr>
            <a:lvl4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4pPr>
            <a:lvl5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High-energy (astrophysical) neutrinos</a:t>
            </a:r>
            <a:endParaRPr lang="en-US" dirty="0"/>
          </a:p>
        </p:txBody>
      </p:sp>
      <p:sp>
        <p:nvSpPr>
          <p:cNvPr id="8"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146517504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High-energy (astrophysical) neutrinos</a:t>
            </a:r>
            <a:endParaRPr lang="en-US" dirty="0"/>
          </a:p>
        </p:txBody>
      </p:sp>
      <p:sp>
        <p:nvSpPr>
          <p:cNvPr id="9"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343" r:id="rId1"/>
    <p:sldLayoutId id="2147485344" r:id="rId2"/>
    <p:sldLayoutId id="2147485348" r:id="rId3"/>
    <p:sldLayoutId id="2147485349" r:id="rId4"/>
    <p:sldLayoutId id="2147485350" r:id="rId5"/>
  </p:sldLayoutIdLst>
  <p:hf hdr="0" dt="0"/>
  <p:txStyles>
    <p:titleStyle>
      <a:lvl1pPr algn="ctr" defTabSz="457200" rtl="0" eaLnBrk="0" fontAlgn="base" hangingPunct="0">
        <a:spcBef>
          <a:spcPct val="0"/>
        </a:spcBef>
        <a:spcAft>
          <a:spcPct val="0"/>
        </a:spcAft>
        <a:defRPr sz="28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120.emf"/></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2.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jpe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24.pn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png"/><Relationship Id="rId9" Type="http://schemas.openxmlformats.org/officeDocument/2006/relationships/image" Target="../media/image127.png"/><Relationship Id="rId14" Type="http://schemas.openxmlformats.org/officeDocument/2006/relationships/image" Target="../media/image133.png"/></Relationships>
</file>

<file path=ppt/slides/_rels/slide10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jpeg"/><Relationship Id="rId4" Type="http://schemas.openxmlformats.org/officeDocument/2006/relationships/image" Target="../media/image32.jpeg"/></Relationships>
</file>

<file path=ppt/slides/_rels/slide1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1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hyperlink" Target="https://arxiv.org/abs/1908.05993"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23.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1100.png"/><Relationship Id="rId5" Type="http://schemas.openxmlformats.org/officeDocument/2006/relationships/image" Target="../media/image13.png"/><Relationship Id="rId4" Type="http://schemas.openxmlformats.org/officeDocument/2006/relationships/image" Target="../media/image12.png"/></Relationships>
</file>

<file path=ppt/slides/_rels/slide1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5.xml"/><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29.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s://gcn.gsfc.nasa.gov/gcn3/25225.gcn3"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hyperlink" Target="http://www.astronomerstelegram.org/?read=12967" TargetMode="External"/></Relationships>
</file>

<file path=ppt/slides/_rels/slide133.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hyperlink" Target="https://arxiv.org/abs/1908.08458" TargetMode="External"/></Relationships>
</file>

<file path=ppt/slides/_rels/slide134.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hyperlink" Target="https://arxiv.org/abs/1908.08458"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45.png"/></Relationships>
</file>

<file path=ppt/slides/_rels/slide141.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hyperlink" Target="https://arxiv.org/abs/1908.08458" TargetMode="External"/></Relationships>
</file>

<file path=ppt/slides/_rels/slide143.xml.rels><?xml version="1.0" encoding="UTF-8" standalone="yes"?>
<Relationships xmlns="http://schemas.openxmlformats.org/package/2006/relationships"><Relationship Id="rId3" Type="http://schemas.openxmlformats.org/officeDocument/2006/relationships/hyperlink" Target="https://arxiv.org/abs/1811.06356"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8.emf"/><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16.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1700.png"/></Relationships>
</file>

<file path=ppt/slides/_rels/slide165.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55.emf"/><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7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jpe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iopscience.iop.org/article/10.1088/1475-7516/2017/04/019"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8.emf"/></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1.emf"/><Relationship Id="rId7" Type="http://schemas.openxmlformats.org/officeDocument/2006/relationships/hyperlink" Target="http://www.astronomerstelegram.org/?read=12475"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indico.fnal.gov/event/19348/contributions/186562/attachments/129616/157308/Neutrino2020_GRBposter_MColomer_v2.pdf" TargetMode="External"/><Relationship Id="rId5" Type="http://schemas.openxmlformats.org/officeDocument/2006/relationships/hyperlink" Target="https://arxiv.org/abs/2012.04577" TargetMode="External"/><Relationship Id="rId4" Type="http://schemas.openxmlformats.org/officeDocument/2006/relationships/hyperlink" Target="http://www.astronomerstelegram.org/?read=12395"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 Id="rId5" Type="http://schemas.openxmlformats.org/officeDocument/2006/relationships/image" Target="../media/image66.emf"/><Relationship Id="rId4" Type="http://schemas.openxmlformats.org/officeDocument/2006/relationships/image" Target="../media/image65.emf"/></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emf"/><Relationship Id="rId4"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7.emf"/><Relationship Id="rId3" Type="http://schemas.openxmlformats.org/officeDocument/2006/relationships/image" Target="../media/image72.jpg"/><Relationship Id="rId7" Type="http://schemas.openxmlformats.org/officeDocument/2006/relationships/image" Target="../media/image76.jpg"/><Relationship Id="rId2" Type="http://schemas.openxmlformats.org/officeDocument/2006/relationships/image" Target="../media/image71.jp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52.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1.jpg"/></Relationships>
</file>

<file path=ppt/slides/_rels/slide55.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hyperlink" Target="https://edoc.hu-berlin.de/handle/18452/18029"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nusoft.fnal.gov/nova/nu2020postersession/pdf/posterPDF-458.pdf"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69.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iopscience.iop.org/article/10.3847/1538-4357/aab4f8/meta"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110.png"/></Relationships>
</file>

<file path=ppt/slides/_rels/slide9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0446" y="1740112"/>
            <a:ext cx="4634508" cy="3425506"/>
          </a:xfrm>
          <a:prstGeom prst="rect">
            <a:avLst/>
          </a:prstGeom>
        </p:spPr>
      </p:pic>
      <p:sp>
        <p:nvSpPr>
          <p:cNvPr id="15361" name="Title 1"/>
          <p:cNvSpPr>
            <a:spLocks noGrp="1"/>
          </p:cNvSpPr>
          <p:nvPr>
            <p:ph type="ctrTitle"/>
          </p:nvPr>
        </p:nvSpPr>
        <p:spPr>
          <a:xfrm>
            <a:off x="0" y="0"/>
            <a:ext cx="9144000" cy="1108481"/>
          </a:xfrm>
        </p:spPr>
        <p:txBody>
          <a:bodyPr/>
          <a:lstStyle/>
          <a:p>
            <a:r>
              <a:rPr lang="en-US" sz="3600" dirty="0">
                <a:solidFill>
                  <a:schemeClr val="bg1"/>
                </a:solidFill>
              </a:rPr>
              <a:t>High-energy (astrophysical) neutrinos</a:t>
            </a:r>
          </a:p>
        </p:txBody>
      </p:sp>
      <p:sp>
        <p:nvSpPr>
          <p:cNvPr id="15362" name="Subtitle 2"/>
          <p:cNvSpPr txBox="1">
            <a:spLocks/>
          </p:cNvSpPr>
          <p:nvPr/>
        </p:nvSpPr>
        <p:spPr bwMode="auto">
          <a:xfrm>
            <a:off x="0" y="5486400"/>
            <a:ext cx="8915400" cy="1371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sz="2200" dirty="0">
                <a:solidFill>
                  <a:schemeClr val="bg1"/>
                </a:solidFill>
                <a:latin typeface="Calibri" charset="0"/>
                <a:cs typeface="Arial" charset="0"/>
              </a:rPr>
              <a:t>Justin Vandenbroucke (University of Wisconsin)</a:t>
            </a:r>
          </a:p>
          <a:p>
            <a:pPr algn="ctr" eaLnBrk="1" hangingPunct="1">
              <a:spcBef>
                <a:spcPct val="20000"/>
              </a:spcBef>
            </a:pPr>
            <a:r>
              <a:rPr lang="en-US" sz="2200" dirty="0">
                <a:solidFill>
                  <a:schemeClr val="bg1"/>
                </a:solidFill>
                <a:latin typeface="Calibri" charset="0"/>
                <a:cs typeface="Arial" charset="0"/>
              </a:rPr>
              <a:t>Topics in </a:t>
            </a:r>
            <a:r>
              <a:rPr lang="en-US" sz="2200" dirty="0" err="1">
                <a:solidFill>
                  <a:schemeClr val="bg1"/>
                </a:solidFill>
                <a:latin typeface="Calibri" charset="0"/>
                <a:cs typeface="Arial" charset="0"/>
              </a:rPr>
              <a:t>Astroparticle</a:t>
            </a:r>
            <a:r>
              <a:rPr lang="en-US" sz="2200" dirty="0">
                <a:solidFill>
                  <a:schemeClr val="bg1"/>
                </a:solidFill>
                <a:latin typeface="Calibri" charset="0"/>
                <a:cs typeface="Arial" charset="0"/>
              </a:rPr>
              <a:t> and Underground Physics (TAUP) 2021</a:t>
            </a:r>
          </a:p>
          <a:p>
            <a:pPr algn="ctr" eaLnBrk="1" hangingPunct="1">
              <a:spcBef>
                <a:spcPct val="20000"/>
              </a:spcBef>
            </a:pPr>
            <a:r>
              <a:rPr lang="en-US" sz="2200" dirty="0">
                <a:solidFill>
                  <a:schemeClr val="bg1"/>
                </a:solidFill>
                <a:latin typeface="Calibri" charset="0"/>
                <a:cs typeface="Arial" charset="0"/>
              </a:rPr>
              <a:t>Valencia/virtual, September 3, 2021</a:t>
            </a: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49" y="3794017"/>
            <a:ext cx="1414315" cy="1371601"/>
          </a:xfrm>
          <a:prstGeom prst="rect">
            <a:avLst/>
          </a:prstGeom>
          <a:solidFill>
            <a:schemeClr val="bg1"/>
          </a:solidFill>
        </p:spPr>
      </p:pic>
      <p:pic>
        <p:nvPicPr>
          <p:cNvPr id="4" name="Picture 3" descr="A picture containing drawing, food, plate&#10;&#10;Description automatically generated">
            <a:extLst>
              <a:ext uri="{FF2B5EF4-FFF2-40B4-BE49-F238E27FC236}">
                <a16:creationId xmlns:a16="http://schemas.microsoft.com/office/drawing/2014/main" id="{C64DDAB5-B555-D649-9C30-FA535ACBD9D8}"/>
              </a:ext>
            </a:extLst>
          </p:cNvPr>
          <p:cNvPicPr>
            <a:picLocks noChangeAspect="1"/>
          </p:cNvPicPr>
          <p:nvPr/>
        </p:nvPicPr>
        <p:blipFill>
          <a:blip r:embed="rId5"/>
          <a:stretch>
            <a:fillRect/>
          </a:stretch>
        </p:blipFill>
        <p:spPr>
          <a:xfrm>
            <a:off x="6985156" y="4572000"/>
            <a:ext cx="2087165" cy="658761"/>
          </a:xfrm>
          <a:prstGeom prst="rect">
            <a:avLst/>
          </a:prstGeom>
          <a:solidFill>
            <a:schemeClr val="bg1"/>
          </a:solidFill>
        </p:spPr>
      </p:pic>
    </p:spTree>
    <p:extLst>
      <p:ext uri="{BB962C8B-B14F-4D97-AF65-F5344CB8AC3E}">
        <p14:creationId xmlns:p14="http://schemas.microsoft.com/office/powerpoint/2010/main" val="3210881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8-Event_Scale-1.jpg"/>
          <p:cNvPicPr>
            <a:picLocks noChangeAspect="1"/>
          </p:cNvPicPr>
          <p:nvPr/>
        </p:nvPicPr>
        <p:blipFill>
          <a:blip r:embed="rId3"/>
          <a:stretch>
            <a:fillRect/>
          </a:stretch>
        </p:blipFill>
        <p:spPr>
          <a:xfrm>
            <a:off x="0" y="0"/>
            <a:ext cx="9143999" cy="6858000"/>
          </a:xfrm>
          <a:prstGeom prst="rect">
            <a:avLst/>
          </a:prstGeom>
        </p:spPr>
      </p:pic>
      <p:sp>
        <p:nvSpPr>
          <p:cNvPr id="6" name="Footer Placeholder 5"/>
          <p:cNvSpPr>
            <a:spLocks noGrp="1"/>
          </p:cNvSpPr>
          <p:nvPr>
            <p:ph type="ftr" sz="quarter" idx="3"/>
          </p:nvPr>
        </p:nvSpPr>
        <p:spPr/>
        <p:txBody>
          <a:bodyPr/>
          <a:lstStyle/>
          <a:p>
            <a:pPr>
              <a:defRPr/>
            </a:pPr>
            <a:r>
              <a:rPr lang="en-US"/>
              <a:t>Justin Vandenbroucke                           High-energy (astrophysical) neutrinos</a:t>
            </a:r>
            <a:endParaRPr lang="en-US" dirty="0"/>
          </a:p>
        </p:txBody>
      </p:sp>
      <p:sp>
        <p:nvSpPr>
          <p:cNvPr id="7" name="Slide Number Placeholder 6"/>
          <p:cNvSpPr>
            <a:spLocks noGrp="1"/>
          </p:cNvSpPr>
          <p:nvPr>
            <p:ph type="sldNum" sz="quarter" idx="4"/>
          </p:nvPr>
        </p:nvSpPr>
        <p:spPr/>
        <p:txBody>
          <a:bodyPr/>
          <a:lstStyle/>
          <a:p>
            <a:pPr>
              <a:defRPr/>
            </a:pPr>
            <a:fld id="{FE987253-B894-114D-BDC2-8F3A1EBD88EF}" type="slidenum">
              <a:rPr lang="en-US" smtClean="0"/>
              <a:pPr>
                <a:defRPr/>
              </a:pPr>
              <a:t>10</a:t>
            </a:fld>
            <a:endParaRPr lang="en-US" dirty="0"/>
          </a:p>
        </p:txBody>
      </p:sp>
    </p:spTree>
    <p:extLst>
      <p:ext uri="{BB962C8B-B14F-4D97-AF65-F5344CB8AC3E}">
        <p14:creationId xmlns:p14="http://schemas.microsoft.com/office/powerpoint/2010/main" val="27162766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887332"/>
            <a:ext cx="6252090" cy="4168060"/>
          </a:xfrm>
          <a:prstGeom prst="rect">
            <a:avLst/>
          </a:prstGeom>
        </p:spPr>
      </p:pic>
      <p:sp>
        <p:nvSpPr>
          <p:cNvPr id="2" name="Title 1"/>
          <p:cNvSpPr>
            <a:spLocks noGrp="1"/>
          </p:cNvSpPr>
          <p:nvPr>
            <p:ph type="title"/>
          </p:nvPr>
        </p:nvSpPr>
        <p:spPr>
          <a:xfrm>
            <a:off x="0" y="0"/>
            <a:ext cx="9144000" cy="990600"/>
          </a:xfrm>
        </p:spPr>
        <p:txBody>
          <a:bodyPr/>
          <a:lstStyle/>
          <a:p>
            <a:r>
              <a:rPr lang="en-US" sz="3200" dirty="0"/>
              <a:t>The neutrinos do not show any simple correlation with gamma-ray blazars</a:t>
            </a:r>
          </a:p>
        </p:txBody>
      </p:sp>
      <p:sp>
        <p:nvSpPr>
          <p:cNvPr id="8" name="TextBox 7"/>
          <p:cNvSpPr txBox="1"/>
          <p:nvPr/>
        </p:nvSpPr>
        <p:spPr>
          <a:xfrm>
            <a:off x="387350" y="5029200"/>
            <a:ext cx="8369300" cy="1477328"/>
          </a:xfrm>
          <a:prstGeom prst="rect">
            <a:avLst/>
          </a:prstGeom>
          <a:noFill/>
        </p:spPr>
        <p:txBody>
          <a:bodyPr wrap="square" rtlCol="0">
            <a:spAutoFit/>
          </a:bodyPr>
          <a:lstStyle/>
          <a:p>
            <a:pPr marL="342900" indent="-342900">
              <a:buFont typeface="Arial" charset="0"/>
              <a:buChar char="•"/>
            </a:pPr>
            <a:r>
              <a:rPr lang="en-US" sz="1800" dirty="0"/>
              <a:t>Search for correlation between </a:t>
            </a:r>
            <a:r>
              <a:rPr lang="en-US" sz="1800" dirty="0" err="1"/>
              <a:t>IceCube</a:t>
            </a:r>
            <a:r>
              <a:rPr lang="en-US" sz="1800" dirty="0"/>
              <a:t> neutrinos and </a:t>
            </a:r>
            <a:r>
              <a:rPr lang="en-US" sz="1800" dirty="0" err="1"/>
              <a:t>GeV</a:t>
            </a:r>
            <a:r>
              <a:rPr lang="en-US" sz="1800" dirty="0"/>
              <a:t> </a:t>
            </a:r>
            <a:r>
              <a:rPr lang="en-US" sz="1800" dirty="0" err="1"/>
              <a:t>blazars</a:t>
            </a:r>
            <a:endParaRPr lang="en-US" sz="1800" dirty="0"/>
          </a:p>
          <a:p>
            <a:pPr marL="342900" indent="-342900">
              <a:buFont typeface="Arial" charset="0"/>
              <a:buChar char="•"/>
            </a:pPr>
            <a:r>
              <a:rPr lang="en-US" sz="1800" dirty="0"/>
              <a:t>Fermi 2LAC sample: 862 blazars</a:t>
            </a:r>
          </a:p>
          <a:p>
            <a:pPr marL="342900" indent="-342900">
              <a:buFont typeface="Arial" charset="0"/>
              <a:buChar char="•"/>
            </a:pPr>
            <a:r>
              <a:rPr lang="en-US" sz="1800" dirty="0"/>
              <a:t>Lack of correlation constrains contribution of 2LAC blazars to at most</a:t>
            </a:r>
          </a:p>
          <a:p>
            <a:pPr marL="800100" lvl="1" indent="-342900">
              <a:buFont typeface="Arial" charset="0"/>
              <a:buChar char="•"/>
            </a:pPr>
            <a:r>
              <a:rPr lang="en-US" sz="1800" dirty="0"/>
              <a:t>27% of neutrino signal assuming equal weighting among blazars</a:t>
            </a:r>
          </a:p>
          <a:p>
            <a:pPr marL="800100" lvl="1" indent="-342900">
              <a:buFont typeface="Arial" charset="0"/>
              <a:buChar char="•"/>
            </a:pPr>
            <a:r>
              <a:rPr lang="en-US" sz="1800" dirty="0"/>
              <a:t>7% of neutrino signal assuming neutrino flux proportional to gamma flux</a:t>
            </a:r>
          </a:p>
        </p:txBody>
      </p:sp>
      <p:sp>
        <p:nvSpPr>
          <p:cNvPr id="10" name="TextBox 9"/>
          <p:cNvSpPr txBox="1"/>
          <p:nvPr/>
        </p:nvSpPr>
        <p:spPr>
          <a:xfrm>
            <a:off x="5398165" y="2038624"/>
            <a:ext cx="3057375" cy="369332"/>
          </a:xfrm>
          <a:prstGeom prst="rect">
            <a:avLst/>
          </a:prstGeom>
          <a:solidFill>
            <a:schemeClr val="bg1"/>
          </a:solidFill>
        </p:spPr>
        <p:txBody>
          <a:bodyPr wrap="none" rtlCol="0">
            <a:spAutoFit/>
          </a:bodyPr>
          <a:lstStyle/>
          <a:p>
            <a:pPr algn="r"/>
            <a:r>
              <a:rPr lang="en-US" sz="1800" dirty="0" err="1"/>
              <a:t>IceCube</a:t>
            </a:r>
            <a:r>
              <a:rPr lang="en-US" sz="1800" dirty="0"/>
              <a:t>, </a:t>
            </a:r>
            <a:r>
              <a:rPr lang="en-US" sz="1800" dirty="0" err="1"/>
              <a:t>ApJ</a:t>
            </a:r>
            <a:r>
              <a:rPr lang="en-US" sz="1800" dirty="0"/>
              <a:t> 835:45 (2017)</a:t>
            </a:r>
          </a:p>
        </p:txBody>
      </p:sp>
      <p:sp>
        <p:nvSpPr>
          <p:cNvPr id="5" name="Slide Number Placeholder 4"/>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100</a:t>
            </a:fld>
            <a:endParaRPr lang="en-US" dirty="0"/>
          </a:p>
        </p:txBody>
      </p:sp>
      <p:sp>
        <p:nvSpPr>
          <p:cNvPr id="6" name="Footer Placeholder 5"/>
          <p:cNvSpPr>
            <a:spLocks noGrp="1"/>
          </p:cNvSpPr>
          <p:nvPr>
            <p:ph type="ftr" sz="quarter" idx="3"/>
          </p:nvPr>
        </p:nvSpPr>
        <p:spPr/>
        <p:txBody>
          <a:bodyPr/>
          <a:lstStyle/>
          <a:p>
            <a:pPr>
              <a:defRPr/>
            </a:pPr>
            <a:r>
              <a:rPr lang="en-US"/>
              <a:t>Justin Vandenbroucke                           High-energy (astrophysical) neutrinos</a:t>
            </a:r>
            <a:endParaRPr lang="en-US" dirty="0"/>
          </a:p>
        </p:txBody>
      </p:sp>
    </p:spTree>
    <p:extLst>
      <p:ext uri="{BB962C8B-B14F-4D97-AF65-F5344CB8AC3E}">
        <p14:creationId xmlns:p14="http://schemas.microsoft.com/office/powerpoint/2010/main" val="348418562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5834-C9A8-5D41-90F5-EA0D1C555594}"/>
              </a:ext>
            </a:extLst>
          </p:cNvPr>
          <p:cNvSpPr>
            <a:spLocks noGrp="1"/>
          </p:cNvSpPr>
          <p:nvPr>
            <p:ph type="title"/>
          </p:nvPr>
        </p:nvSpPr>
        <p:spPr>
          <a:xfrm>
            <a:off x="457200" y="-18535"/>
            <a:ext cx="8229600" cy="1143000"/>
          </a:xfrm>
        </p:spPr>
        <p:txBody>
          <a:bodyPr/>
          <a:lstStyle/>
          <a:p>
            <a:r>
              <a:rPr lang="en-US" dirty="0" err="1"/>
              <a:t>IceCube</a:t>
            </a:r>
            <a:r>
              <a:rPr lang="en-US" dirty="0"/>
              <a:t> Upgrade:</a:t>
            </a:r>
            <a:br>
              <a:rPr lang="en-US" dirty="0"/>
            </a:br>
            <a:r>
              <a:rPr lang="en-US" dirty="0"/>
              <a:t>calibration will improve angular resolution</a:t>
            </a:r>
          </a:p>
        </p:txBody>
      </p:sp>
      <p:sp>
        <p:nvSpPr>
          <p:cNvPr id="4" name="Footer Placeholder 3">
            <a:extLst>
              <a:ext uri="{FF2B5EF4-FFF2-40B4-BE49-F238E27FC236}">
                <a16:creationId xmlns:a16="http://schemas.microsoft.com/office/drawing/2014/main" id="{818ACB4B-A38F-794C-A8C3-69E3BA93D9F4}"/>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374D88E5-3CEF-FA4B-B172-A595DFDF14FD}"/>
              </a:ext>
            </a:extLst>
          </p:cNvPr>
          <p:cNvSpPr>
            <a:spLocks noGrp="1"/>
          </p:cNvSpPr>
          <p:nvPr>
            <p:ph type="sldNum" sz="quarter" idx="4"/>
          </p:nvPr>
        </p:nvSpPr>
        <p:spPr/>
        <p:txBody>
          <a:bodyPr/>
          <a:lstStyle/>
          <a:p>
            <a:pPr>
              <a:defRPr/>
            </a:pPr>
            <a:fld id="{FE987253-B894-114D-BDC2-8F3A1EBD88EF}" type="slidenum">
              <a:rPr lang="en-US" smtClean="0"/>
              <a:pPr>
                <a:defRPr/>
              </a:pPr>
              <a:t>101</a:t>
            </a:fld>
            <a:endParaRPr lang="en-US" dirty="0"/>
          </a:p>
        </p:txBody>
      </p:sp>
      <p:pic>
        <p:nvPicPr>
          <p:cNvPr id="7" name="Picture 6">
            <a:extLst>
              <a:ext uri="{FF2B5EF4-FFF2-40B4-BE49-F238E27FC236}">
                <a16:creationId xmlns:a16="http://schemas.microsoft.com/office/drawing/2014/main" id="{BC5EAF67-DD0A-7841-9041-79957AAD6787}"/>
              </a:ext>
            </a:extLst>
          </p:cNvPr>
          <p:cNvPicPr>
            <a:picLocks noChangeAspect="1"/>
          </p:cNvPicPr>
          <p:nvPr/>
        </p:nvPicPr>
        <p:blipFill>
          <a:blip r:embed="rId3"/>
          <a:stretch>
            <a:fillRect/>
          </a:stretch>
        </p:blipFill>
        <p:spPr>
          <a:xfrm>
            <a:off x="0" y="959516"/>
            <a:ext cx="5257800" cy="4515772"/>
          </a:xfrm>
          <a:prstGeom prst="rect">
            <a:avLst/>
          </a:prstGeom>
        </p:spPr>
      </p:pic>
      <p:sp>
        <p:nvSpPr>
          <p:cNvPr id="9" name="TextBox 8">
            <a:extLst>
              <a:ext uri="{FF2B5EF4-FFF2-40B4-BE49-F238E27FC236}">
                <a16:creationId xmlns:a16="http://schemas.microsoft.com/office/drawing/2014/main" id="{9D7AA7FC-B3B2-DD40-A364-110FA12D35AE}"/>
              </a:ext>
            </a:extLst>
          </p:cNvPr>
          <p:cNvSpPr txBox="1"/>
          <p:nvPr/>
        </p:nvSpPr>
        <p:spPr>
          <a:xfrm>
            <a:off x="720882" y="5456253"/>
            <a:ext cx="7321235" cy="923330"/>
          </a:xfrm>
          <a:prstGeom prst="rect">
            <a:avLst/>
          </a:prstGeom>
          <a:noFill/>
        </p:spPr>
        <p:txBody>
          <a:bodyPr wrap="none" rtlCol="0">
            <a:spAutoFit/>
          </a:bodyPr>
          <a:lstStyle/>
          <a:p>
            <a:pPr marL="285750" indent="-285750">
              <a:buFont typeface="Arial" panose="020B0604020202020204" pitchFamily="34" charset="0"/>
              <a:buChar char="•"/>
            </a:pPr>
            <a:r>
              <a:rPr lang="en-US" sz="1800" dirty="0"/>
              <a:t>Expect improvement for both tracks and cascades</a:t>
            </a:r>
          </a:p>
          <a:p>
            <a:pPr marL="285750" indent="-285750">
              <a:buFont typeface="Arial" panose="020B0604020202020204" pitchFamily="34" charset="0"/>
              <a:buChar char="•"/>
            </a:pPr>
            <a:r>
              <a:rPr lang="en-US" sz="1800" dirty="0"/>
              <a:t>Cascades are especially limited by current systematic uncertainties</a:t>
            </a:r>
          </a:p>
          <a:p>
            <a:pPr marL="285750" indent="-285750">
              <a:buFont typeface="Arial" panose="020B0604020202020204" pitchFamily="34" charset="0"/>
              <a:buChar char="•"/>
            </a:pPr>
            <a:r>
              <a:rPr lang="en-US" sz="1800" dirty="0"/>
              <a:t>Improvements for both future and ~15 </a:t>
            </a:r>
            <a:r>
              <a:rPr lang="en-US" sz="1800" dirty="0" err="1"/>
              <a:t>yr</a:t>
            </a:r>
            <a:r>
              <a:rPr lang="en-US" sz="1800" dirty="0"/>
              <a:t> archival events</a:t>
            </a:r>
          </a:p>
        </p:txBody>
      </p:sp>
      <p:sp>
        <p:nvSpPr>
          <p:cNvPr id="10" name="Rectangle 9">
            <a:extLst>
              <a:ext uri="{FF2B5EF4-FFF2-40B4-BE49-F238E27FC236}">
                <a16:creationId xmlns:a16="http://schemas.microsoft.com/office/drawing/2014/main" id="{CD9C053B-239B-2F45-938B-9C668A5CC20C}"/>
              </a:ext>
            </a:extLst>
          </p:cNvPr>
          <p:cNvSpPr/>
          <p:nvPr/>
        </p:nvSpPr>
        <p:spPr>
          <a:xfrm>
            <a:off x="4193381" y="2690194"/>
            <a:ext cx="4724400" cy="1200329"/>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1800" dirty="0" err="1"/>
              <a:t>IceCube</a:t>
            </a:r>
            <a:r>
              <a:rPr lang="en-US" sz="1800" dirty="0"/>
              <a:t>, 1908.09441 (ICRC 2019)</a:t>
            </a:r>
          </a:p>
          <a:p>
            <a:pPr marL="285750" indent="-285750">
              <a:buFont typeface="Arial" panose="020B0604020202020204" pitchFamily="34" charset="0"/>
              <a:buChar char="•"/>
            </a:pPr>
            <a:r>
              <a:rPr lang="en-US" sz="1800" dirty="0" err="1"/>
              <a:t>IceCube</a:t>
            </a:r>
            <a:r>
              <a:rPr lang="en-US" sz="1800" dirty="0"/>
              <a:t>, “Neutrino astronomy with the next-generation </a:t>
            </a:r>
            <a:r>
              <a:rPr lang="en-US" sz="1800" dirty="0" err="1"/>
              <a:t>IceCube</a:t>
            </a:r>
            <a:r>
              <a:rPr lang="en-US" sz="1800" dirty="0"/>
              <a:t> Neutrino Observatory” (Astro 2020 white paper)</a:t>
            </a:r>
          </a:p>
        </p:txBody>
      </p:sp>
    </p:spTree>
    <p:extLst>
      <p:ext uri="{BB962C8B-B14F-4D97-AF65-F5344CB8AC3E}">
        <p14:creationId xmlns:p14="http://schemas.microsoft.com/office/powerpoint/2010/main" val="220478189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31AD1-5B45-924E-9733-F17949CADF5F}"/>
              </a:ext>
            </a:extLst>
          </p:cNvPr>
          <p:cNvSpPr>
            <a:spLocks noGrp="1"/>
          </p:cNvSpPr>
          <p:nvPr>
            <p:ph type="title"/>
          </p:nvPr>
        </p:nvSpPr>
        <p:spPr>
          <a:xfrm>
            <a:off x="457200" y="9525"/>
            <a:ext cx="8229600" cy="752475"/>
          </a:xfrm>
        </p:spPr>
        <p:txBody>
          <a:bodyPr/>
          <a:lstStyle/>
          <a:p>
            <a:r>
              <a:rPr lang="en-US" dirty="0"/>
              <a:t>Where do neutrinos come from?</a:t>
            </a:r>
          </a:p>
        </p:txBody>
      </p:sp>
      <p:sp>
        <p:nvSpPr>
          <p:cNvPr id="4" name="Footer Placeholder 3">
            <a:extLst>
              <a:ext uri="{FF2B5EF4-FFF2-40B4-BE49-F238E27FC236}">
                <a16:creationId xmlns:a16="http://schemas.microsoft.com/office/drawing/2014/main" id="{810E473B-8059-4A43-8CF9-A492A645DC9C}"/>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4F46E8A7-7276-2E46-AD4E-E815B1292D17}"/>
              </a:ext>
            </a:extLst>
          </p:cNvPr>
          <p:cNvSpPr>
            <a:spLocks noGrp="1"/>
          </p:cNvSpPr>
          <p:nvPr>
            <p:ph type="sldNum" sz="quarter" idx="4"/>
          </p:nvPr>
        </p:nvSpPr>
        <p:spPr/>
        <p:txBody>
          <a:bodyPr/>
          <a:lstStyle/>
          <a:p>
            <a:pPr>
              <a:defRPr/>
            </a:pPr>
            <a:fld id="{FE987253-B894-114D-BDC2-8F3A1EBD88EF}" type="slidenum">
              <a:rPr lang="en-US" smtClean="0"/>
              <a:pPr>
                <a:defRPr/>
              </a:pPr>
              <a:t>102</a:t>
            </a:fld>
            <a:endParaRPr lang="en-US" dirty="0"/>
          </a:p>
        </p:txBody>
      </p:sp>
      <p:pic>
        <p:nvPicPr>
          <p:cNvPr id="7" name="Picture 6" descr="Diagram&#10;&#10;Description automatically generated">
            <a:extLst>
              <a:ext uri="{FF2B5EF4-FFF2-40B4-BE49-F238E27FC236}">
                <a16:creationId xmlns:a16="http://schemas.microsoft.com/office/drawing/2014/main" id="{711E93B2-7FA5-4241-8EEB-FA8CAD8E5CDF}"/>
              </a:ext>
            </a:extLst>
          </p:cNvPr>
          <p:cNvPicPr>
            <a:picLocks noChangeAspect="1"/>
          </p:cNvPicPr>
          <p:nvPr/>
        </p:nvPicPr>
        <p:blipFill>
          <a:blip r:embed="rId2"/>
          <a:stretch>
            <a:fillRect/>
          </a:stretch>
        </p:blipFill>
        <p:spPr>
          <a:xfrm>
            <a:off x="1128984" y="762000"/>
            <a:ext cx="6387079" cy="5791200"/>
          </a:xfrm>
          <a:prstGeom prst="rect">
            <a:avLst/>
          </a:prstGeom>
        </p:spPr>
      </p:pic>
    </p:spTree>
    <p:extLst>
      <p:ext uri="{BB962C8B-B14F-4D97-AF65-F5344CB8AC3E}">
        <p14:creationId xmlns:p14="http://schemas.microsoft.com/office/powerpoint/2010/main" val="29830356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7BCC7-870B-084D-8925-DE70EE818C48}"/>
              </a:ext>
            </a:extLst>
          </p:cNvPr>
          <p:cNvSpPr>
            <a:spLocks noGrp="1"/>
          </p:cNvSpPr>
          <p:nvPr>
            <p:ph type="title"/>
          </p:nvPr>
        </p:nvSpPr>
        <p:spPr>
          <a:xfrm>
            <a:off x="0" y="9525"/>
            <a:ext cx="9144000" cy="731939"/>
          </a:xfrm>
        </p:spPr>
        <p:txBody>
          <a:bodyPr/>
          <a:lstStyle/>
          <a:p>
            <a:r>
              <a:rPr lang="en-US" dirty="0"/>
              <a:t>Many dim sources, or few bright sources?</a:t>
            </a:r>
          </a:p>
        </p:txBody>
      </p:sp>
      <p:sp>
        <p:nvSpPr>
          <p:cNvPr id="4" name="Footer Placeholder 3">
            <a:extLst>
              <a:ext uri="{FF2B5EF4-FFF2-40B4-BE49-F238E27FC236}">
                <a16:creationId xmlns:a16="http://schemas.microsoft.com/office/drawing/2014/main" id="{C97ACCBD-2270-9049-8EC1-4AB5117F7191}"/>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2B64DC36-C892-654E-8578-5ABFA9039F4F}"/>
              </a:ext>
            </a:extLst>
          </p:cNvPr>
          <p:cNvSpPr>
            <a:spLocks noGrp="1"/>
          </p:cNvSpPr>
          <p:nvPr>
            <p:ph type="sldNum" sz="quarter" idx="4"/>
          </p:nvPr>
        </p:nvSpPr>
        <p:spPr/>
        <p:txBody>
          <a:bodyPr/>
          <a:lstStyle/>
          <a:p>
            <a:pPr>
              <a:defRPr/>
            </a:pPr>
            <a:fld id="{FE987253-B894-114D-BDC2-8F3A1EBD88EF}" type="slidenum">
              <a:rPr lang="en-US" smtClean="0"/>
              <a:pPr>
                <a:defRPr/>
              </a:pPr>
              <a:t>103</a:t>
            </a:fld>
            <a:endParaRPr lang="en-US" dirty="0"/>
          </a:p>
        </p:txBody>
      </p:sp>
      <p:pic>
        <p:nvPicPr>
          <p:cNvPr id="11" name="Picture 10">
            <a:extLst>
              <a:ext uri="{FF2B5EF4-FFF2-40B4-BE49-F238E27FC236}">
                <a16:creationId xmlns:a16="http://schemas.microsoft.com/office/drawing/2014/main" id="{C4715552-D726-6E46-BBE4-41588FE23709}"/>
              </a:ext>
            </a:extLst>
          </p:cNvPr>
          <p:cNvPicPr>
            <a:picLocks noChangeAspect="1"/>
          </p:cNvPicPr>
          <p:nvPr/>
        </p:nvPicPr>
        <p:blipFill>
          <a:blip r:embed="rId3"/>
          <a:stretch>
            <a:fillRect/>
          </a:stretch>
        </p:blipFill>
        <p:spPr>
          <a:xfrm>
            <a:off x="105246" y="1219200"/>
            <a:ext cx="4325112" cy="4118215"/>
          </a:xfrm>
          <a:prstGeom prst="rect">
            <a:avLst/>
          </a:prstGeom>
        </p:spPr>
      </p:pic>
      <p:pic>
        <p:nvPicPr>
          <p:cNvPr id="13" name="Picture 12">
            <a:extLst>
              <a:ext uri="{FF2B5EF4-FFF2-40B4-BE49-F238E27FC236}">
                <a16:creationId xmlns:a16="http://schemas.microsoft.com/office/drawing/2014/main" id="{F2987771-D8BD-1445-8593-2F8A872C296D}"/>
              </a:ext>
            </a:extLst>
          </p:cNvPr>
          <p:cNvPicPr>
            <a:picLocks noChangeAspect="1"/>
          </p:cNvPicPr>
          <p:nvPr/>
        </p:nvPicPr>
        <p:blipFill>
          <a:blip r:embed="rId4"/>
          <a:stretch>
            <a:fillRect/>
          </a:stretch>
        </p:blipFill>
        <p:spPr>
          <a:xfrm>
            <a:off x="4457700" y="1219200"/>
            <a:ext cx="4325112" cy="4118216"/>
          </a:xfrm>
          <a:prstGeom prst="rect">
            <a:avLst/>
          </a:prstGeom>
        </p:spPr>
      </p:pic>
      <p:sp>
        <p:nvSpPr>
          <p:cNvPr id="14" name="TextBox 13">
            <a:extLst>
              <a:ext uri="{FF2B5EF4-FFF2-40B4-BE49-F238E27FC236}">
                <a16:creationId xmlns:a16="http://schemas.microsoft.com/office/drawing/2014/main" id="{4E890CCC-2F8A-6947-A396-37D183735C44}"/>
              </a:ext>
            </a:extLst>
          </p:cNvPr>
          <p:cNvSpPr txBox="1"/>
          <p:nvPr/>
        </p:nvSpPr>
        <p:spPr>
          <a:xfrm>
            <a:off x="1709382" y="829353"/>
            <a:ext cx="6261612" cy="461665"/>
          </a:xfrm>
          <a:prstGeom prst="rect">
            <a:avLst/>
          </a:prstGeom>
          <a:noFill/>
        </p:spPr>
        <p:txBody>
          <a:bodyPr wrap="square" rtlCol="0">
            <a:spAutoFit/>
          </a:bodyPr>
          <a:lstStyle/>
          <a:p>
            <a:r>
              <a:rPr lang="en-US" dirty="0"/>
              <a:t>Steady                     or                 Transient?</a:t>
            </a:r>
          </a:p>
        </p:txBody>
      </p:sp>
      <p:sp>
        <p:nvSpPr>
          <p:cNvPr id="17" name="Rectangle 16">
            <a:extLst>
              <a:ext uri="{FF2B5EF4-FFF2-40B4-BE49-F238E27FC236}">
                <a16:creationId xmlns:a16="http://schemas.microsoft.com/office/drawing/2014/main" id="{839C495F-6A17-8947-84F7-244FD533ED04}"/>
              </a:ext>
            </a:extLst>
          </p:cNvPr>
          <p:cNvSpPr/>
          <p:nvPr/>
        </p:nvSpPr>
        <p:spPr>
          <a:xfrm>
            <a:off x="-21771" y="5695870"/>
            <a:ext cx="9165771" cy="769441"/>
          </a:xfrm>
          <a:prstGeom prst="rect">
            <a:avLst/>
          </a:prstGeom>
        </p:spPr>
        <p:txBody>
          <a:bodyPr wrap="square">
            <a:spAutoFit/>
          </a:bodyPr>
          <a:lstStyle/>
          <a:p>
            <a:pPr algn="ctr"/>
            <a:r>
              <a:rPr lang="en-US" sz="2200" dirty="0"/>
              <a:t>Astro 2020: Ackermann et al, “Astrophysics uniquely enabled by observations of high-energy cosmic neutrinos” (1903.04334)</a:t>
            </a:r>
          </a:p>
        </p:txBody>
      </p:sp>
    </p:spTree>
    <p:extLst>
      <p:ext uri="{BB962C8B-B14F-4D97-AF65-F5344CB8AC3E}">
        <p14:creationId xmlns:p14="http://schemas.microsoft.com/office/powerpoint/2010/main" val="1428609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839B-0087-994B-B2DF-BCC0EC40A77C}"/>
              </a:ext>
            </a:extLst>
          </p:cNvPr>
          <p:cNvSpPr>
            <a:spLocks noGrp="1"/>
          </p:cNvSpPr>
          <p:nvPr>
            <p:ph type="title"/>
          </p:nvPr>
        </p:nvSpPr>
        <p:spPr>
          <a:xfrm>
            <a:off x="0" y="0"/>
            <a:ext cx="9144000" cy="885102"/>
          </a:xfrm>
        </p:spPr>
        <p:txBody>
          <a:bodyPr/>
          <a:lstStyle/>
          <a:p>
            <a:r>
              <a:rPr lang="en-US" b="1" dirty="0">
                <a:solidFill>
                  <a:srgbClr val="0070C0"/>
                </a:solidFill>
              </a:rPr>
              <a:t>Realtime</a:t>
            </a:r>
            <a:r>
              <a:rPr lang="en-US" dirty="0"/>
              <a:t> search for neutrinos from gravitational wave sources during LIGO/Virgo O3</a:t>
            </a:r>
          </a:p>
        </p:txBody>
      </p:sp>
      <p:sp>
        <p:nvSpPr>
          <p:cNvPr id="4" name="Footer Placeholder 3">
            <a:extLst>
              <a:ext uri="{FF2B5EF4-FFF2-40B4-BE49-F238E27FC236}">
                <a16:creationId xmlns:a16="http://schemas.microsoft.com/office/drawing/2014/main" id="{2DBF1DE0-4EA7-184B-B3A3-8B1EC31B32D8}"/>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C7D3E2C1-5775-5A46-B9AF-7D529C8BDF68}"/>
              </a:ext>
            </a:extLst>
          </p:cNvPr>
          <p:cNvSpPr>
            <a:spLocks noGrp="1"/>
          </p:cNvSpPr>
          <p:nvPr>
            <p:ph type="sldNum" sz="quarter" idx="4"/>
          </p:nvPr>
        </p:nvSpPr>
        <p:spPr/>
        <p:txBody>
          <a:bodyPr/>
          <a:lstStyle/>
          <a:p>
            <a:pPr>
              <a:defRPr/>
            </a:pPr>
            <a:fld id="{FE987253-B894-114D-BDC2-8F3A1EBD88EF}" type="slidenum">
              <a:rPr lang="en-US" smtClean="0"/>
              <a:pPr>
                <a:defRPr/>
              </a:pPr>
              <a:t>104</a:t>
            </a:fld>
            <a:endParaRPr lang="en-US" dirty="0"/>
          </a:p>
        </p:txBody>
      </p:sp>
      <p:graphicFrame>
        <p:nvGraphicFramePr>
          <p:cNvPr id="10" name="Content Placeholder 5">
            <a:extLst>
              <a:ext uri="{FF2B5EF4-FFF2-40B4-BE49-F238E27FC236}">
                <a16:creationId xmlns:a16="http://schemas.microsoft.com/office/drawing/2014/main" id="{5D9D80E0-6350-FA4C-977D-4217B09C4AA7}"/>
              </a:ext>
            </a:extLst>
          </p:cNvPr>
          <p:cNvGraphicFramePr>
            <a:graphicFrameLocks/>
          </p:cNvGraphicFramePr>
          <p:nvPr/>
        </p:nvGraphicFramePr>
        <p:xfrm>
          <a:off x="1103477" y="1005840"/>
          <a:ext cx="6981380" cy="516636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513161945"/>
                    </a:ext>
                  </a:extLst>
                </a:gridCol>
                <a:gridCol w="1754060">
                  <a:extLst>
                    <a:ext uri="{9D8B030D-6E8A-4147-A177-3AD203B41FA5}">
                      <a16:colId xmlns:a16="http://schemas.microsoft.com/office/drawing/2014/main" val="4029435479"/>
                    </a:ext>
                  </a:extLst>
                </a:gridCol>
                <a:gridCol w="1645920">
                  <a:extLst>
                    <a:ext uri="{9D8B030D-6E8A-4147-A177-3AD203B41FA5}">
                      <a16:colId xmlns:a16="http://schemas.microsoft.com/office/drawing/2014/main" val="279400345"/>
                    </a:ext>
                  </a:extLst>
                </a:gridCol>
                <a:gridCol w="1935480">
                  <a:extLst>
                    <a:ext uri="{9D8B030D-6E8A-4147-A177-3AD203B41FA5}">
                      <a16:colId xmlns:a16="http://schemas.microsoft.com/office/drawing/2014/main" val="1873528432"/>
                    </a:ext>
                  </a:extLst>
                </a:gridCol>
              </a:tblGrid>
              <a:tr h="304399">
                <a:tc>
                  <a:txBody>
                    <a:bodyPr/>
                    <a:lstStyle/>
                    <a:p>
                      <a:pPr algn="ctr"/>
                      <a:r>
                        <a:rPr lang="en-US" sz="1700" dirty="0"/>
                        <a:t>GW Event</a:t>
                      </a:r>
                    </a:p>
                  </a:txBody>
                  <a:tcPr/>
                </a:tc>
                <a:tc>
                  <a:txBody>
                    <a:bodyPr/>
                    <a:lstStyle/>
                    <a:p>
                      <a:pPr algn="ctr"/>
                      <a:r>
                        <a:rPr lang="en-US" sz="1700" dirty="0"/>
                        <a:t>Classification</a:t>
                      </a:r>
                    </a:p>
                  </a:txBody>
                  <a:tcPr/>
                </a:tc>
                <a:tc>
                  <a:txBody>
                    <a:bodyPr/>
                    <a:lstStyle/>
                    <a:p>
                      <a:pPr algn="ctr"/>
                      <a:r>
                        <a:rPr lang="en-US" sz="1700" dirty="0"/>
                        <a:t>Distance  (</a:t>
                      </a:r>
                      <a:r>
                        <a:rPr lang="en-US" sz="1700" dirty="0" err="1"/>
                        <a:t>Mpc</a:t>
                      </a:r>
                      <a:r>
                        <a:rPr lang="en-US" sz="1700" dirty="0"/>
                        <a:t>)</a:t>
                      </a:r>
                    </a:p>
                  </a:txBody>
                  <a:tcPr/>
                </a:tc>
                <a:tc>
                  <a:txBody>
                    <a:bodyPr/>
                    <a:lstStyle/>
                    <a:p>
                      <a:pPr algn="ctr"/>
                      <a:r>
                        <a:rPr lang="en-US" sz="1700" i="0" dirty="0"/>
                        <a:t>Coincident </a:t>
                      </a:r>
                      <a:r>
                        <a:rPr lang="en-US" sz="1700" i="0" dirty="0" err="1"/>
                        <a:t>IceCube</a:t>
                      </a:r>
                      <a:r>
                        <a:rPr lang="en-US" sz="1700" i="0" dirty="0"/>
                        <a:t> neutrinos</a:t>
                      </a:r>
                    </a:p>
                  </a:txBody>
                  <a:tcPr/>
                </a:tc>
                <a:extLst>
                  <a:ext uri="{0D108BD9-81ED-4DB2-BD59-A6C34878D82A}">
                    <a16:rowId xmlns:a16="http://schemas.microsoft.com/office/drawing/2014/main" val="1720201879"/>
                  </a:ext>
                </a:extLst>
              </a:tr>
              <a:tr h="304399">
                <a:tc>
                  <a:txBody>
                    <a:bodyPr/>
                    <a:lstStyle/>
                    <a:p>
                      <a:pPr algn="ctr"/>
                      <a:r>
                        <a:rPr lang="en-US" sz="1700" dirty="0"/>
                        <a:t>S190408an</a:t>
                      </a:r>
                    </a:p>
                  </a:txBody>
                  <a:tcPr/>
                </a:tc>
                <a:tc>
                  <a:txBody>
                    <a:bodyPr/>
                    <a:lstStyle/>
                    <a:p>
                      <a:pPr algn="ctr"/>
                      <a:r>
                        <a:rPr lang="en-US" sz="1700" dirty="0"/>
                        <a:t>BBH (&gt;99%)</a:t>
                      </a:r>
                    </a:p>
                  </a:txBody>
                  <a:tcPr/>
                </a:tc>
                <a:tc>
                  <a:txBody>
                    <a:bodyPr/>
                    <a:lstStyle/>
                    <a:p>
                      <a:pPr algn="ctr"/>
                      <a:r>
                        <a:rPr lang="en-US" sz="1700" dirty="0"/>
                        <a:t>1473 ± 358</a:t>
                      </a:r>
                    </a:p>
                  </a:txBody>
                  <a:tcPr/>
                </a:tc>
                <a:tc>
                  <a:txBody>
                    <a:bodyPr/>
                    <a:lstStyle/>
                    <a:p>
                      <a:pPr algn="ctr"/>
                      <a:r>
                        <a:rPr lang="en-US" sz="1700" i="0" dirty="0"/>
                        <a:t>0</a:t>
                      </a:r>
                    </a:p>
                  </a:txBody>
                  <a:tcPr/>
                </a:tc>
                <a:extLst>
                  <a:ext uri="{0D108BD9-81ED-4DB2-BD59-A6C34878D82A}">
                    <a16:rowId xmlns:a16="http://schemas.microsoft.com/office/drawing/2014/main" val="397143424"/>
                  </a:ext>
                </a:extLst>
              </a:tr>
              <a:tr h="304399">
                <a:tc>
                  <a:txBody>
                    <a:bodyPr/>
                    <a:lstStyle/>
                    <a:p>
                      <a:pPr algn="ctr"/>
                      <a:r>
                        <a:rPr lang="en-US" sz="1700" dirty="0"/>
                        <a:t>S190412m</a:t>
                      </a:r>
                    </a:p>
                  </a:txBody>
                  <a:tcPr/>
                </a:tc>
                <a:tc>
                  <a:txBody>
                    <a:bodyPr/>
                    <a:lstStyle/>
                    <a:p>
                      <a:pPr algn="ctr"/>
                      <a:r>
                        <a:rPr lang="en-US" sz="1700" dirty="0"/>
                        <a:t>BBH (&gt;99%)</a:t>
                      </a:r>
                    </a:p>
                  </a:txBody>
                  <a:tcPr/>
                </a:tc>
                <a:tc>
                  <a:txBody>
                    <a:bodyPr/>
                    <a:lstStyle/>
                    <a:p>
                      <a:pPr algn="ctr"/>
                      <a:r>
                        <a:rPr lang="en-US" sz="1700" dirty="0"/>
                        <a:t>812 ± 194</a:t>
                      </a:r>
                    </a:p>
                  </a:txBody>
                  <a:tcPr/>
                </a:tc>
                <a:tc>
                  <a:txBody>
                    <a:bodyPr/>
                    <a:lstStyle/>
                    <a:p>
                      <a:pPr algn="ctr"/>
                      <a:r>
                        <a:rPr lang="en-US" sz="1700" i="0" dirty="0"/>
                        <a:t>0</a:t>
                      </a:r>
                    </a:p>
                  </a:txBody>
                  <a:tcPr/>
                </a:tc>
                <a:extLst>
                  <a:ext uri="{0D108BD9-81ED-4DB2-BD59-A6C34878D82A}">
                    <a16:rowId xmlns:a16="http://schemas.microsoft.com/office/drawing/2014/main" val="4246613141"/>
                  </a:ext>
                </a:extLst>
              </a:tr>
              <a:tr h="304399">
                <a:tc>
                  <a:txBody>
                    <a:bodyPr/>
                    <a:lstStyle/>
                    <a:p>
                      <a:pPr algn="ctr"/>
                      <a:r>
                        <a:rPr lang="en-US" sz="1700" dirty="0"/>
                        <a:t>S190421ar</a:t>
                      </a:r>
                    </a:p>
                  </a:txBody>
                  <a:tcPr/>
                </a:tc>
                <a:tc>
                  <a:txBody>
                    <a:bodyPr/>
                    <a:lstStyle/>
                    <a:p>
                      <a:pPr algn="ctr"/>
                      <a:r>
                        <a:rPr lang="en-US" sz="1700" dirty="0"/>
                        <a:t>BBH (97%)</a:t>
                      </a:r>
                    </a:p>
                  </a:txBody>
                  <a:tcPr/>
                </a:tc>
                <a:tc>
                  <a:txBody>
                    <a:bodyPr/>
                    <a:lstStyle/>
                    <a:p>
                      <a:pPr algn="ctr"/>
                      <a:r>
                        <a:rPr lang="en-US" sz="1700" dirty="0"/>
                        <a:t>1628 ± 535</a:t>
                      </a:r>
                    </a:p>
                  </a:txBody>
                  <a:tcPr/>
                </a:tc>
                <a:tc>
                  <a:txBody>
                    <a:bodyPr/>
                    <a:lstStyle/>
                    <a:p>
                      <a:pPr algn="ctr"/>
                      <a:r>
                        <a:rPr lang="en-US" sz="1700" i="0" dirty="0"/>
                        <a:t>0</a:t>
                      </a:r>
                    </a:p>
                  </a:txBody>
                  <a:tcPr/>
                </a:tc>
                <a:extLst>
                  <a:ext uri="{0D108BD9-81ED-4DB2-BD59-A6C34878D82A}">
                    <a16:rowId xmlns:a16="http://schemas.microsoft.com/office/drawing/2014/main" val="1588957821"/>
                  </a:ext>
                </a:extLst>
              </a:tr>
              <a:tr h="304399">
                <a:tc>
                  <a:txBody>
                    <a:bodyPr/>
                    <a:lstStyle/>
                    <a:p>
                      <a:pPr algn="ctr"/>
                      <a:r>
                        <a:rPr lang="en-US" sz="1700" b="1" dirty="0">
                          <a:solidFill>
                            <a:srgbClr val="0070C0"/>
                          </a:solidFill>
                        </a:rPr>
                        <a:t>S190425z</a:t>
                      </a:r>
                    </a:p>
                  </a:txBody>
                  <a:tcPr/>
                </a:tc>
                <a:tc>
                  <a:txBody>
                    <a:bodyPr/>
                    <a:lstStyle/>
                    <a:p>
                      <a:pPr algn="ctr"/>
                      <a:r>
                        <a:rPr lang="en-US" sz="1700" b="1" dirty="0">
                          <a:solidFill>
                            <a:srgbClr val="0070C0"/>
                          </a:solidFill>
                        </a:rPr>
                        <a:t>BNS (&gt;99%)</a:t>
                      </a:r>
                    </a:p>
                  </a:txBody>
                  <a:tcPr/>
                </a:tc>
                <a:tc>
                  <a:txBody>
                    <a:bodyPr/>
                    <a:lstStyle/>
                    <a:p>
                      <a:pPr algn="ctr"/>
                      <a:r>
                        <a:rPr lang="en-US" sz="1700" b="1" dirty="0">
                          <a:solidFill>
                            <a:srgbClr val="0070C0"/>
                          </a:solidFill>
                        </a:rPr>
                        <a:t>156 ± 41</a:t>
                      </a:r>
                    </a:p>
                  </a:txBody>
                  <a:tcPr/>
                </a:tc>
                <a:tc>
                  <a:txBody>
                    <a:bodyPr/>
                    <a:lstStyle/>
                    <a:p>
                      <a:pPr algn="ctr"/>
                      <a:r>
                        <a:rPr lang="en-US" sz="1700" b="1" i="0" dirty="0">
                          <a:solidFill>
                            <a:srgbClr val="0070C0"/>
                          </a:solidFill>
                        </a:rPr>
                        <a:t>0</a:t>
                      </a:r>
                    </a:p>
                  </a:txBody>
                  <a:tcPr/>
                </a:tc>
                <a:extLst>
                  <a:ext uri="{0D108BD9-81ED-4DB2-BD59-A6C34878D82A}">
                    <a16:rowId xmlns:a16="http://schemas.microsoft.com/office/drawing/2014/main" val="4059978206"/>
                  </a:ext>
                </a:extLst>
              </a:tr>
              <a:tr h="304399">
                <a:tc>
                  <a:txBody>
                    <a:bodyPr/>
                    <a:lstStyle/>
                    <a:p>
                      <a:pPr algn="ctr"/>
                      <a:r>
                        <a:rPr lang="en-US" sz="1700" b="1" dirty="0">
                          <a:solidFill>
                            <a:srgbClr val="0070C0"/>
                          </a:solidFill>
                        </a:rPr>
                        <a:t>S190426c</a:t>
                      </a:r>
                    </a:p>
                  </a:txBody>
                  <a:tcPr/>
                </a:tc>
                <a:tc>
                  <a:txBody>
                    <a:bodyPr/>
                    <a:lstStyle/>
                    <a:p>
                      <a:pPr algn="ctr"/>
                      <a:r>
                        <a:rPr lang="en-US" sz="1700" b="1" dirty="0">
                          <a:solidFill>
                            <a:srgbClr val="0070C0"/>
                          </a:solidFill>
                        </a:rPr>
                        <a:t>BNS (49%)</a:t>
                      </a:r>
                    </a:p>
                  </a:txBody>
                  <a:tcPr/>
                </a:tc>
                <a:tc>
                  <a:txBody>
                    <a:bodyPr/>
                    <a:lstStyle/>
                    <a:p>
                      <a:pPr algn="ctr"/>
                      <a:r>
                        <a:rPr lang="en-US" sz="1700" b="1" dirty="0">
                          <a:solidFill>
                            <a:srgbClr val="0070C0"/>
                          </a:solidFill>
                        </a:rPr>
                        <a:t>377 ± 100</a:t>
                      </a:r>
                    </a:p>
                  </a:txBody>
                  <a:tcPr/>
                </a:tc>
                <a:tc>
                  <a:txBody>
                    <a:bodyPr/>
                    <a:lstStyle/>
                    <a:p>
                      <a:pPr algn="ctr"/>
                      <a:r>
                        <a:rPr lang="en-US" sz="1700" b="1" i="0" dirty="0">
                          <a:solidFill>
                            <a:srgbClr val="0070C0"/>
                          </a:solidFill>
                        </a:rPr>
                        <a:t>0</a:t>
                      </a:r>
                    </a:p>
                  </a:txBody>
                  <a:tcPr/>
                </a:tc>
                <a:extLst>
                  <a:ext uri="{0D108BD9-81ED-4DB2-BD59-A6C34878D82A}">
                    <a16:rowId xmlns:a16="http://schemas.microsoft.com/office/drawing/2014/main" val="3244865205"/>
                  </a:ext>
                </a:extLst>
              </a:tr>
              <a:tr h="304399">
                <a:tc>
                  <a:txBody>
                    <a:bodyPr/>
                    <a:lstStyle/>
                    <a:p>
                      <a:pPr algn="ctr"/>
                      <a:r>
                        <a:rPr lang="en-US" sz="1700" dirty="0"/>
                        <a:t>S190503bf</a:t>
                      </a:r>
                    </a:p>
                  </a:txBody>
                  <a:tcPr/>
                </a:tc>
                <a:tc>
                  <a:txBody>
                    <a:bodyPr/>
                    <a:lstStyle/>
                    <a:p>
                      <a:pPr algn="ctr"/>
                      <a:r>
                        <a:rPr lang="en-US" sz="1700" dirty="0"/>
                        <a:t>BBH (96%)</a:t>
                      </a:r>
                    </a:p>
                  </a:txBody>
                  <a:tcPr/>
                </a:tc>
                <a:tc>
                  <a:txBody>
                    <a:bodyPr/>
                    <a:lstStyle/>
                    <a:p>
                      <a:pPr algn="ctr"/>
                      <a:r>
                        <a:rPr lang="en-US" sz="1700" dirty="0"/>
                        <a:t>421 ± 105</a:t>
                      </a:r>
                    </a:p>
                  </a:txBody>
                  <a:tcPr/>
                </a:tc>
                <a:tc>
                  <a:txBody>
                    <a:bodyPr/>
                    <a:lstStyle/>
                    <a:p>
                      <a:pPr algn="ctr"/>
                      <a:r>
                        <a:rPr lang="en-US" sz="1700" i="0" dirty="0"/>
                        <a:t>0</a:t>
                      </a:r>
                    </a:p>
                  </a:txBody>
                  <a:tcPr/>
                </a:tc>
                <a:extLst>
                  <a:ext uri="{0D108BD9-81ED-4DB2-BD59-A6C34878D82A}">
                    <a16:rowId xmlns:a16="http://schemas.microsoft.com/office/drawing/2014/main" val="3949145121"/>
                  </a:ext>
                </a:extLst>
              </a:tr>
              <a:tr h="304399">
                <a:tc>
                  <a:txBody>
                    <a:bodyPr/>
                    <a:lstStyle/>
                    <a:p>
                      <a:pPr algn="ctr"/>
                      <a:r>
                        <a:rPr lang="en-US" sz="1700" dirty="0"/>
                        <a:t>S190510g</a:t>
                      </a:r>
                    </a:p>
                  </a:txBody>
                  <a:tcPr/>
                </a:tc>
                <a:tc>
                  <a:txBody>
                    <a:bodyPr/>
                    <a:lstStyle/>
                    <a:p>
                      <a:pPr algn="ctr"/>
                      <a:r>
                        <a:rPr lang="en-US" sz="1700" dirty="0"/>
                        <a:t>Terrestrial (58%)</a:t>
                      </a:r>
                    </a:p>
                  </a:txBody>
                  <a:tcPr/>
                </a:tc>
                <a:tc>
                  <a:txBody>
                    <a:bodyPr/>
                    <a:lstStyle/>
                    <a:p>
                      <a:pPr algn="ctr"/>
                      <a:r>
                        <a:rPr lang="en-US" sz="1700" dirty="0"/>
                        <a:t>227 ± 92</a:t>
                      </a:r>
                    </a:p>
                  </a:txBody>
                  <a:tcPr/>
                </a:tc>
                <a:tc>
                  <a:txBody>
                    <a:bodyPr/>
                    <a:lstStyle/>
                    <a:p>
                      <a:pPr algn="ctr"/>
                      <a:r>
                        <a:rPr lang="en-US" sz="1700" i="0" dirty="0"/>
                        <a:t>0</a:t>
                      </a:r>
                    </a:p>
                  </a:txBody>
                  <a:tcPr/>
                </a:tc>
                <a:extLst>
                  <a:ext uri="{0D108BD9-81ED-4DB2-BD59-A6C34878D82A}">
                    <a16:rowId xmlns:a16="http://schemas.microsoft.com/office/drawing/2014/main" val="2151288187"/>
                  </a:ext>
                </a:extLst>
              </a:tr>
              <a:tr h="304399">
                <a:tc>
                  <a:txBody>
                    <a:bodyPr/>
                    <a:lstStyle/>
                    <a:p>
                      <a:pPr algn="ctr"/>
                      <a:r>
                        <a:rPr lang="en-US" sz="1700" dirty="0"/>
                        <a:t>S190512at</a:t>
                      </a:r>
                    </a:p>
                  </a:txBody>
                  <a:tcPr/>
                </a:tc>
                <a:tc>
                  <a:txBody>
                    <a:bodyPr/>
                    <a:lstStyle/>
                    <a:p>
                      <a:pPr algn="ctr"/>
                      <a:r>
                        <a:rPr lang="en-US" sz="1700" dirty="0"/>
                        <a:t>BBH (99%)</a:t>
                      </a:r>
                    </a:p>
                  </a:txBody>
                  <a:tcPr/>
                </a:tc>
                <a:tc>
                  <a:txBody>
                    <a:bodyPr/>
                    <a:lstStyle/>
                    <a:p>
                      <a:pPr algn="ctr"/>
                      <a:r>
                        <a:rPr lang="en-US" sz="1700" dirty="0"/>
                        <a:t>1388 ± 322</a:t>
                      </a:r>
                    </a:p>
                  </a:txBody>
                  <a:tcPr/>
                </a:tc>
                <a:tc>
                  <a:txBody>
                    <a:bodyPr/>
                    <a:lstStyle/>
                    <a:p>
                      <a:pPr algn="ctr"/>
                      <a:r>
                        <a:rPr lang="en-US" sz="1700" i="0" dirty="0"/>
                        <a:t>0</a:t>
                      </a:r>
                    </a:p>
                  </a:txBody>
                  <a:tcPr/>
                </a:tc>
                <a:extLst>
                  <a:ext uri="{0D108BD9-81ED-4DB2-BD59-A6C34878D82A}">
                    <a16:rowId xmlns:a16="http://schemas.microsoft.com/office/drawing/2014/main" val="1427642236"/>
                  </a:ext>
                </a:extLst>
              </a:tr>
              <a:tr h="304399">
                <a:tc>
                  <a:txBody>
                    <a:bodyPr/>
                    <a:lstStyle/>
                    <a:p>
                      <a:pPr algn="ctr"/>
                      <a:r>
                        <a:rPr lang="en-US" sz="1700" dirty="0"/>
                        <a:t>S190513bm</a:t>
                      </a:r>
                    </a:p>
                  </a:txBody>
                  <a:tcPr/>
                </a:tc>
                <a:tc>
                  <a:txBody>
                    <a:bodyPr/>
                    <a:lstStyle/>
                    <a:p>
                      <a:pPr algn="ctr"/>
                      <a:r>
                        <a:rPr lang="en-US" sz="1700" dirty="0"/>
                        <a:t>BBH (94%)</a:t>
                      </a:r>
                    </a:p>
                  </a:txBody>
                  <a:tcPr/>
                </a:tc>
                <a:tc>
                  <a:txBody>
                    <a:bodyPr/>
                    <a:lstStyle/>
                    <a:p>
                      <a:pPr algn="ctr"/>
                      <a:r>
                        <a:rPr lang="en-US" sz="1700" dirty="0"/>
                        <a:t>1987 ± 501</a:t>
                      </a:r>
                    </a:p>
                  </a:txBody>
                  <a:tcPr/>
                </a:tc>
                <a:tc>
                  <a:txBody>
                    <a:bodyPr/>
                    <a:lstStyle/>
                    <a:p>
                      <a:pPr algn="ctr"/>
                      <a:r>
                        <a:rPr lang="en-US" sz="1700" i="0" dirty="0"/>
                        <a:t>0</a:t>
                      </a:r>
                    </a:p>
                  </a:txBody>
                  <a:tcPr/>
                </a:tc>
                <a:extLst>
                  <a:ext uri="{0D108BD9-81ED-4DB2-BD59-A6C34878D82A}">
                    <a16:rowId xmlns:a16="http://schemas.microsoft.com/office/drawing/2014/main" val="2539547035"/>
                  </a:ext>
                </a:extLst>
              </a:tr>
              <a:tr h="304399">
                <a:tc>
                  <a:txBody>
                    <a:bodyPr/>
                    <a:lstStyle/>
                    <a:p>
                      <a:pPr algn="ctr"/>
                      <a:r>
                        <a:rPr lang="en-US" sz="1700" dirty="0"/>
                        <a:t>S190517h</a:t>
                      </a:r>
                    </a:p>
                  </a:txBody>
                  <a:tcPr/>
                </a:tc>
                <a:tc>
                  <a:txBody>
                    <a:bodyPr/>
                    <a:lstStyle/>
                    <a:p>
                      <a:pPr algn="ctr"/>
                      <a:r>
                        <a:rPr lang="en-US" sz="1700" dirty="0"/>
                        <a:t>BBH (98%)</a:t>
                      </a:r>
                    </a:p>
                  </a:txBody>
                  <a:tcPr/>
                </a:tc>
                <a:tc>
                  <a:txBody>
                    <a:bodyPr/>
                    <a:lstStyle/>
                    <a:p>
                      <a:pPr algn="ctr"/>
                      <a:r>
                        <a:rPr lang="en-US" sz="1700" dirty="0"/>
                        <a:t>2950 ± 1038</a:t>
                      </a:r>
                    </a:p>
                  </a:txBody>
                  <a:tcPr/>
                </a:tc>
                <a:tc>
                  <a:txBody>
                    <a:bodyPr/>
                    <a:lstStyle/>
                    <a:p>
                      <a:pPr algn="ctr"/>
                      <a:r>
                        <a:rPr lang="en-US" sz="1700" i="0" dirty="0"/>
                        <a:t>1 (p = 0.094)</a:t>
                      </a:r>
                    </a:p>
                  </a:txBody>
                  <a:tcPr/>
                </a:tc>
                <a:extLst>
                  <a:ext uri="{0D108BD9-81ED-4DB2-BD59-A6C34878D82A}">
                    <a16:rowId xmlns:a16="http://schemas.microsoft.com/office/drawing/2014/main" val="157696992"/>
                  </a:ext>
                </a:extLst>
              </a:tr>
              <a:tr h="304399">
                <a:tc>
                  <a:txBody>
                    <a:bodyPr/>
                    <a:lstStyle/>
                    <a:p>
                      <a:pPr algn="ctr"/>
                      <a:r>
                        <a:rPr lang="en-US" sz="1700" b="0" dirty="0"/>
                        <a:t>S190519bj</a:t>
                      </a:r>
                    </a:p>
                  </a:txBody>
                  <a:tcPr/>
                </a:tc>
                <a:tc>
                  <a:txBody>
                    <a:bodyPr/>
                    <a:lstStyle/>
                    <a:p>
                      <a:pPr algn="ctr"/>
                      <a:r>
                        <a:rPr lang="en-US" sz="1700" b="0" dirty="0"/>
                        <a:t>BBH (96%)</a:t>
                      </a:r>
                    </a:p>
                  </a:txBody>
                  <a:tcPr/>
                </a:tc>
                <a:tc>
                  <a:txBody>
                    <a:bodyPr/>
                    <a:lstStyle/>
                    <a:p>
                      <a:pPr algn="ctr"/>
                      <a:r>
                        <a:rPr lang="en-US" sz="1700" b="0" dirty="0"/>
                        <a:t>3154 ± 791</a:t>
                      </a:r>
                    </a:p>
                  </a:txBody>
                  <a:tcPr/>
                </a:tc>
                <a:tc>
                  <a:txBody>
                    <a:bodyPr/>
                    <a:lstStyle/>
                    <a:p>
                      <a:pPr algn="ctr"/>
                      <a:r>
                        <a:rPr lang="en-US" sz="1700" b="0" i="0" dirty="0"/>
                        <a:t>0</a:t>
                      </a:r>
                    </a:p>
                  </a:txBody>
                  <a:tcPr/>
                </a:tc>
                <a:extLst>
                  <a:ext uri="{0D108BD9-81ED-4DB2-BD59-A6C34878D82A}">
                    <a16:rowId xmlns:a16="http://schemas.microsoft.com/office/drawing/2014/main" val="4151739940"/>
                  </a:ext>
                </a:extLst>
              </a:tr>
              <a:tr h="304399">
                <a:tc>
                  <a:txBody>
                    <a:bodyPr/>
                    <a:lstStyle/>
                    <a:p>
                      <a:pPr algn="ctr"/>
                      <a:r>
                        <a:rPr lang="en-US" sz="1700" dirty="0"/>
                        <a:t>S190521g</a:t>
                      </a:r>
                    </a:p>
                  </a:txBody>
                  <a:tcPr/>
                </a:tc>
                <a:tc>
                  <a:txBody>
                    <a:bodyPr/>
                    <a:lstStyle/>
                    <a:p>
                      <a:pPr algn="ctr"/>
                      <a:r>
                        <a:rPr lang="en-US" sz="1700" dirty="0"/>
                        <a:t>BBH (97%)</a:t>
                      </a:r>
                    </a:p>
                  </a:txBody>
                  <a:tcPr/>
                </a:tc>
                <a:tc>
                  <a:txBody>
                    <a:bodyPr/>
                    <a:lstStyle/>
                    <a:p>
                      <a:pPr algn="ctr"/>
                      <a:r>
                        <a:rPr lang="en-US" sz="1700" dirty="0"/>
                        <a:t>3931 ± 953</a:t>
                      </a:r>
                    </a:p>
                  </a:txBody>
                  <a:tcPr/>
                </a:tc>
                <a:tc>
                  <a:txBody>
                    <a:bodyPr/>
                    <a:lstStyle/>
                    <a:p>
                      <a:pPr algn="ctr"/>
                      <a:r>
                        <a:rPr lang="en-US" sz="1700" i="0" dirty="0"/>
                        <a:t>0</a:t>
                      </a:r>
                    </a:p>
                  </a:txBody>
                  <a:tcPr/>
                </a:tc>
                <a:extLst>
                  <a:ext uri="{0D108BD9-81ED-4DB2-BD59-A6C34878D82A}">
                    <a16:rowId xmlns:a16="http://schemas.microsoft.com/office/drawing/2014/main" val="2294575241"/>
                  </a:ext>
                </a:extLst>
              </a:tr>
              <a:tr h="304399">
                <a:tc>
                  <a:txBody>
                    <a:bodyPr/>
                    <a:lstStyle/>
                    <a:p>
                      <a:pPr algn="ctr"/>
                      <a:r>
                        <a:rPr lang="en-US" sz="1700" dirty="0"/>
                        <a:t>S190521r</a:t>
                      </a:r>
                    </a:p>
                  </a:txBody>
                  <a:tcPr/>
                </a:tc>
                <a:tc>
                  <a:txBody>
                    <a:bodyPr/>
                    <a:lstStyle/>
                    <a:p>
                      <a:pPr algn="ctr"/>
                      <a:r>
                        <a:rPr lang="en-US" sz="1700" dirty="0"/>
                        <a:t>BBH (99%)</a:t>
                      </a:r>
                    </a:p>
                  </a:txBody>
                  <a:tcPr/>
                </a:tc>
                <a:tc>
                  <a:txBody>
                    <a:bodyPr/>
                    <a:lstStyle/>
                    <a:p>
                      <a:pPr algn="ctr"/>
                      <a:r>
                        <a:rPr lang="en-US" sz="1700" dirty="0"/>
                        <a:t>1136 ± 279</a:t>
                      </a:r>
                    </a:p>
                  </a:txBody>
                  <a:tcPr/>
                </a:tc>
                <a:tc>
                  <a:txBody>
                    <a:bodyPr/>
                    <a:lstStyle/>
                    <a:p>
                      <a:pPr algn="ctr"/>
                      <a:r>
                        <a:rPr lang="en-US" sz="1700" i="0" dirty="0"/>
                        <a:t>0</a:t>
                      </a:r>
                    </a:p>
                  </a:txBody>
                  <a:tcPr/>
                </a:tc>
                <a:extLst>
                  <a:ext uri="{0D108BD9-81ED-4DB2-BD59-A6C34878D82A}">
                    <a16:rowId xmlns:a16="http://schemas.microsoft.com/office/drawing/2014/main" val="1726644413"/>
                  </a:ext>
                </a:extLst>
              </a:tr>
            </a:tbl>
          </a:graphicData>
        </a:graphic>
      </p:graphicFrame>
    </p:spTree>
    <p:extLst>
      <p:ext uri="{BB962C8B-B14F-4D97-AF65-F5344CB8AC3E}">
        <p14:creationId xmlns:p14="http://schemas.microsoft.com/office/powerpoint/2010/main" val="5723764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1" name="Group 12"/>
          <p:cNvGrpSpPr>
            <a:grpSpLocks/>
          </p:cNvGrpSpPr>
          <p:nvPr/>
        </p:nvGrpSpPr>
        <p:grpSpPr bwMode="auto">
          <a:xfrm>
            <a:off x="395288" y="1906945"/>
            <a:ext cx="8304212" cy="657225"/>
            <a:chOff x="395536" y="1700808"/>
            <a:chExt cx="8304553" cy="657364"/>
          </a:xfrm>
        </p:grpSpPr>
        <p:grpSp>
          <p:nvGrpSpPr>
            <p:cNvPr id="30758" name="Group 10"/>
            <p:cNvGrpSpPr>
              <a:grpSpLocks/>
            </p:cNvGrpSpPr>
            <p:nvPr/>
          </p:nvGrpSpPr>
          <p:grpSpPr bwMode="auto">
            <a:xfrm>
              <a:off x="467544" y="1700808"/>
              <a:ext cx="7992888" cy="274320"/>
              <a:chOff x="683568" y="1700808"/>
              <a:chExt cx="7992888" cy="274320"/>
            </a:xfrm>
          </p:grpSpPr>
          <p:cxnSp>
            <p:nvCxnSpPr>
              <p:cNvPr id="30767" name="Straight Arrow Connector 5"/>
              <p:cNvCxnSpPr>
                <a:cxnSpLocks noChangeShapeType="1"/>
              </p:cNvCxnSpPr>
              <p:nvPr/>
            </p:nvCxnSpPr>
            <p:spPr bwMode="auto">
              <a:xfrm>
                <a:off x="683568" y="1844824"/>
                <a:ext cx="7992888" cy="0"/>
              </a:xfrm>
              <a:prstGeom prst="straightConnector1">
                <a:avLst/>
              </a:prstGeom>
              <a:noFill/>
              <a:ln w="9525">
                <a:solidFill>
                  <a:schemeClr val="tx1"/>
                </a:solidFill>
                <a:round/>
                <a:headEnd type="arrow" w="med" len="med"/>
                <a:tailEnd type="arrow" w="med" len="med"/>
              </a:ln>
            </p:spPr>
          </p:cxnSp>
          <p:cxnSp>
            <p:nvCxnSpPr>
              <p:cNvPr id="30768" name="Straight Connector 9"/>
              <p:cNvCxnSpPr>
                <a:cxnSpLocks noChangeShapeType="1"/>
              </p:cNvCxnSpPr>
              <p:nvPr/>
            </p:nvCxnSpPr>
            <p:spPr bwMode="auto">
              <a:xfrm>
                <a:off x="899592" y="1700808"/>
                <a:ext cx="0" cy="274320"/>
              </a:xfrm>
              <a:prstGeom prst="line">
                <a:avLst/>
              </a:prstGeom>
              <a:noFill/>
              <a:ln w="9525">
                <a:solidFill>
                  <a:schemeClr val="tx1"/>
                </a:solidFill>
                <a:round/>
                <a:headEnd/>
                <a:tailEnd/>
              </a:ln>
            </p:spPr>
          </p:cxnSp>
          <p:cxnSp>
            <p:nvCxnSpPr>
              <p:cNvPr id="30769" name="Straight Connector 23"/>
              <p:cNvCxnSpPr>
                <a:cxnSpLocks noChangeShapeType="1"/>
              </p:cNvCxnSpPr>
              <p:nvPr/>
            </p:nvCxnSpPr>
            <p:spPr bwMode="auto">
              <a:xfrm>
                <a:off x="8460432" y="1700808"/>
                <a:ext cx="0" cy="274320"/>
              </a:xfrm>
              <a:prstGeom prst="line">
                <a:avLst/>
              </a:prstGeom>
              <a:noFill/>
              <a:ln w="9525">
                <a:solidFill>
                  <a:schemeClr val="tx1"/>
                </a:solidFill>
                <a:round/>
                <a:headEnd/>
                <a:tailEnd/>
              </a:ln>
            </p:spPr>
          </p:cxnSp>
          <p:cxnSp>
            <p:nvCxnSpPr>
              <p:cNvPr id="30770" name="Straight Connector 24"/>
              <p:cNvCxnSpPr>
                <a:cxnSpLocks noChangeShapeType="1"/>
              </p:cNvCxnSpPr>
              <p:nvPr/>
            </p:nvCxnSpPr>
            <p:spPr bwMode="auto">
              <a:xfrm>
                <a:off x="1975104" y="1700808"/>
                <a:ext cx="0" cy="274320"/>
              </a:xfrm>
              <a:prstGeom prst="line">
                <a:avLst/>
              </a:prstGeom>
              <a:noFill/>
              <a:ln w="9525">
                <a:solidFill>
                  <a:schemeClr val="tx1"/>
                </a:solidFill>
                <a:round/>
                <a:headEnd/>
                <a:tailEnd/>
              </a:ln>
            </p:spPr>
          </p:cxnSp>
          <p:cxnSp>
            <p:nvCxnSpPr>
              <p:cNvPr id="30771" name="Straight Connector 25"/>
              <p:cNvCxnSpPr>
                <a:cxnSpLocks noChangeShapeType="1"/>
              </p:cNvCxnSpPr>
              <p:nvPr/>
            </p:nvCxnSpPr>
            <p:spPr bwMode="auto">
              <a:xfrm>
                <a:off x="3054096" y="1700808"/>
                <a:ext cx="0" cy="274320"/>
              </a:xfrm>
              <a:prstGeom prst="line">
                <a:avLst/>
              </a:prstGeom>
              <a:noFill/>
              <a:ln w="9525">
                <a:solidFill>
                  <a:schemeClr val="tx1"/>
                </a:solidFill>
                <a:round/>
                <a:headEnd/>
                <a:tailEnd/>
              </a:ln>
            </p:spPr>
          </p:cxnSp>
          <p:cxnSp>
            <p:nvCxnSpPr>
              <p:cNvPr id="30772" name="Straight Connector 26"/>
              <p:cNvCxnSpPr>
                <a:cxnSpLocks noChangeShapeType="1"/>
              </p:cNvCxnSpPr>
              <p:nvPr/>
            </p:nvCxnSpPr>
            <p:spPr bwMode="auto">
              <a:xfrm>
                <a:off x="4133088" y="1700808"/>
                <a:ext cx="0" cy="274320"/>
              </a:xfrm>
              <a:prstGeom prst="line">
                <a:avLst/>
              </a:prstGeom>
              <a:noFill/>
              <a:ln w="9525">
                <a:solidFill>
                  <a:schemeClr val="tx1"/>
                </a:solidFill>
                <a:round/>
                <a:headEnd/>
                <a:tailEnd/>
              </a:ln>
            </p:spPr>
          </p:cxnSp>
          <p:cxnSp>
            <p:nvCxnSpPr>
              <p:cNvPr id="30773" name="Straight Connector 27"/>
              <p:cNvCxnSpPr>
                <a:cxnSpLocks noChangeShapeType="1"/>
              </p:cNvCxnSpPr>
              <p:nvPr/>
            </p:nvCxnSpPr>
            <p:spPr bwMode="auto">
              <a:xfrm>
                <a:off x="5221224" y="1700808"/>
                <a:ext cx="0" cy="274320"/>
              </a:xfrm>
              <a:prstGeom prst="line">
                <a:avLst/>
              </a:prstGeom>
              <a:noFill/>
              <a:ln w="9525">
                <a:solidFill>
                  <a:schemeClr val="tx1"/>
                </a:solidFill>
                <a:round/>
                <a:headEnd/>
                <a:tailEnd/>
              </a:ln>
            </p:spPr>
          </p:cxnSp>
          <p:cxnSp>
            <p:nvCxnSpPr>
              <p:cNvPr id="30774" name="Straight Connector 28"/>
              <p:cNvCxnSpPr>
                <a:cxnSpLocks noChangeShapeType="1"/>
              </p:cNvCxnSpPr>
              <p:nvPr/>
            </p:nvCxnSpPr>
            <p:spPr bwMode="auto">
              <a:xfrm>
                <a:off x="6300216" y="1700808"/>
                <a:ext cx="0" cy="274320"/>
              </a:xfrm>
              <a:prstGeom prst="line">
                <a:avLst/>
              </a:prstGeom>
              <a:noFill/>
              <a:ln w="9525">
                <a:solidFill>
                  <a:schemeClr val="tx1"/>
                </a:solidFill>
                <a:round/>
                <a:headEnd/>
                <a:tailEnd/>
              </a:ln>
            </p:spPr>
          </p:cxnSp>
          <p:cxnSp>
            <p:nvCxnSpPr>
              <p:cNvPr id="30775" name="Straight Connector 29"/>
              <p:cNvCxnSpPr>
                <a:cxnSpLocks noChangeShapeType="1"/>
              </p:cNvCxnSpPr>
              <p:nvPr/>
            </p:nvCxnSpPr>
            <p:spPr bwMode="auto">
              <a:xfrm>
                <a:off x="7379208" y="1700808"/>
                <a:ext cx="0" cy="274320"/>
              </a:xfrm>
              <a:prstGeom prst="line">
                <a:avLst/>
              </a:prstGeom>
              <a:noFill/>
              <a:ln w="9525">
                <a:solidFill>
                  <a:schemeClr val="tx1"/>
                </a:solidFill>
                <a:round/>
                <a:headEnd/>
                <a:tailEnd/>
              </a:ln>
            </p:spPr>
          </p:cxnSp>
        </p:grpSp>
        <p:sp>
          <p:nvSpPr>
            <p:cNvPr id="12" name="TextBox 11"/>
            <p:cNvSpPr txBox="1"/>
            <p:nvPr/>
          </p:nvSpPr>
          <p:spPr>
            <a:xfrm>
              <a:off x="395536" y="1980267"/>
              <a:ext cx="576286" cy="368378"/>
            </a:xfrm>
            <a:prstGeom prst="rect">
              <a:avLst/>
            </a:prstGeom>
            <a:noFill/>
          </p:spPr>
          <p:txBody>
            <a:bodyPr wrap="none">
              <a:spAutoFit/>
            </a:bodyPr>
            <a:lstStyle/>
            <a:p>
              <a:pPr>
                <a:defRPr/>
              </a:pPr>
              <a:r>
                <a:rPr lang="en-US" sz="1800" dirty="0">
                  <a:solidFill>
                    <a:srgbClr val="000000"/>
                  </a:solidFill>
                  <a:ea typeface="ＭＳ Ｐゴシック" charset="0"/>
                  <a:cs typeface="ＭＳ Ｐゴシック" charset="0"/>
                </a:rPr>
                <a:t>10</a:t>
              </a:r>
              <a:r>
                <a:rPr lang="en-US" sz="1800" baseline="30000" dirty="0">
                  <a:solidFill>
                    <a:srgbClr val="000000"/>
                  </a:solidFill>
                  <a:ea typeface="ＭＳ Ｐゴシック" charset="0"/>
                  <a:cs typeface="ＭＳ Ｐゴシック" charset="0"/>
                </a:rPr>
                <a:t>3</a:t>
              </a:r>
              <a:endParaRPr lang="en-US" sz="1800" dirty="0">
                <a:solidFill>
                  <a:srgbClr val="000000"/>
                </a:solidFill>
                <a:ea typeface="ＭＳ Ｐゴシック" charset="0"/>
                <a:cs typeface="ＭＳ Ｐゴシック" charset="0"/>
              </a:endParaRPr>
            </a:p>
          </p:txBody>
        </p:sp>
        <p:sp>
          <p:nvSpPr>
            <p:cNvPr id="33" name="TextBox 32"/>
            <p:cNvSpPr txBox="1"/>
            <p:nvPr/>
          </p:nvSpPr>
          <p:spPr>
            <a:xfrm>
              <a:off x="1475080" y="1988206"/>
              <a:ext cx="576286" cy="369966"/>
            </a:xfrm>
            <a:prstGeom prst="rect">
              <a:avLst/>
            </a:prstGeom>
            <a:noFill/>
          </p:spPr>
          <p:txBody>
            <a:bodyPr wrap="none">
              <a:spAutoFit/>
            </a:bodyPr>
            <a:lstStyle/>
            <a:p>
              <a:pPr>
                <a:defRPr/>
              </a:pPr>
              <a:r>
                <a:rPr lang="en-US" sz="1800" dirty="0">
                  <a:solidFill>
                    <a:srgbClr val="000000"/>
                  </a:solidFill>
                  <a:ea typeface="ＭＳ Ｐゴシック" charset="0"/>
                  <a:cs typeface="ＭＳ Ｐゴシック" charset="0"/>
                </a:rPr>
                <a:t>10</a:t>
              </a:r>
              <a:r>
                <a:rPr lang="en-US" sz="1800" baseline="30000" dirty="0">
                  <a:solidFill>
                    <a:srgbClr val="000000"/>
                  </a:solidFill>
                  <a:ea typeface="ＭＳ Ｐゴシック" charset="0"/>
                  <a:cs typeface="ＭＳ Ｐゴシック" charset="0"/>
                </a:rPr>
                <a:t>1</a:t>
              </a:r>
              <a:endParaRPr lang="en-US" sz="1800" dirty="0">
                <a:solidFill>
                  <a:srgbClr val="000000"/>
                </a:solidFill>
                <a:ea typeface="ＭＳ Ｐゴシック" charset="0"/>
                <a:cs typeface="ＭＳ Ｐゴシック" charset="0"/>
              </a:endParaRPr>
            </a:p>
          </p:txBody>
        </p:sp>
        <p:sp>
          <p:nvSpPr>
            <p:cNvPr id="34" name="TextBox 33"/>
            <p:cNvSpPr txBox="1"/>
            <p:nvPr/>
          </p:nvSpPr>
          <p:spPr>
            <a:xfrm>
              <a:off x="2556212" y="1988206"/>
              <a:ext cx="646140" cy="369966"/>
            </a:xfrm>
            <a:prstGeom prst="rect">
              <a:avLst/>
            </a:prstGeom>
            <a:noFill/>
          </p:spPr>
          <p:txBody>
            <a:bodyPr wrap="none">
              <a:spAutoFit/>
            </a:bodyPr>
            <a:lstStyle/>
            <a:p>
              <a:pPr>
                <a:defRPr/>
              </a:pPr>
              <a:r>
                <a:rPr lang="en-US" sz="1800" dirty="0">
                  <a:solidFill>
                    <a:srgbClr val="000000"/>
                  </a:solidFill>
                  <a:ea typeface="ＭＳ Ｐゴシック" charset="0"/>
                  <a:cs typeface="ＭＳ Ｐゴシック" charset="0"/>
                </a:rPr>
                <a:t>10</a:t>
              </a:r>
              <a:r>
                <a:rPr lang="en-US" sz="1800" baseline="30000" dirty="0">
                  <a:solidFill>
                    <a:srgbClr val="000000"/>
                  </a:solidFill>
                  <a:ea typeface="ＭＳ Ｐゴシック" charset="0"/>
                  <a:cs typeface="ＭＳ Ｐゴシック" charset="0"/>
                </a:rPr>
                <a:t>-1</a:t>
              </a:r>
              <a:endParaRPr lang="en-US" sz="1800" dirty="0">
                <a:solidFill>
                  <a:srgbClr val="000000"/>
                </a:solidFill>
                <a:ea typeface="ＭＳ Ｐゴシック" charset="0"/>
                <a:cs typeface="ＭＳ Ｐゴシック" charset="0"/>
              </a:endParaRPr>
            </a:p>
          </p:txBody>
        </p:sp>
        <p:sp>
          <p:nvSpPr>
            <p:cNvPr id="35" name="TextBox 34"/>
            <p:cNvSpPr txBox="1"/>
            <p:nvPr/>
          </p:nvSpPr>
          <p:spPr>
            <a:xfrm>
              <a:off x="3635756" y="1988206"/>
              <a:ext cx="646140" cy="369966"/>
            </a:xfrm>
            <a:prstGeom prst="rect">
              <a:avLst/>
            </a:prstGeom>
            <a:noFill/>
          </p:spPr>
          <p:txBody>
            <a:bodyPr wrap="none">
              <a:spAutoFit/>
            </a:bodyPr>
            <a:lstStyle/>
            <a:p>
              <a:pPr>
                <a:defRPr/>
              </a:pPr>
              <a:r>
                <a:rPr lang="en-US" sz="1800" dirty="0">
                  <a:solidFill>
                    <a:srgbClr val="000000"/>
                  </a:solidFill>
                  <a:ea typeface="ＭＳ Ｐゴシック" charset="0"/>
                  <a:cs typeface="ＭＳ Ｐゴシック" charset="0"/>
                </a:rPr>
                <a:t>10</a:t>
              </a:r>
              <a:r>
                <a:rPr lang="en-US" sz="1800" baseline="30000" dirty="0">
                  <a:solidFill>
                    <a:srgbClr val="000000"/>
                  </a:solidFill>
                  <a:ea typeface="ＭＳ Ｐゴシック" charset="0"/>
                  <a:cs typeface="ＭＳ Ｐゴシック" charset="0"/>
                </a:rPr>
                <a:t>-3</a:t>
              </a:r>
              <a:endParaRPr lang="en-US" sz="1800" dirty="0">
                <a:solidFill>
                  <a:srgbClr val="000000"/>
                </a:solidFill>
                <a:ea typeface="ＭＳ Ｐゴシック" charset="0"/>
                <a:cs typeface="ＭＳ Ｐゴシック" charset="0"/>
              </a:endParaRPr>
            </a:p>
          </p:txBody>
        </p:sp>
        <p:sp>
          <p:nvSpPr>
            <p:cNvPr id="36" name="TextBox 35"/>
            <p:cNvSpPr txBox="1"/>
            <p:nvPr/>
          </p:nvSpPr>
          <p:spPr>
            <a:xfrm>
              <a:off x="4715300" y="1988206"/>
              <a:ext cx="646140" cy="369966"/>
            </a:xfrm>
            <a:prstGeom prst="rect">
              <a:avLst/>
            </a:prstGeom>
            <a:noFill/>
          </p:spPr>
          <p:txBody>
            <a:bodyPr wrap="none">
              <a:spAutoFit/>
            </a:bodyPr>
            <a:lstStyle/>
            <a:p>
              <a:pPr>
                <a:defRPr/>
              </a:pPr>
              <a:r>
                <a:rPr lang="en-US" sz="1800" dirty="0">
                  <a:solidFill>
                    <a:srgbClr val="000000"/>
                  </a:solidFill>
                  <a:ea typeface="ＭＳ Ｐゴシック" charset="0"/>
                  <a:cs typeface="ＭＳ Ｐゴシック" charset="0"/>
                </a:rPr>
                <a:t>10</a:t>
              </a:r>
              <a:r>
                <a:rPr lang="en-US" sz="1800" baseline="30000" dirty="0">
                  <a:solidFill>
                    <a:srgbClr val="000000"/>
                  </a:solidFill>
                  <a:ea typeface="ＭＳ Ｐゴシック" charset="0"/>
                  <a:cs typeface="ＭＳ Ｐゴシック" charset="0"/>
                </a:rPr>
                <a:t>-5</a:t>
              </a:r>
              <a:endParaRPr lang="en-US" sz="1800" dirty="0">
                <a:solidFill>
                  <a:srgbClr val="000000"/>
                </a:solidFill>
                <a:ea typeface="ＭＳ Ｐゴシック" charset="0"/>
                <a:cs typeface="ＭＳ Ｐゴシック" charset="0"/>
              </a:endParaRPr>
            </a:p>
          </p:txBody>
        </p:sp>
        <p:sp>
          <p:nvSpPr>
            <p:cNvPr id="37" name="TextBox 36"/>
            <p:cNvSpPr txBox="1"/>
            <p:nvPr/>
          </p:nvSpPr>
          <p:spPr>
            <a:xfrm>
              <a:off x="5796433" y="1988206"/>
              <a:ext cx="646139" cy="369966"/>
            </a:xfrm>
            <a:prstGeom prst="rect">
              <a:avLst/>
            </a:prstGeom>
            <a:noFill/>
          </p:spPr>
          <p:txBody>
            <a:bodyPr wrap="none">
              <a:spAutoFit/>
            </a:bodyPr>
            <a:lstStyle/>
            <a:p>
              <a:pPr>
                <a:defRPr/>
              </a:pPr>
              <a:r>
                <a:rPr lang="en-US" sz="1800" dirty="0">
                  <a:solidFill>
                    <a:srgbClr val="000000"/>
                  </a:solidFill>
                  <a:ea typeface="ＭＳ Ｐゴシック" charset="0"/>
                  <a:cs typeface="ＭＳ Ｐゴシック" charset="0"/>
                </a:rPr>
                <a:t>10</a:t>
              </a:r>
              <a:r>
                <a:rPr lang="en-US" sz="1800" baseline="30000" dirty="0">
                  <a:solidFill>
                    <a:srgbClr val="000000"/>
                  </a:solidFill>
                  <a:ea typeface="ＭＳ Ｐゴシック" charset="0"/>
                  <a:cs typeface="ＭＳ Ｐゴシック" charset="0"/>
                </a:rPr>
                <a:t>-7</a:t>
              </a:r>
              <a:endParaRPr lang="en-US" sz="1800" dirty="0">
                <a:solidFill>
                  <a:srgbClr val="000000"/>
                </a:solidFill>
                <a:ea typeface="ＭＳ Ｐゴシック" charset="0"/>
                <a:cs typeface="ＭＳ Ｐゴシック" charset="0"/>
              </a:endParaRPr>
            </a:p>
          </p:txBody>
        </p:sp>
        <p:sp>
          <p:nvSpPr>
            <p:cNvPr id="38" name="TextBox 37"/>
            <p:cNvSpPr txBox="1"/>
            <p:nvPr/>
          </p:nvSpPr>
          <p:spPr>
            <a:xfrm>
              <a:off x="6875977" y="1988206"/>
              <a:ext cx="646139" cy="369966"/>
            </a:xfrm>
            <a:prstGeom prst="rect">
              <a:avLst/>
            </a:prstGeom>
            <a:noFill/>
          </p:spPr>
          <p:txBody>
            <a:bodyPr wrap="none">
              <a:spAutoFit/>
            </a:bodyPr>
            <a:lstStyle/>
            <a:p>
              <a:pPr>
                <a:defRPr/>
              </a:pPr>
              <a:r>
                <a:rPr lang="en-US" sz="1800" dirty="0">
                  <a:solidFill>
                    <a:srgbClr val="000000"/>
                  </a:solidFill>
                  <a:ea typeface="ＭＳ Ｐゴシック" charset="0"/>
                  <a:cs typeface="ＭＳ Ｐゴシック" charset="0"/>
                </a:rPr>
                <a:t>10</a:t>
              </a:r>
              <a:r>
                <a:rPr lang="en-US" sz="1800" baseline="30000" dirty="0">
                  <a:solidFill>
                    <a:srgbClr val="000000"/>
                  </a:solidFill>
                  <a:ea typeface="ＭＳ Ｐゴシック" charset="0"/>
                  <a:cs typeface="ＭＳ Ｐゴシック" charset="0"/>
                </a:rPr>
                <a:t>-9</a:t>
              </a:r>
              <a:endParaRPr lang="en-US" sz="1800" dirty="0">
                <a:solidFill>
                  <a:srgbClr val="000000"/>
                </a:solidFill>
                <a:ea typeface="ＭＳ Ｐゴシック" charset="0"/>
                <a:cs typeface="ＭＳ Ｐゴシック" charset="0"/>
              </a:endParaRPr>
            </a:p>
          </p:txBody>
        </p:sp>
        <p:sp>
          <p:nvSpPr>
            <p:cNvPr id="39" name="TextBox 38"/>
            <p:cNvSpPr txBox="1"/>
            <p:nvPr/>
          </p:nvSpPr>
          <p:spPr>
            <a:xfrm>
              <a:off x="7957108" y="1988206"/>
              <a:ext cx="742981" cy="369966"/>
            </a:xfrm>
            <a:prstGeom prst="rect">
              <a:avLst/>
            </a:prstGeom>
            <a:noFill/>
          </p:spPr>
          <p:txBody>
            <a:bodyPr wrap="none">
              <a:spAutoFit/>
            </a:bodyPr>
            <a:lstStyle/>
            <a:p>
              <a:pPr>
                <a:defRPr/>
              </a:pPr>
              <a:r>
                <a:rPr lang="en-US" sz="1800" dirty="0">
                  <a:solidFill>
                    <a:srgbClr val="000000"/>
                  </a:solidFill>
                  <a:ea typeface="ＭＳ Ｐゴシック" charset="0"/>
                  <a:cs typeface="ＭＳ Ｐゴシック" charset="0"/>
                </a:rPr>
                <a:t>10</a:t>
              </a:r>
              <a:r>
                <a:rPr lang="en-US" sz="1800" baseline="30000" dirty="0">
                  <a:solidFill>
                    <a:srgbClr val="000000"/>
                  </a:solidFill>
                  <a:ea typeface="ＭＳ Ｐゴシック" charset="0"/>
                  <a:cs typeface="ＭＳ Ｐゴシック" charset="0"/>
                </a:rPr>
                <a:t>-11</a:t>
              </a:r>
              <a:endParaRPr lang="en-US" sz="1800" dirty="0">
                <a:solidFill>
                  <a:srgbClr val="000000"/>
                </a:solidFill>
                <a:ea typeface="ＭＳ Ｐゴシック" charset="0"/>
                <a:cs typeface="ＭＳ Ｐゴシック" charset="0"/>
              </a:endParaRPr>
            </a:p>
          </p:txBody>
        </p:sp>
      </p:grpSp>
      <p:pic>
        <p:nvPicPr>
          <p:cNvPr id="30722" name="Picture 18"/>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87450" y="966787"/>
            <a:ext cx="1281113" cy="976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TextBox 19"/>
          <p:cNvSpPr txBox="1"/>
          <p:nvPr/>
        </p:nvSpPr>
        <p:spPr>
          <a:xfrm>
            <a:off x="1309688" y="2483207"/>
            <a:ext cx="958850" cy="461963"/>
          </a:xfrm>
          <a:prstGeom prst="rect">
            <a:avLst/>
          </a:prstGeom>
          <a:noFill/>
        </p:spPr>
        <p:txBody>
          <a:bodyPr wrap="none">
            <a:spAutoFit/>
          </a:bodyPr>
          <a:lstStyle/>
          <a:p>
            <a:pPr>
              <a:defRPr/>
            </a:pPr>
            <a:r>
              <a:rPr lang="en-US" dirty="0">
                <a:solidFill>
                  <a:srgbClr val="000000"/>
                </a:solidFill>
                <a:ea typeface="ＭＳ Ｐゴシック" charset="0"/>
                <a:cs typeface="ＭＳ Ｐゴシック" charset="0"/>
              </a:rPr>
              <a:t>radio</a:t>
            </a:r>
          </a:p>
        </p:txBody>
      </p:sp>
      <p:pic>
        <p:nvPicPr>
          <p:cNvPr id="30724" name="Picture 21"/>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00338" y="966787"/>
            <a:ext cx="1289050" cy="1014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 name="TextBox 65"/>
          <p:cNvSpPr txBox="1"/>
          <p:nvPr/>
        </p:nvSpPr>
        <p:spPr>
          <a:xfrm>
            <a:off x="2411413" y="2483207"/>
            <a:ext cx="1841500" cy="461963"/>
          </a:xfrm>
          <a:prstGeom prst="rect">
            <a:avLst/>
          </a:prstGeom>
          <a:noFill/>
        </p:spPr>
        <p:txBody>
          <a:bodyPr wrap="none">
            <a:spAutoFit/>
          </a:bodyPr>
          <a:lstStyle/>
          <a:p>
            <a:pPr>
              <a:defRPr/>
            </a:pPr>
            <a:r>
              <a:rPr lang="en-US" dirty="0">
                <a:solidFill>
                  <a:srgbClr val="000000"/>
                </a:solidFill>
                <a:ea typeface="ＭＳ Ｐゴシック" charset="0"/>
                <a:cs typeface="ＭＳ Ｐゴシック" charset="0"/>
              </a:rPr>
              <a:t>microwave</a:t>
            </a:r>
          </a:p>
        </p:txBody>
      </p:sp>
      <p:pic>
        <p:nvPicPr>
          <p:cNvPr id="30726" name="Picture 2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78300" y="966787"/>
            <a:ext cx="1473200" cy="97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 name="TextBox 67"/>
          <p:cNvSpPr txBox="1"/>
          <p:nvPr/>
        </p:nvSpPr>
        <p:spPr>
          <a:xfrm>
            <a:off x="4211638" y="2483207"/>
            <a:ext cx="967332" cy="369332"/>
          </a:xfrm>
          <a:prstGeom prst="rect">
            <a:avLst/>
          </a:prstGeom>
          <a:noFill/>
        </p:spPr>
        <p:txBody>
          <a:bodyPr wrap="none">
            <a:spAutoFit/>
          </a:bodyPr>
          <a:lstStyle/>
          <a:p>
            <a:pPr>
              <a:defRPr/>
            </a:pPr>
            <a:r>
              <a:rPr lang="en-US" dirty="0">
                <a:solidFill>
                  <a:srgbClr val="000000"/>
                </a:solidFill>
                <a:ea typeface="ＭＳ Ｐゴシック" charset="0"/>
                <a:cs typeface="ＭＳ Ｐゴシック" charset="0"/>
              </a:rPr>
              <a:t>infrared</a:t>
            </a:r>
          </a:p>
        </p:txBody>
      </p:sp>
      <p:pic>
        <p:nvPicPr>
          <p:cNvPr id="30728" name="Picture 30" descr="Screen Shot 2013-07-22 at 4.28.55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5400000">
            <a:off x="5318125" y="1352550"/>
            <a:ext cx="1003300" cy="24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0" name="TextBox 69"/>
          <p:cNvSpPr txBox="1"/>
          <p:nvPr/>
        </p:nvSpPr>
        <p:spPr>
          <a:xfrm>
            <a:off x="5315280" y="2480040"/>
            <a:ext cx="1198563" cy="461963"/>
          </a:xfrm>
          <a:prstGeom prst="rect">
            <a:avLst/>
          </a:prstGeom>
          <a:noFill/>
        </p:spPr>
        <p:txBody>
          <a:bodyPr wrap="none">
            <a:spAutoFit/>
          </a:bodyPr>
          <a:lstStyle/>
          <a:p>
            <a:pPr>
              <a:defRPr/>
            </a:pPr>
            <a:r>
              <a:rPr lang="en-US" dirty="0">
                <a:solidFill>
                  <a:srgbClr val="000000"/>
                </a:solidFill>
                <a:ea typeface="ＭＳ Ｐゴシック" charset="0"/>
                <a:cs typeface="ＭＳ Ｐゴシック" charset="0"/>
              </a:rPr>
              <a:t>optical</a:t>
            </a:r>
          </a:p>
        </p:txBody>
      </p:sp>
      <p:pic>
        <p:nvPicPr>
          <p:cNvPr id="30730" name="Picture 31"/>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6011863" y="966787"/>
            <a:ext cx="787400" cy="97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 name="TextBox 71"/>
          <p:cNvSpPr txBox="1"/>
          <p:nvPr/>
        </p:nvSpPr>
        <p:spPr>
          <a:xfrm>
            <a:off x="6237288" y="2483207"/>
            <a:ext cx="620712" cy="461963"/>
          </a:xfrm>
          <a:prstGeom prst="rect">
            <a:avLst/>
          </a:prstGeom>
          <a:noFill/>
        </p:spPr>
        <p:txBody>
          <a:bodyPr wrap="none">
            <a:spAutoFit/>
          </a:bodyPr>
          <a:lstStyle/>
          <a:p>
            <a:pPr>
              <a:defRPr/>
            </a:pPr>
            <a:r>
              <a:rPr lang="en-US" dirty="0">
                <a:solidFill>
                  <a:srgbClr val="000000"/>
                </a:solidFill>
                <a:ea typeface="ＭＳ Ｐゴシック" charset="0"/>
                <a:cs typeface="ＭＳ Ｐゴシック" charset="0"/>
              </a:rPr>
              <a:t>UV</a:t>
            </a:r>
          </a:p>
        </p:txBody>
      </p:sp>
      <p:sp>
        <p:nvSpPr>
          <p:cNvPr id="73" name="TextBox 72"/>
          <p:cNvSpPr txBox="1"/>
          <p:nvPr/>
        </p:nvSpPr>
        <p:spPr>
          <a:xfrm>
            <a:off x="7019925" y="2483207"/>
            <a:ext cx="736162" cy="369332"/>
          </a:xfrm>
          <a:prstGeom prst="rect">
            <a:avLst/>
          </a:prstGeom>
          <a:noFill/>
        </p:spPr>
        <p:txBody>
          <a:bodyPr wrap="none">
            <a:spAutoFit/>
          </a:bodyPr>
          <a:lstStyle/>
          <a:p>
            <a:pPr>
              <a:defRPr/>
            </a:pPr>
            <a:r>
              <a:rPr lang="en-US" dirty="0">
                <a:solidFill>
                  <a:srgbClr val="000000"/>
                </a:solidFill>
                <a:ea typeface="ＭＳ Ｐゴシック" charset="0"/>
                <a:cs typeface="ＭＳ Ｐゴシック" charset="0"/>
              </a:rPr>
              <a:t>X-ray</a:t>
            </a:r>
          </a:p>
        </p:txBody>
      </p:sp>
      <p:pic>
        <p:nvPicPr>
          <p:cNvPr id="30733" name="Picture 39"/>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7021513" y="966787"/>
            <a:ext cx="1222375" cy="97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 name="Title 1"/>
          <p:cNvSpPr>
            <a:spLocks noGrp="1"/>
          </p:cNvSpPr>
          <p:nvPr>
            <p:ph type="title"/>
          </p:nvPr>
        </p:nvSpPr>
        <p:spPr>
          <a:xfrm>
            <a:off x="0" y="136103"/>
            <a:ext cx="9144000" cy="685800"/>
          </a:xfrm>
        </p:spPr>
        <p:txBody>
          <a:bodyPr>
            <a:normAutofit fontScale="90000"/>
          </a:bodyPr>
          <a:lstStyle/>
          <a:p>
            <a:pPr eaLnBrk="1" hangingPunct="1"/>
            <a:r>
              <a:rPr lang="en-US" dirty="0">
                <a:latin typeface="Calibri" charset="0"/>
                <a:ea typeface="ＭＳ Ｐゴシック" charset="0"/>
                <a:cs typeface="ＭＳ Ｐゴシック" charset="0"/>
              </a:rPr>
              <a:t>Astrophysics over 13 orders of magnitude</a:t>
            </a:r>
            <a:br>
              <a:rPr lang="en-US" dirty="0">
                <a:latin typeface="Calibri" charset="0"/>
                <a:ea typeface="ＭＳ Ｐゴシック" charset="0"/>
                <a:cs typeface="ＭＳ Ｐゴシック" charset="0"/>
              </a:rPr>
            </a:br>
            <a:r>
              <a:rPr lang="en-US" dirty="0">
                <a:latin typeface="Calibri" charset="0"/>
                <a:ea typeface="ＭＳ Ｐゴシック" charset="0"/>
                <a:cs typeface="ＭＳ Ｐゴシック" charset="0"/>
              </a:rPr>
              <a:t>with gamma rays and neutrinos</a:t>
            </a:r>
          </a:p>
        </p:txBody>
      </p:sp>
      <p:grpSp>
        <p:nvGrpSpPr>
          <p:cNvPr id="5" name="Group 4"/>
          <p:cNvGrpSpPr/>
          <p:nvPr/>
        </p:nvGrpSpPr>
        <p:grpSpPr>
          <a:xfrm>
            <a:off x="77250" y="1551147"/>
            <a:ext cx="8294440" cy="4925853"/>
            <a:chOff x="77250" y="1906945"/>
            <a:chExt cx="8294440" cy="4925853"/>
          </a:xfrm>
        </p:grpSpPr>
        <p:pic>
          <p:nvPicPr>
            <p:cNvPr id="64" name="Picture 63"/>
            <p:cNvPicPr>
              <a:picLocks noChangeAspect="1"/>
            </p:cNvPicPr>
            <p:nvPr/>
          </p:nvPicPr>
          <p:blipFill rotWithShape="1">
            <a:blip r:embed="rId9"/>
            <a:srcRect l="6460" t="2306" r="79498" b="82928"/>
            <a:stretch/>
          </p:blipFill>
          <p:spPr>
            <a:xfrm>
              <a:off x="7397263" y="4605231"/>
              <a:ext cx="868564" cy="796267"/>
            </a:xfrm>
            <a:prstGeom prst="rect">
              <a:avLst/>
            </a:prstGeom>
          </p:spPr>
        </p:pic>
        <p:grpSp>
          <p:nvGrpSpPr>
            <p:cNvPr id="3" name="Group 2"/>
            <p:cNvGrpSpPr/>
            <p:nvPr/>
          </p:nvGrpSpPr>
          <p:grpSpPr>
            <a:xfrm>
              <a:off x="77250" y="1906945"/>
              <a:ext cx="8294440" cy="4925853"/>
              <a:chOff x="77250" y="1906945"/>
              <a:chExt cx="8294440" cy="4925853"/>
            </a:xfrm>
          </p:grpSpPr>
          <p:pic>
            <p:nvPicPr>
              <p:cNvPr id="30736" name="Picture 32768"/>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2044723" y="4257589"/>
                <a:ext cx="2159000" cy="97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0734" name="Group 32773"/>
              <p:cNvGrpSpPr>
                <a:grpSpLocks/>
              </p:cNvGrpSpPr>
              <p:nvPr/>
            </p:nvGrpSpPr>
            <p:grpSpPr bwMode="auto">
              <a:xfrm>
                <a:off x="1156607" y="5456152"/>
                <a:ext cx="7082069" cy="730250"/>
                <a:chOff x="1380015" y="5291916"/>
                <a:chExt cx="6667993" cy="657364"/>
              </a:xfrm>
            </p:grpSpPr>
            <p:cxnSp>
              <p:nvCxnSpPr>
                <p:cNvPr id="30747" name="Straight Arrow Connector 50"/>
                <p:cNvCxnSpPr>
                  <a:cxnSpLocks noChangeShapeType="1"/>
                </p:cNvCxnSpPr>
                <p:nvPr/>
              </p:nvCxnSpPr>
              <p:spPr bwMode="auto">
                <a:xfrm flipV="1">
                  <a:off x="1403648" y="5444902"/>
                  <a:ext cx="6644360" cy="322"/>
                </a:xfrm>
                <a:prstGeom prst="straightConnector1">
                  <a:avLst/>
                </a:prstGeom>
                <a:noFill/>
                <a:ln w="9525">
                  <a:solidFill>
                    <a:schemeClr val="tx1"/>
                  </a:solidFill>
                  <a:round/>
                  <a:headEnd type="arrow" w="med" len="med"/>
                  <a:tailEnd type="arrow" w="med" len="med"/>
                </a:ln>
              </p:spPr>
            </p:cxnSp>
            <p:cxnSp>
              <p:nvCxnSpPr>
                <p:cNvPr id="30748" name="Straight Connector 53"/>
                <p:cNvCxnSpPr>
                  <a:cxnSpLocks noChangeShapeType="1"/>
                </p:cNvCxnSpPr>
                <p:nvPr/>
              </p:nvCxnSpPr>
              <p:spPr bwMode="auto">
                <a:xfrm>
                  <a:off x="2767192" y="5291916"/>
                  <a:ext cx="0" cy="274320"/>
                </a:xfrm>
                <a:prstGeom prst="line">
                  <a:avLst/>
                </a:prstGeom>
                <a:noFill/>
                <a:ln w="9525">
                  <a:solidFill>
                    <a:schemeClr val="tx1"/>
                  </a:solidFill>
                  <a:round/>
                  <a:headEnd/>
                  <a:tailEnd/>
                </a:ln>
              </p:spPr>
            </p:cxnSp>
            <p:cxnSp>
              <p:nvCxnSpPr>
                <p:cNvPr id="30749" name="Straight Connector 54"/>
                <p:cNvCxnSpPr>
                  <a:cxnSpLocks noChangeShapeType="1"/>
                </p:cNvCxnSpPr>
                <p:nvPr/>
              </p:nvCxnSpPr>
              <p:spPr bwMode="auto">
                <a:xfrm>
                  <a:off x="3846184" y="5291916"/>
                  <a:ext cx="0" cy="274320"/>
                </a:xfrm>
                <a:prstGeom prst="line">
                  <a:avLst/>
                </a:prstGeom>
                <a:noFill/>
                <a:ln w="9525">
                  <a:solidFill>
                    <a:schemeClr val="tx1"/>
                  </a:solidFill>
                  <a:round/>
                  <a:headEnd/>
                  <a:tailEnd/>
                </a:ln>
              </p:spPr>
            </p:cxnSp>
            <p:cxnSp>
              <p:nvCxnSpPr>
                <p:cNvPr id="30750" name="Straight Connector 55"/>
                <p:cNvCxnSpPr>
                  <a:cxnSpLocks noChangeShapeType="1"/>
                </p:cNvCxnSpPr>
                <p:nvPr/>
              </p:nvCxnSpPr>
              <p:spPr bwMode="auto">
                <a:xfrm>
                  <a:off x="4925176" y="5291916"/>
                  <a:ext cx="0" cy="274320"/>
                </a:xfrm>
                <a:prstGeom prst="line">
                  <a:avLst/>
                </a:prstGeom>
                <a:noFill/>
                <a:ln w="9525">
                  <a:solidFill>
                    <a:schemeClr val="tx1"/>
                  </a:solidFill>
                  <a:round/>
                  <a:headEnd/>
                  <a:tailEnd/>
                </a:ln>
              </p:spPr>
            </p:cxnSp>
            <p:cxnSp>
              <p:nvCxnSpPr>
                <p:cNvPr id="30751" name="Straight Connector 56"/>
                <p:cNvCxnSpPr>
                  <a:cxnSpLocks noChangeShapeType="1"/>
                </p:cNvCxnSpPr>
                <p:nvPr/>
              </p:nvCxnSpPr>
              <p:spPr bwMode="auto">
                <a:xfrm>
                  <a:off x="6013312" y="5291916"/>
                  <a:ext cx="0" cy="274320"/>
                </a:xfrm>
                <a:prstGeom prst="line">
                  <a:avLst/>
                </a:prstGeom>
                <a:noFill/>
                <a:ln w="9525">
                  <a:solidFill>
                    <a:schemeClr val="tx1"/>
                  </a:solidFill>
                  <a:round/>
                  <a:headEnd/>
                  <a:tailEnd/>
                </a:ln>
              </p:spPr>
            </p:cxnSp>
            <p:sp>
              <p:nvSpPr>
                <p:cNvPr id="44" name="TextBox 43"/>
                <p:cNvSpPr txBox="1"/>
                <p:nvPr/>
              </p:nvSpPr>
              <p:spPr>
                <a:xfrm>
                  <a:off x="2483304" y="5579315"/>
                  <a:ext cx="749284" cy="369965"/>
                </a:xfrm>
                <a:prstGeom prst="rect">
                  <a:avLst/>
                </a:prstGeom>
                <a:noFill/>
              </p:spPr>
              <p:txBody>
                <a:bodyPr wrap="none">
                  <a:spAutoFit/>
                </a:bodyPr>
                <a:lstStyle/>
                <a:p>
                  <a:pPr>
                    <a:defRPr/>
                  </a:pPr>
                  <a:r>
                    <a:rPr lang="en-US" sz="1800" dirty="0">
                      <a:solidFill>
                        <a:srgbClr val="000000"/>
                      </a:solidFill>
                      <a:ea typeface="ＭＳ Ｐゴシック" charset="0"/>
                      <a:cs typeface="ＭＳ Ｐゴシック" charset="0"/>
                    </a:rPr>
                    <a:t>10</a:t>
                  </a:r>
                  <a:r>
                    <a:rPr lang="en-US" sz="1800" baseline="30000" dirty="0">
                      <a:solidFill>
                        <a:srgbClr val="000000"/>
                      </a:solidFill>
                      <a:ea typeface="ＭＳ Ｐゴシック" charset="0"/>
                      <a:cs typeface="ＭＳ Ｐゴシック" charset="0"/>
                    </a:rPr>
                    <a:t>-14</a:t>
                  </a:r>
                  <a:endParaRPr lang="en-US" sz="1800" dirty="0">
                    <a:solidFill>
                      <a:srgbClr val="000000"/>
                    </a:solidFill>
                    <a:ea typeface="ＭＳ Ｐゴシック" charset="0"/>
                    <a:cs typeface="ＭＳ Ｐゴシック" charset="0"/>
                  </a:endParaRPr>
                </a:p>
              </p:txBody>
            </p:sp>
            <p:sp>
              <p:nvSpPr>
                <p:cNvPr id="45" name="TextBox 44"/>
                <p:cNvSpPr txBox="1"/>
                <p:nvPr/>
              </p:nvSpPr>
              <p:spPr>
                <a:xfrm>
                  <a:off x="3564367" y="5579315"/>
                  <a:ext cx="742934" cy="369965"/>
                </a:xfrm>
                <a:prstGeom prst="rect">
                  <a:avLst/>
                </a:prstGeom>
                <a:noFill/>
              </p:spPr>
              <p:txBody>
                <a:bodyPr wrap="none">
                  <a:spAutoFit/>
                </a:bodyPr>
                <a:lstStyle/>
                <a:p>
                  <a:pPr>
                    <a:defRPr/>
                  </a:pPr>
                  <a:r>
                    <a:rPr lang="en-US" sz="1800" dirty="0">
                      <a:solidFill>
                        <a:srgbClr val="000000"/>
                      </a:solidFill>
                      <a:ea typeface="ＭＳ Ｐゴシック" charset="0"/>
                      <a:cs typeface="ＭＳ Ｐゴシック" charset="0"/>
                    </a:rPr>
                    <a:t>10</a:t>
                  </a:r>
                  <a:r>
                    <a:rPr lang="en-US" sz="1800" baseline="30000" dirty="0">
                      <a:solidFill>
                        <a:srgbClr val="000000"/>
                      </a:solidFill>
                      <a:ea typeface="ＭＳ Ｐゴシック" charset="0"/>
                      <a:cs typeface="ＭＳ Ｐゴシック" charset="0"/>
                    </a:rPr>
                    <a:t>-16</a:t>
                  </a:r>
                  <a:endParaRPr lang="en-US" sz="1800" dirty="0">
                    <a:solidFill>
                      <a:srgbClr val="000000"/>
                    </a:solidFill>
                    <a:ea typeface="ＭＳ Ｐゴシック" charset="0"/>
                    <a:cs typeface="ＭＳ Ｐゴシック" charset="0"/>
                  </a:endParaRPr>
                </a:p>
              </p:txBody>
            </p:sp>
            <p:sp>
              <p:nvSpPr>
                <p:cNvPr id="46" name="TextBox 45"/>
                <p:cNvSpPr txBox="1"/>
                <p:nvPr/>
              </p:nvSpPr>
              <p:spPr>
                <a:xfrm>
                  <a:off x="4643843" y="5579315"/>
                  <a:ext cx="744522" cy="369965"/>
                </a:xfrm>
                <a:prstGeom prst="rect">
                  <a:avLst/>
                </a:prstGeom>
                <a:noFill/>
              </p:spPr>
              <p:txBody>
                <a:bodyPr wrap="none">
                  <a:spAutoFit/>
                </a:bodyPr>
                <a:lstStyle/>
                <a:p>
                  <a:pPr>
                    <a:defRPr/>
                  </a:pPr>
                  <a:r>
                    <a:rPr lang="en-US" sz="1800" dirty="0">
                      <a:solidFill>
                        <a:srgbClr val="000000"/>
                      </a:solidFill>
                      <a:ea typeface="ＭＳ Ｐゴシック" charset="0"/>
                      <a:cs typeface="ＭＳ Ｐゴシック" charset="0"/>
                    </a:rPr>
                    <a:t>10</a:t>
                  </a:r>
                  <a:r>
                    <a:rPr lang="en-US" sz="1800" baseline="30000" dirty="0">
                      <a:solidFill>
                        <a:srgbClr val="000000"/>
                      </a:solidFill>
                      <a:ea typeface="ＭＳ Ｐゴシック" charset="0"/>
                      <a:cs typeface="ＭＳ Ｐゴシック" charset="0"/>
                    </a:rPr>
                    <a:t>-18</a:t>
                  </a:r>
                  <a:endParaRPr lang="en-US" sz="1800" dirty="0">
                    <a:solidFill>
                      <a:srgbClr val="000000"/>
                    </a:solidFill>
                    <a:ea typeface="ＭＳ Ｐゴシック" charset="0"/>
                    <a:cs typeface="ＭＳ Ｐゴシック" charset="0"/>
                  </a:endParaRPr>
                </a:p>
              </p:txBody>
            </p:sp>
            <p:sp>
              <p:nvSpPr>
                <p:cNvPr id="47" name="TextBox 46"/>
                <p:cNvSpPr txBox="1"/>
                <p:nvPr/>
              </p:nvSpPr>
              <p:spPr>
                <a:xfrm>
                  <a:off x="5724907" y="5579315"/>
                  <a:ext cx="742934" cy="369965"/>
                </a:xfrm>
                <a:prstGeom prst="rect">
                  <a:avLst/>
                </a:prstGeom>
                <a:noFill/>
              </p:spPr>
              <p:txBody>
                <a:bodyPr wrap="none">
                  <a:spAutoFit/>
                </a:bodyPr>
                <a:lstStyle/>
                <a:p>
                  <a:pPr>
                    <a:defRPr/>
                  </a:pPr>
                  <a:r>
                    <a:rPr lang="en-US" sz="1800" dirty="0">
                      <a:solidFill>
                        <a:srgbClr val="000000"/>
                      </a:solidFill>
                      <a:ea typeface="ＭＳ Ｐゴシック" charset="0"/>
                      <a:cs typeface="ＭＳ Ｐゴシック" charset="0"/>
                    </a:rPr>
                    <a:t>10</a:t>
                  </a:r>
                  <a:r>
                    <a:rPr lang="en-US" sz="1800" baseline="30000" dirty="0">
                      <a:solidFill>
                        <a:srgbClr val="000000"/>
                      </a:solidFill>
                      <a:ea typeface="ＭＳ Ｐゴシック" charset="0"/>
                      <a:cs typeface="ＭＳ Ｐゴシック" charset="0"/>
                    </a:rPr>
                    <a:t>-20</a:t>
                  </a:r>
                  <a:endParaRPr lang="en-US" sz="1800" dirty="0">
                    <a:solidFill>
                      <a:srgbClr val="000000"/>
                    </a:solidFill>
                    <a:ea typeface="ＭＳ Ｐゴシック" charset="0"/>
                    <a:cs typeface="ＭＳ Ｐゴシック" charset="0"/>
                  </a:endParaRPr>
                </a:p>
              </p:txBody>
            </p:sp>
            <p:cxnSp>
              <p:nvCxnSpPr>
                <p:cNvPr id="30756" name="Straight Connector 76"/>
                <p:cNvCxnSpPr>
                  <a:cxnSpLocks noChangeShapeType="1"/>
                </p:cNvCxnSpPr>
                <p:nvPr/>
              </p:nvCxnSpPr>
              <p:spPr bwMode="auto">
                <a:xfrm>
                  <a:off x="1691640" y="5314920"/>
                  <a:ext cx="0" cy="274320"/>
                </a:xfrm>
                <a:prstGeom prst="line">
                  <a:avLst/>
                </a:prstGeom>
                <a:noFill/>
                <a:ln w="9525">
                  <a:solidFill>
                    <a:schemeClr val="tx1"/>
                  </a:solidFill>
                  <a:round/>
                  <a:headEnd/>
                  <a:tailEnd/>
                </a:ln>
              </p:spPr>
            </p:cxnSp>
            <p:sp>
              <p:nvSpPr>
                <p:cNvPr id="78" name="TextBox 77"/>
                <p:cNvSpPr txBox="1"/>
                <p:nvPr/>
              </p:nvSpPr>
              <p:spPr>
                <a:xfrm>
                  <a:off x="1380015" y="5579315"/>
                  <a:ext cx="742934" cy="369965"/>
                </a:xfrm>
                <a:prstGeom prst="rect">
                  <a:avLst/>
                </a:prstGeom>
                <a:noFill/>
              </p:spPr>
              <p:txBody>
                <a:bodyPr wrap="none">
                  <a:spAutoFit/>
                </a:bodyPr>
                <a:lstStyle/>
                <a:p>
                  <a:pPr>
                    <a:defRPr/>
                  </a:pPr>
                  <a:r>
                    <a:rPr lang="en-US" sz="1800" dirty="0">
                      <a:solidFill>
                        <a:srgbClr val="000000"/>
                      </a:solidFill>
                      <a:ea typeface="ＭＳ Ｐゴシック" charset="0"/>
                      <a:cs typeface="ＭＳ Ｐゴシック" charset="0"/>
                    </a:rPr>
                    <a:t>10</a:t>
                  </a:r>
                  <a:r>
                    <a:rPr lang="en-US" sz="1800" baseline="30000" dirty="0">
                      <a:solidFill>
                        <a:srgbClr val="000000"/>
                      </a:solidFill>
                      <a:ea typeface="ＭＳ Ｐゴシック" charset="0"/>
                      <a:cs typeface="ＭＳ Ｐゴシック" charset="0"/>
                    </a:rPr>
                    <a:t>-12</a:t>
                  </a:r>
                  <a:endParaRPr lang="en-US" sz="1800" dirty="0">
                    <a:solidFill>
                      <a:srgbClr val="000000"/>
                    </a:solidFill>
                    <a:ea typeface="ＭＳ Ｐゴシック" charset="0"/>
                    <a:cs typeface="ＭＳ Ｐゴシック" charset="0"/>
                  </a:endParaRPr>
                </a:p>
              </p:txBody>
            </p:sp>
            <p:cxnSp>
              <p:nvCxnSpPr>
                <p:cNvPr id="67" name="Straight Connector 56"/>
                <p:cNvCxnSpPr>
                  <a:cxnSpLocks noChangeShapeType="1"/>
                </p:cNvCxnSpPr>
                <p:nvPr/>
              </p:nvCxnSpPr>
              <p:spPr bwMode="auto">
                <a:xfrm>
                  <a:off x="7029562" y="5303348"/>
                  <a:ext cx="0" cy="274320"/>
                </a:xfrm>
                <a:prstGeom prst="line">
                  <a:avLst/>
                </a:prstGeom>
                <a:noFill/>
                <a:ln w="9525">
                  <a:solidFill>
                    <a:schemeClr val="tx1"/>
                  </a:solidFill>
                  <a:round/>
                  <a:headEnd/>
                  <a:tailEnd/>
                </a:ln>
              </p:spPr>
            </p:cxnSp>
            <p:cxnSp>
              <p:nvCxnSpPr>
                <p:cNvPr id="71" name="Straight Connector 56"/>
                <p:cNvCxnSpPr>
                  <a:cxnSpLocks noChangeShapeType="1"/>
                </p:cNvCxnSpPr>
                <p:nvPr/>
              </p:nvCxnSpPr>
              <p:spPr bwMode="auto">
                <a:xfrm>
                  <a:off x="8036051" y="5303348"/>
                  <a:ext cx="0" cy="274320"/>
                </a:xfrm>
                <a:prstGeom prst="line">
                  <a:avLst/>
                </a:prstGeom>
                <a:noFill/>
                <a:ln w="9525">
                  <a:solidFill>
                    <a:schemeClr val="tx1"/>
                  </a:solidFill>
                  <a:round/>
                  <a:headEnd/>
                  <a:tailEnd/>
                </a:ln>
              </p:spPr>
            </p:cxnSp>
          </p:grpSp>
          <p:pic>
            <p:nvPicPr>
              <p:cNvPr id="30735" name="Picture 62"/>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1235430" y="4098839"/>
                <a:ext cx="1000125" cy="1220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 name="TextBox 83"/>
              <p:cNvSpPr txBox="1"/>
              <p:nvPr/>
            </p:nvSpPr>
            <p:spPr>
              <a:xfrm>
                <a:off x="2382439" y="6076348"/>
                <a:ext cx="774483" cy="369332"/>
              </a:xfrm>
              <a:prstGeom prst="rect">
                <a:avLst/>
              </a:prstGeom>
              <a:noFill/>
            </p:spPr>
            <p:txBody>
              <a:bodyPr wrap="none">
                <a:spAutoFit/>
              </a:bodyPr>
              <a:lstStyle/>
              <a:p>
                <a:pPr>
                  <a:defRPr/>
                </a:pPr>
                <a:r>
                  <a:rPr lang="en-US" dirty="0">
                    <a:solidFill>
                      <a:srgbClr val="0000FF"/>
                    </a:solidFill>
                    <a:ea typeface="ＭＳ Ｐゴシック" charset="0"/>
                    <a:cs typeface="ＭＳ Ｐゴシック" charset="0"/>
                  </a:rPr>
                  <a:t>Fermi</a:t>
                </a:r>
              </a:p>
            </p:txBody>
          </p:sp>
          <p:sp>
            <p:nvSpPr>
              <p:cNvPr id="85" name="TextBox 84"/>
              <p:cNvSpPr txBox="1"/>
              <p:nvPr/>
            </p:nvSpPr>
            <p:spPr>
              <a:xfrm>
                <a:off x="4350831" y="6084801"/>
                <a:ext cx="633507" cy="369332"/>
              </a:xfrm>
              <a:prstGeom prst="rect">
                <a:avLst/>
              </a:prstGeom>
              <a:noFill/>
            </p:spPr>
            <p:txBody>
              <a:bodyPr wrap="none">
                <a:spAutoFit/>
              </a:bodyPr>
              <a:lstStyle/>
              <a:p>
                <a:pPr>
                  <a:defRPr/>
                </a:pPr>
                <a:r>
                  <a:rPr lang="en-US" dirty="0">
                    <a:solidFill>
                      <a:srgbClr val="0000FF"/>
                    </a:solidFill>
                    <a:ea typeface="ＭＳ Ｐゴシック" charset="0"/>
                    <a:cs typeface="ＭＳ Ｐゴシック" charset="0"/>
                  </a:rPr>
                  <a:t>CTA</a:t>
                </a:r>
              </a:p>
            </p:txBody>
          </p:sp>
          <p:sp>
            <p:nvSpPr>
              <p:cNvPr id="86" name="TextBox 85"/>
              <p:cNvSpPr txBox="1"/>
              <p:nvPr/>
            </p:nvSpPr>
            <p:spPr>
              <a:xfrm>
                <a:off x="5062140" y="6081036"/>
                <a:ext cx="881460" cy="369332"/>
              </a:xfrm>
              <a:prstGeom prst="rect">
                <a:avLst/>
              </a:prstGeom>
              <a:noFill/>
            </p:spPr>
            <p:txBody>
              <a:bodyPr wrap="none">
                <a:spAutoFit/>
              </a:bodyPr>
              <a:lstStyle/>
              <a:p>
                <a:pPr>
                  <a:defRPr/>
                </a:pPr>
                <a:r>
                  <a:rPr lang="en-US" dirty="0">
                    <a:solidFill>
                      <a:srgbClr val="0000FF"/>
                    </a:solidFill>
                    <a:ea typeface="ＭＳ Ｐゴシック" charset="0"/>
                    <a:cs typeface="ＭＳ Ｐゴシック" charset="0"/>
                  </a:rPr>
                  <a:t>HAWC</a:t>
                </a:r>
              </a:p>
            </p:txBody>
          </p:sp>
          <p:pic>
            <p:nvPicPr>
              <p:cNvPr id="30741" name="Picture 87" descr="Screen Shot 2013-07-08 at 12.25.52 PM.pn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4336543" y="4602076"/>
                <a:ext cx="1520825" cy="854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42" name="Picture 32769"/>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3847916" y="3570201"/>
                <a:ext cx="1511300" cy="117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0743" name="Straight Connector 32783"/>
              <p:cNvCxnSpPr>
                <a:cxnSpLocks noChangeShapeType="1"/>
              </p:cNvCxnSpPr>
              <p:nvPr/>
            </p:nvCxnSpPr>
            <p:spPr bwMode="auto">
              <a:xfrm flipV="1">
                <a:off x="1187450" y="1906945"/>
                <a:ext cx="0" cy="3889375"/>
              </a:xfrm>
              <a:prstGeom prst="line">
                <a:avLst/>
              </a:prstGeom>
              <a:noFill/>
              <a:ln w="9525">
                <a:solidFill>
                  <a:srgbClr val="FF0000"/>
                </a:solidFill>
                <a:prstDash val="dash"/>
                <a:round/>
                <a:headEnd/>
                <a:tailEnd/>
              </a:ln>
            </p:spPr>
          </p:cxnSp>
          <p:cxnSp>
            <p:nvCxnSpPr>
              <p:cNvPr id="30744" name="Straight Connector 93"/>
              <p:cNvCxnSpPr>
                <a:cxnSpLocks noChangeShapeType="1"/>
              </p:cNvCxnSpPr>
              <p:nvPr/>
            </p:nvCxnSpPr>
            <p:spPr bwMode="auto">
              <a:xfrm flipV="1">
                <a:off x="8238676" y="1906945"/>
                <a:ext cx="0" cy="3889375"/>
              </a:xfrm>
              <a:prstGeom prst="line">
                <a:avLst/>
              </a:prstGeom>
              <a:noFill/>
              <a:ln w="9525">
                <a:solidFill>
                  <a:srgbClr val="FF0000"/>
                </a:solidFill>
                <a:prstDash val="dash"/>
                <a:round/>
                <a:headEnd/>
                <a:tailEnd/>
              </a:ln>
            </p:spPr>
          </p:cxnSp>
          <p:sp>
            <p:nvSpPr>
              <p:cNvPr id="2" name="TextBox 1"/>
              <p:cNvSpPr txBox="1"/>
              <p:nvPr/>
            </p:nvSpPr>
            <p:spPr>
              <a:xfrm>
                <a:off x="755465" y="6430158"/>
                <a:ext cx="1108446" cy="369332"/>
              </a:xfrm>
              <a:prstGeom prst="rect">
                <a:avLst/>
              </a:prstGeom>
              <a:noFill/>
            </p:spPr>
            <p:txBody>
              <a:bodyPr wrap="none">
                <a:spAutoFit/>
              </a:bodyPr>
              <a:lstStyle/>
              <a:p>
                <a:pPr>
                  <a:defRPr/>
                </a:pPr>
                <a:r>
                  <a:rPr lang="en-US" dirty="0">
                    <a:solidFill>
                      <a:srgbClr val="FF0000"/>
                    </a:solidFill>
                    <a:ea typeface="ＭＳ Ｐゴシック" charset="0"/>
                    <a:cs typeface="ＭＳ Ｐゴシック" charset="0"/>
                  </a:rPr>
                  <a:t> 0.1 MeV</a:t>
                </a:r>
              </a:p>
            </p:txBody>
          </p:sp>
          <p:sp>
            <p:nvSpPr>
              <p:cNvPr id="60" name="TextBox 59"/>
              <p:cNvSpPr txBox="1"/>
              <p:nvPr/>
            </p:nvSpPr>
            <p:spPr>
              <a:xfrm>
                <a:off x="7536361" y="6463466"/>
                <a:ext cx="813043" cy="369332"/>
              </a:xfrm>
              <a:prstGeom prst="rect">
                <a:avLst/>
              </a:prstGeom>
              <a:noFill/>
            </p:spPr>
            <p:txBody>
              <a:bodyPr wrap="none">
                <a:spAutoFit/>
              </a:bodyPr>
              <a:lstStyle/>
              <a:p>
                <a:pPr>
                  <a:defRPr/>
                </a:pPr>
                <a:r>
                  <a:rPr lang="en-US" dirty="0">
                    <a:solidFill>
                      <a:srgbClr val="FF0000"/>
                    </a:solidFill>
                    <a:ea typeface="ＭＳ Ｐゴシック" charset="0"/>
                    <a:cs typeface="ＭＳ Ｐゴシック" charset="0"/>
                  </a:rPr>
                  <a:t>1 </a:t>
                </a:r>
                <a:r>
                  <a:rPr lang="en-US" dirty="0" err="1">
                    <a:solidFill>
                      <a:srgbClr val="FF0000"/>
                    </a:solidFill>
                    <a:ea typeface="ＭＳ Ｐゴシック" charset="0"/>
                    <a:cs typeface="ＭＳ Ｐゴシック" charset="0"/>
                  </a:rPr>
                  <a:t>EeV</a:t>
                </a:r>
                <a:endParaRPr lang="en-US" dirty="0">
                  <a:solidFill>
                    <a:srgbClr val="FF0000"/>
                  </a:solidFill>
                  <a:ea typeface="ＭＳ Ｐゴシック" charset="0"/>
                  <a:cs typeface="ＭＳ Ｐゴシック" charset="0"/>
                </a:endParaRPr>
              </a:p>
            </p:txBody>
          </p:sp>
          <p:sp>
            <p:nvSpPr>
              <p:cNvPr id="57" name="TextBox 56"/>
              <p:cNvSpPr txBox="1"/>
              <p:nvPr/>
            </p:nvSpPr>
            <p:spPr>
              <a:xfrm>
                <a:off x="6175246" y="6096719"/>
                <a:ext cx="1044427" cy="369332"/>
              </a:xfrm>
              <a:prstGeom prst="rect">
                <a:avLst/>
              </a:prstGeom>
              <a:noFill/>
            </p:spPr>
            <p:txBody>
              <a:bodyPr wrap="none">
                <a:spAutoFit/>
              </a:bodyPr>
              <a:lstStyle/>
              <a:p>
                <a:pPr>
                  <a:defRPr/>
                </a:pPr>
                <a:r>
                  <a:rPr lang="en-US" dirty="0">
                    <a:solidFill>
                      <a:srgbClr val="0000FF"/>
                    </a:solidFill>
                    <a:ea typeface="ＭＳ Ｐゴシック" charset="0"/>
                    <a:cs typeface="ＭＳ Ｐゴシック" charset="0"/>
                  </a:rPr>
                  <a:t>IceCube</a:t>
                </a:r>
              </a:p>
            </p:txBody>
          </p:sp>
          <p:pic>
            <p:nvPicPr>
              <p:cNvPr id="58" name="Picture 57"/>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903649" y="3943681"/>
                <a:ext cx="1408673" cy="1512470"/>
              </a:xfrm>
              <a:prstGeom prst="rect">
                <a:avLst/>
              </a:prstGeom>
            </p:spPr>
          </p:pic>
          <p:sp>
            <p:nvSpPr>
              <p:cNvPr id="4" name="TextBox 3"/>
              <p:cNvSpPr txBox="1"/>
              <p:nvPr/>
            </p:nvSpPr>
            <p:spPr>
              <a:xfrm>
                <a:off x="77250" y="5713731"/>
                <a:ext cx="890125" cy="369332"/>
              </a:xfrm>
              <a:prstGeom prst="rect">
                <a:avLst/>
              </a:prstGeom>
              <a:noFill/>
            </p:spPr>
            <p:txBody>
              <a:bodyPr wrap="none" rtlCol="0">
                <a:spAutoFit/>
              </a:bodyPr>
              <a:lstStyle/>
              <a:p>
                <a:r>
                  <a:rPr lang="en-US" dirty="0"/>
                  <a:t>meters</a:t>
                </a:r>
              </a:p>
            </p:txBody>
          </p:sp>
          <p:sp>
            <p:nvSpPr>
              <p:cNvPr id="61" name="TextBox 60"/>
              <p:cNvSpPr txBox="1"/>
              <p:nvPr/>
            </p:nvSpPr>
            <p:spPr>
              <a:xfrm>
                <a:off x="7611976" y="6094134"/>
                <a:ext cx="659155" cy="369332"/>
              </a:xfrm>
              <a:prstGeom prst="rect">
                <a:avLst/>
              </a:prstGeom>
              <a:noFill/>
            </p:spPr>
            <p:txBody>
              <a:bodyPr wrap="none">
                <a:spAutoFit/>
              </a:bodyPr>
              <a:lstStyle/>
              <a:p>
                <a:pPr>
                  <a:defRPr/>
                </a:pPr>
                <a:r>
                  <a:rPr lang="en-US" dirty="0">
                    <a:solidFill>
                      <a:srgbClr val="0000FF"/>
                    </a:solidFill>
                    <a:ea typeface="ＭＳ Ｐゴシック" charset="0"/>
                    <a:cs typeface="ＭＳ Ｐゴシック" charset="0"/>
                  </a:rPr>
                  <a:t>ARA</a:t>
                </a:r>
              </a:p>
            </p:txBody>
          </p:sp>
          <p:sp>
            <p:nvSpPr>
              <p:cNvPr id="62" name="TextBox 61"/>
              <p:cNvSpPr txBox="1"/>
              <p:nvPr/>
            </p:nvSpPr>
            <p:spPr bwMode="auto">
              <a:xfrm>
                <a:off x="7709329" y="5750197"/>
                <a:ext cx="662361" cy="369332"/>
              </a:xfrm>
              <a:prstGeom prst="rect">
                <a:avLst/>
              </a:prstGeom>
              <a:noFill/>
            </p:spPr>
            <p:txBody>
              <a:bodyPr wrap="none">
                <a:spAutoFit/>
              </a:bodyPr>
              <a:lstStyle/>
              <a:p>
                <a:pPr>
                  <a:defRPr/>
                </a:pPr>
                <a:r>
                  <a:rPr lang="en-US" sz="1800" dirty="0">
                    <a:solidFill>
                      <a:srgbClr val="000000"/>
                    </a:solidFill>
                    <a:ea typeface="ＭＳ Ｐゴシック" charset="0"/>
                    <a:cs typeface="ＭＳ Ｐゴシック" charset="0"/>
                  </a:rPr>
                  <a:t>10</a:t>
                </a:r>
                <a:r>
                  <a:rPr lang="en-US" sz="1800" baseline="30000" dirty="0">
                    <a:solidFill>
                      <a:srgbClr val="000000"/>
                    </a:solidFill>
                    <a:ea typeface="ＭＳ Ｐゴシック" charset="0"/>
                    <a:cs typeface="ＭＳ Ｐゴシック" charset="0"/>
                  </a:rPr>
                  <a:t>-24</a:t>
                </a:r>
                <a:endParaRPr lang="en-US" sz="1800" dirty="0">
                  <a:solidFill>
                    <a:srgbClr val="000000"/>
                  </a:solidFill>
                  <a:ea typeface="ＭＳ Ｐゴシック" charset="0"/>
                  <a:cs typeface="ＭＳ Ｐゴシック" charset="0"/>
                </a:endParaRPr>
              </a:p>
            </p:txBody>
          </p:sp>
          <p:sp>
            <p:nvSpPr>
              <p:cNvPr id="63" name="TextBox 62"/>
              <p:cNvSpPr txBox="1"/>
              <p:nvPr/>
            </p:nvSpPr>
            <p:spPr bwMode="auto">
              <a:xfrm>
                <a:off x="6768793" y="5755377"/>
                <a:ext cx="662361" cy="369332"/>
              </a:xfrm>
              <a:prstGeom prst="rect">
                <a:avLst/>
              </a:prstGeom>
              <a:noFill/>
            </p:spPr>
            <p:txBody>
              <a:bodyPr wrap="none">
                <a:spAutoFit/>
              </a:bodyPr>
              <a:lstStyle/>
              <a:p>
                <a:pPr>
                  <a:defRPr/>
                </a:pPr>
                <a:r>
                  <a:rPr lang="en-US" sz="1800" dirty="0">
                    <a:solidFill>
                      <a:srgbClr val="000000"/>
                    </a:solidFill>
                    <a:ea typeface="ＭＳ Ｐゴシック" charset="0"/>
                    <a:cs typeface="ＭＳ Ｐゴシック" charset="0"/>
                  </a:rPr>
                  <a:t>10</a:t>
                </a:r>
                <a:r>
                  <a:rPr lang="en-US" sz="1800" baseline="30000" dirty="0">
                    <a:solidFill>
                      <a:srgbClr val="000000"/>
                    </a:solidFill>
                    <a:ea typeface="ＭＳ Ｐゴシック" charset="0"/>
                    <a:cs typeface="ＭＳ Ｐゴシック" charset="0"/>
                  </a:rPr>
                  <a:t>-22</a:t>
                </a:r>
                <a:endParaRPr lang="en-US" sz="1800" dirty="0">
                  <a:solidFill>
                    <a:srgbClr val="000000"/>
                  </a:solidFill>
                  <a:ea typeface="ＭＳ Ｐゴシック" charset="0"/>
                  <a:cs typeface="ＭＳ Ｐゴシック" charset="0"/>
                </a:endParaRPr>
              </a:p>
            </p:txBody>
          </p:sp>
        </p:grpSp>
      </p:grpSp>
      <p:sp>
        <p:nvSpPr>
          <p:cNvPr id="74" name="Footer Placeholder 3">
            <a:extLst>
              <a:ext uri="{FF2B5EF4-FFF2-40B4-BE49-F238E27FC236}">
                <a16:creationId xmlns:a16="http://schemas.microsoft.com/office/drawing/2014/main" id="{9E6E4367-3E34-E34F-9732-1ADA023537EC}"/>
              </a:ext>
            </a:extLst>
          </p:cNvPr>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75" name="Slide Number Placeholder 4">
            <a:extLst>
              <a:ext uri="{FF2B5EF4-FFF2-40B4-BE49-F238E27FC236}">
                <a16:creationId xmlns:a16="http://schemas.microsoft.com/office/drawing/2014/main" id="{D880BCA8-89A5-B343-9746-E3198E75BD7A}"/>
              </a:ext>
            </a:extLst>
          </p:cNvPr>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105</a:t>
            </a:fld>
            <a:endParaRPr lang="en-US" dirty="0"/>
          </a:p>
        </p:txBody>
      </p:sp>
    </p:spTree>
    <p:extLst>
      <p:ext uri="{BB962C8B-B14F-4D97-AF65-F5344CB8AC3E}">
        <p14:creationId xmlns:p14="http://schemas.microsoft.com/office/powerpoint/2010/main" val="1995806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3999" cy="736600"/>
          </a:xfrm>
        </p:spPr>
        <p:txBody>
          <a:bodyPr>
            <a:normAutofit/>
          </a:bodyPr>
          <a:lstStyle/>
          <a:p>
            <a:r>
              <a:rPr lang="en-US" sz="3200" dirty="0"/>
              <a:t>The IceCube Neutrino Observatory</a:t>
            </a:r>
          </a:p>
        </p:txBody>
      </p:sp>
      <p:sp>
        <p:nvSpPr>
          <p:cNvPr id="4" name="Content Placeholder 3"/>
          <p:cNvSpPr>
            <a:spLocks noGrp="1"/>
          </p:cNvSpPr>
          <p:nvPr>
            <p:ph idx="1"/>
          </p:nvPr>
        </p:nvSpPr>
        <p:spPr>
          <a:xfrm>
            <a:off x="457200" y="1223152"/>
            <a:ext cx="2981415" cy="4731784"/>
          </a:xfrm>
        </p:spPr>
        <p:txBody>
          <a:bodyPr>
            <a:normAutofit/>
          </a:bodyPr>
          <a:lstStyle/>
          <a:p>
            <a:r>
              <a:rPr lang="en-US" sz="2000" dirty="0">
                <a:latin typeface="Helvetica Neue"/>
                <a:cs typeface="Helvetica Neue"/>
              </a:rPr>
              <a:t>86 strings at 1.5-2.5 km depth</a:t>
            </a:r>
          </a:p>
          <a:p>
            <a:r>
              <a:rPr lang="en-US" sz="2000" dirty="0">
                <a:latin typeface="Helvetica Neue"/>
                <a:cs typeface="Helvetica Neue"/>
              </a:rPr>
              <a:t>5160 Digital Optical Modules</a:t>
            </a:r>
          </a:p>
          <a:p>
            <a:r>
              <a:rPr lang="en-US" sz="2000" dirty="0">
                <a:latin typeface="Helvetica Neue"/>
                <a:cs typeface="Helvetica Neue"/>
              </a:rPr>
              <a:t>17 m vertical spacing</a:t>
            </a:r>
          </a:p>
          <a:p>
            <a:r>
              <a:rPr lang="en-US" sz="2000" dirty="0">
                <a:latin typeface="Helvetica Neue"/>
                <a:cs typeface="Helvetica Neue"/>
              </a:rPr>
              <a:t>125 m between strings</a:t>
            </a:r>
          </a:p>
          <a:p>
            <a:endParaRPr lang="en-US" sz="2000" dirty="0">
              <a:latin typeface="Helvetica Neue Light"/>
              <a:cs typeface="Helvetica Neue Light"/>
            </a:endParaRPr>
          </a:p>
        </p:txBody>
      </p:sp>
      <p:pic>
        <p:nvPicPr>
          <p:cNvPr id="5" name="Picture 4" descr="icecub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38615" y="1035430"/>
            <a:ext cx="5705386" cy="55729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438" y="3826954"/>
            <a:ext cx="2818177" cy="25293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round/>
                <a:headEnd/>
                <a:tailEnd/>
              </a14:hiddenLine>
            </a:ext>
          </a:extLst>
        </p:spPr>
      </p:pic>
      <p:sp>
        <p:nvSpPr>
          <p:cNvPr id="9" name="Footer Placeholder 3">
            <a:extLst>
              <a:ext uri="{FF2B5EF4-FFF2-40B4-BE49-F238E27FC236}">
                <a16:creationId xmlns:a16="http://schemas.microsoft.com/office/drawing/2014/main" id="{033AB786-AC96-C24C-AA22-C6613165007C}"/>
              </a:ext>
            </a:extLst>
          </p:cNvPr>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10" name="Slide Number Placeholder 4">
            <a:extLst>
              <a:ext uri="{FF2B5EF4-FFF2-40B4-BE49-F238E27FC236}">
                <a16:creationId xmlns:a16="http://schemas.microsoft.com/office/drawing/2014/main" id="{ECF6DEE4-3135-6343-B378-CF6D1B8C44F2}"/>
              </a:ext>
            </a:extLst>
          </p:cNvPr>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106</a:t>
            </a:fld>
            <a:endParaRPr lang="en-US" dirty="0"/>
          </a:p>
        </p:txBody>
      </p:sp>
    </p:spTree>
    <p:extLst>
      <p:ext uri="{BB962C8B-B14F-4D97-AF65-F5344CB8AC3E}">
        <p14:creationId xmlns:p14="http://schemas.microsoft.com/office/powerpoint/2010/main" val="381851479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457200"/>
            <a:ext cx="9144000" cy="6054725"/>
            <a:chOff x="0" y="457200"/>
            <a:chExt cx="9144000" cy="6054725"/>
          </a:xfrm>
        </p:grpSpPr>
        <p:grpSp>
          <p:nvGrpSpPr>
            <p:cNvPr id="6" name="Group 5"/>
            <p:cNvGrpSpPr/>
            <p:nvPr/>
          </p:nvGrpSpPr>
          <p:grpSpPr>
            <a:xfrm>
              <a:off x="0" y="457200"/>
              <a:ext cx="9144000" cy="6054725"/>
              <a:chOff x="0" y="457200"/>
              <a:chExt cx="9144000" cy="6054725"/>
            </a:xfrm>
          </p:grpSpPr>
          <p:pic>
            <p:nvPicPr>
              <p:cNvPr id="19457" name="Picture 6" descr="ofu.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57984" y="4495800"/>
                <a:ext cx="100584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987552" y="4535424"/>
                <a:ext cx="1252728" cy="466344"/>
              </a:xfrm>
              <a:prstGeom prst="rect">
                <a:avLst/>
              </a:prstGeom>
              <a:noFill/>
              <a:ln w="7493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867400" y="5819037"/>
                <a:ext cx="9906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153400" y="5694806"/>
                <a:ext cx="9906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7469981" y="1399513"/>
              <a:ext cx="1447800" cy="461665"/>
            </a:xfrm>
            <a:prstGeom prst="rect">
              <a:avLst/>
            </a:prstGeom>
            <a:solidFill>
              <a:schemeClr val="bg1"/>
            </a:solidFill>
            <a:effectLst/>
          </p:spPr>
          <p:txBody>
            <a:bodyPr wrap="square" rtlCol="0">
              <a:spAutoFit/>
            </a:bodyPr>
            <a:lstStyle/>
            <a:p>
              <a:endParaRPr lang="en-US">
                <a:solidFill>
                  <a:schemeClr val="bg1"/>
                </a:solidFill>
              </a:endParaRPr>
            </a:p>
          </p:txBody>
        </p:sp>
      </p:gr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107</a:t>
            </a:fld>
            <a:endParaRPr lang="en-US" dirty="0"/>
          </a:p>
        </p:txBody>
      </p:sp>
      <p:sp>
        <p:nvSpPr>
          <p:cNvPr id="5" name="TextBox 4"/>
          <p:cNvSpPr txBox="1"/>
          <p:nvPr/>
        </p:nvSpPr>
        <p:spPr>
          <a:xfrm>
            <a:off x="4650334" y="5865594"/>
            <a:ext cx="4493666" cy="646331"/>
          </a:xfrm>
          <a:prstGeom prst="rect">
            <a:avLst/>
          </a:prstGeom>
          <a:solidFill>
            <a:schemeClr val="bg1"/>
          </a:solidFill>
        </p:spPr>
        <p:txBody>
          <a:bodyPr wrap="none" rtlCol="0">
            <a:spAutoFit/>
          </a:bodyPr>
          <a:lstStyle/>
          <a:p>
            <a:pPr algn="r"/>
            <a:r>
              <a:rPr lang="en-US" sz="1800" dirty="0" err="1"/>
              <a:t>IceCube</a:t>
            </a:r>
            <a:r>
              <a:rPr lang="en-US" sz="1800" dirty="0"/>
              <a:t>, 1309.6979 (ICRC)</a:t>
            </a:r>
          </a:p>
          <a:p>
            <a:pPr algn="r"/>
            <a:r>
              <a:rPr lang="en-US" sz="1800" dirty="0" err="1"/>
              <a:t>IceCube</a:t>
            </a:r>
            <a:r>
              <a:rPr lang="en-US" sz="1800" dirty="0"/>
              <a:t>, </a:t>
            </a:r>
            <a:r>
              <a:rPr lang="en-US" sz="1800" dirty="0" err="1"/>
              <a:t>Astropart</a:t>
            </a:r>
            <a:r>
              <a:rPr lang="en-US" sz="1800" dirty="0"/>
              <a:t>. Phys. 92 (2017) 30-41</a:t>
            </a:r>
          </a:p>
        </p:txBody>
      </p:sp>
      <p:sp>
        <p:nvSpPr>
          <p:cNvPr id="19458" name="Title 1"/>
          <p:cNvSpPr>
            <a:spLocks noGrp="1"/>
          </p:cNvSpPr>
          <p:nvPr>
            <p:ph type="title"/>
          </p:nvPr>
        </p:nvSpPr>
        <p:spPr>
          <a:xfrm>
            <a:off x="0" y="7938"/>
            <a:ext cx="9144000" cy="1249362"/>
          </a:xfrm>
        </p:spPr>
        <p:txBody>
          <a:bodyPr/>
          <a:lstStyle/>
          <a:p>
            <a:r>
              <a:rPr lang="en-US" altLang="en-US" dirty="0" err="1"/>
              <a:t>IceCube</a:t>
            </a:r>
            <a:r>
              <a:rPr lang="en-US" altLang="en-US" dirty="0"/>
              <a:t> alerts optical, X-ray, and gamma-ray observatories where and when to point</a:t>
            </a:r>
          </a:p>
        </p:txBody>
      </p:sp>
      <p:sp>
        <p:nvSpPr>
          <p:cNvPr id="10" name="TextBox 9"/>
          <p:cNvSpPr txBox="1"/>
          <p:nvPr/>
        </p:nvSpPr>
        <p:spPr>
          <a:xfrm>
            <a:off x="0" y="5678269"/>
            <a:ext cx="3097122" cy="646331"/>
          </a:xfrm>
          <a:prstGeom prst="rect">
            <a:avLst/>
          </a:prstGeom>
          <a:noFill/>
        </p:spPr>
        <p:txBody>
          <a:bodyPr wrap="square" rtlCol="0">
            <a:spAutoFit/>
          </a:bodyPr>
          <a:lstStyle/>
          <a:p>
            <a:pPr marL="342900" indent="-342900">
              <a:buFont typeface="Arial" charset="0"/>
              <a:buChar char="•"/>
            </a:pPr>
            <a:r>
              <a:rPr lang="en-US" sz="1800" dirty="0"/>
              <a:t>Real time (~1 minute) public alerts since 2016</a:t>
            </a:r>
          </a:p>
        </p:txBody>
      </p:sp>
      <p:sp>
        <p:nvSpPr>
          <p:cNvPr id="11" name="Footer Placeholder 10"/>
          <p:cNvSpPr>
            <a:spLocks noGrp="1"/>
          </p:cNvSpPr>
          <p:nvPr>
            <p:ph type="ftr" sz="quarter" idx="3"/>
          </p:nvPr>
        </p:nvSpPr>
        <p:spPr/>
        <p:txBody>
          <a:bodyPr/>
          <a:lstStyle/>
          <a:p>
            <a:pPr>
              <a:defRPr/>
            </a:pPr>
            <a:r>
              <a:rPr lang="en-US"/>
              <a:t>Justin Vandenbroucke                           High-energy (astrophysical) neutrinos</a:t>
            </a:r>
            <a:endParaRPr lang="en-US" dirty="0"/>
          </a:p>
        </p:txBody>
      </p:sp>
    </p:spTree>
    <p:extLst>
      <p:ext uri="{BB962C8B-B14F-4D97-AF65-F5344CB8AC3E}">
        <p14:creationId xmlns:p14="http://schemas.microsoft.com/office/powerpoint/2010/main" val="353057780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Follow-up of IceCube-170922A by 23 observatories</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108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609"/>
            <a:ext cx="9144000" cy="5125641"/>
          </a:xfrm>
          <a:prstGeom prst="rect">
            <a:avLst/>
          </a:prstGeom>
        </p:spPr>
      </p:pic>
    </p:spTree>
    <p:extLst>
      <p:ext uri="{BB962C8B-B14F-4D97-AF65-F5344CB8AC3E}">
        <p14:creationId xmlns:p14="http://schemas.microsoft.com/office/powerpoint/2010/main" val="29306127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200" dirty="0">
                <a:solidFill>
                  <a:schemeClr val="bg1"/>
                </a:solidFill>
              </a:rPr>
              <a:t>2015: first discovery of gravitational waves</a:t>
            </a:r>
            <a:br>
              <a:rPr lang="en-US" sz="3200" dirty="0">
                <a:solidFill>
                  <a:schemeClr val="bg1"/>
                </a:solidFill>
              </a:rPr>
            </a:br>
            <a:r>
              <a:rPr lang="en-US" sz="3200" dirty="0">
                <a:solidFill>
                  <a:schemeClr val="bg1"/>
                </a:solidFill>
              </a:rPr>
              <a:t>(from the two black holes merged 1 billion years ago)</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109</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15365"/>
            <a:ext cx="7191994" cy="5537835"/>
          </a:xfrm>
          <a:prstGeom prst="rect">
            <a:avLst/>
          </a:prstGeom>
        </p:spPr>
      </p:pic>
    </p:spTree>
    <p:extLst>
      <p:ext uri="{BB962C8B-B14F-4D97-AF65-F5344CB8AC3E}">
        <p14:creationId xmlns:p14="http://schemas.microsoft.com/office/powerpoint/2010/main" val="1954625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72" y="762000"/>
            <a:ext cx="7696200" cy="4993556"/>
          </a:xfrm>
          <a:prstGeom prst="rect">
            <a:avLst/>
          </a:prstGeom>
        </p:spPr>
      </p:pic>
      <p:sp>
        <p:nvSpPr>
          <p:cNvPr id="2" name="Title 1"/>
          <p:cNvSpPr>
            <a:spLocks noGrp="1"/>
          </p:cNvSpPr>
          <p:nvPr>
            <p:ph type="title"/>
          </p:nvPr>
        </p:nvSpPr>
        <p:spPr>
          <a:xfrm>
            <a:off x="0" y="0"/>
            <a:ext cx="9144000" cy="923807"/>
          </a:xfrm>
        </p:spPr>
        <p:txBody>
          <a:bodyPr/>
          <a:lstStyle/>
          <a:p>
            <a:r>
              <a:rPr lang="en-US" dirty="0"/>
              <a:t>Through-going Northern tracks (8 years)</a:t>
            </a:r>
          </a:p>
        </p:txBody>
      </p:sp>
      <p:sp>
        <p:nvSpPr>
          <p:cNvPr id="5" name="Rectangle 4"/>
          <p:cNvSpPr/>
          <p:nvPr/>
        </p:nvSpPr>
        <p:spPr>
          <a:xfrm>
            <a:off x="5641687" y="2831068"/>
            <a:ext cx="3200400" cy="646331"/>
          </a:xfrm>
          <a:prstGeom prst="rect">
            <a:avLst/>
          </a:prstGeom>
          <a:solidFill>
            <a:schemeClr val="bg1"/>
          </a:solidFill>
          <a:effectLst>
            <a:outerShdw blurRad="50800" dist="50800" dir="5400000" algn="ctr" rotWithShape="0">
              <a:srgbClr val="000000">
                <a:alpha val="0"/>
              </a:srgbClr>
            </a:outerShdw>
          </a:effectLst>
        </p:spPr>
        <p:txBody>
          <a:bodyPr wrap="square">
            <a:spAutoFit/>
          </a:bodyPr>
          <a:lstStyle/>
          <a:p>
            <a:r>
              <a:rPr lang="en-US" sz="1800" dirty="0" err="1"/>
              <a:t>IceCube</a:t>
            </a:r>
            <a:r>
              <a:rPr lang="en-US" sz="1800" dirty="0"/>
              <a:t>, </a:t>
            </a:r>
            <a:r>
              <a:rPr lang="en-US" sz="1800" dirty="0" err="1"/>
              <a:t>ApJ</a:t>
            </a:r>
            <a:r>
              <a:rPr lang="en-US" sz="1800" dirty="0"/>
              <a:t> 833:3 (2016)</a:t>
            </a:r>
          </a:p>
          <a:p>
            <a:r>
              <a:rPr lang="en-US" sz="1800" dirty="0" err="1"/>
              <a:t>IceCube</a:t>
            </a:r>
            <a:r>
              <a:rPr lang="en-US" sz="1800" dirty="0"/>
              <a:t>, 1908.09551 (ICRC)</a:t>
            </a:r>
          </a:p>
        </p:txBody>
      </p:sp>
      <p:sp>
        <p:nvSpPr>
          <p:cNvPr id="6" name="TextBox 5"/>
          <p:cNvSpPr txBox="1"/>
          <p:nvPr/>
        </p:nvSpPr>
        <p:spPr>
          <a:xfrm>
            <a:off x="152400" y="5680501"/>
            <a:ext cx="8991600" cy="830997"/>
          </a:xfrm>
          <a:prstGeom prst="rect">
            <a:avLst/>
          </a:prstGeom>
          <a:noFill/>
        </p:spPr>
        <p:txBody>
          <a:bodyPr wrap="square" rtlCol="0">
            <a:spAutoFit/>
          </a:bodyPr>
          <a:lstStyle/>
          <a:p>
            <a:pPr algn="ctr"/>
            <a:r>
              <a:rPr lang="en-US" dirty="0"/>
              <a:t>Astrophysical neutrinos</a:t>
            </a:r>
          </a:p>
          <a:p>
            <a:pPr algn="ctr"/>
            <a:r>
              <a:rPr lang="en-US" dirty="0"/>
              <a:t>measured with two interaction and detection methods</a:t>
            </a:r>
          </a:p>
        </p:txBody>
      </p:sp>
      <p:sp>
        <p:nvSpPr>
          <p:cNvPr id="7" name="Slide Number Placeholder 6"/>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11</a:t>
            </a:fld>
            <a:endParaRPr lang="en-US" dirty="0"/>
          </a:p>
        </p:txBody>
      </p:sp>
      <p:sp>
        <p:nvSpPr>
          <p:cNvPr id="8" name="Footer Placeholder 7"/>
          <p:cNvSpPr>
            <a:spLocks noGrp="1"/>
          </p:cNvSpPr>
          <p:nvPr>
            <p:ph type="ftr" sz="quarter" idx="3"/>
          </p:nvPr>
        </p:nvSpPr>
        <p:spPr/>
        <p:txBody>
          <a:bodyPr/>
          <a:lstStyle/>
          <a:p>
            <a:pPr>
              <a:defRPr/>
            </a:pPr>
            <a:r>
              <a:rPr lang="en-US"/>
              <a:t>Justin Vandenbroucke                           High-energy (astrophysical) neutrinos</a:t>
            </a:r>
            <a:endParaRPr lang="en-US" dirty="0"/>
          </a:p>
        </p:txBody>
      </p:sp>
      <p:sp>
        <p:nvSpPr>
          <p:cNvPr id="3" name="TextBox 2"/>
          <p:cNvSpPr txBox="1"/>
          <p:nvPr/>
        </p:nvSpPr>
        <p:spPr>
          <a:xfrm>
            <a:off x="1905000" y="2779344"/>
            <a:ext cx="1973617" cy="369332"/>
          </a:xfrm>
          <a:prstGeom prst="rect">
            <a:avLst/>
          </a:prstGeom>
          <a:noFill/>
        </p:spPr>
        <p:txBody>
          <a:bodyPr wrap="none" rtlCol="0">
            <a:spAutoFit/>
          </a:bodyPr>
          <a:lstStyle/>
          <a:p>
            <a:r>
              <a:rPr lang="en-US" sz="1800" dirty="0"/>
              <a:t>6.7 𝜎 significance</a:t>
            </a:r>
          </a:p>
        </p:txBody>
      </p:sp>
    </p:spTree>
    <p:extLst>
      <p:ext uri="{BB962C8B-B14F-4D97-AF65-F5344CB8AC3E}">
        <p14:creationId xmlns:p14="http://schemas.microsoft.com/office/powerpoint/2010/main" val="31178024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524" y="8466"/>
            <a:ext cx="10147457" cy="6849533"/>
          </a:xfrm>
          <a:prstGeom prst="rect">
            <a:avLst/>
          </a:prstGeom>
        </p:spPr>
      </p:pic>
      <p:sp>
        <p:nvSpPr>
          <p:cNvPr id="2" name="Title 1"/>
          <p:cNvSpPr>
            <a:spLocks noGrp="1"/>
          </p:cNvSpPr>
          <p:nvPr>
            <p:ph type="title"/>
          </p:nvPr>
        </p:nvSpPr>
        <p:spPr>
          <a:xfrm>
            <a:off x="-605523" y="-25400"/>
            <a:ext cx="10147456" cy="1143000"/>
          </a:xfrm>
        </p:spPr>
        <p:txBody>
          <a:bodyPr/>
          <a:lstStyle/>
          <a:p>
            <a:r>
              <a:rPr lang="en-US" sz="2800" dirty="0">
                <a:solidFill>
                  <a:schemeClr val="bg1"/>
                </a:solidFill>
              </a:rPr>
              <a:t>2017: Detection of the two merging neutron</a:t>
            </a:r>
            <a:br>
              <a:rPr lang="en-US" sz="2800" dirty="0">
                <a:solidFill>
                  <a:schemeClr val="bg1"/>
                </a:solidFill>
              </a:rPr>
            </a:br>
            <a:r>
              <a:rPr lang="en-US" sz="2800" dirty="0">
                <a:solidFill>
                  <a:schemeClr val="bg1"/>
                </a:solidFill>
              </a:rPr>
              <a:t>stars (0.1 billion years ago) in both gravitational waves and light</a:t>
            </a:r>
          </a:p>
        </p:txBody>
      </p:sp>
      <p:sp>
        <p:nvSpPr>
          <p:cNvPr id="3" name="Footer Placeholder 2">
            <a:extLst>
              <a:ext uri="{FF2B5EF4-FFF2-40B4-BE49-F238E27FC236}">
                <a16:creationId xmlns:a16="http://schemas.microsoft.com/office/drawing/2014/main" id="{59A6A2A1-B996-3F4E-AB2D-6918CC195112}"/>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4" name="Slide Number Placeholder 3">
            <a:extLst>
              <a:ext uri="{FF2B5EF4-FFF2-40B4-BE49-F238E27FC236}">
                <a16:creationId xmlns:a16="http://schemas.microsoft.com/office/drawing/2014/main" id="{C2F3D2AE-5293-204C-AED5-149B95224404}"/>
              </a:ext>
            </a:extLst>
          </p:cNvPr>
          <p:cNvSpPr>
            <a:spLocks noGrp="1"/>
          </p:cNvSpPr>
          <p:nvPr>
            <p:ph type="sldNum" sz="quarter" idx="4"/>
          </p:nvPr>
        </p:nvSpPr>
        <p:spPr/>
        <p:txBody>
          <a:bodyPr/>
          <a:lstStyle/>
          <a:p>
            <a:pPr>
              <a:defRPr/>
            </a:pPr>
            <a:fld id="{FE987253-B894-114D-BDC2-8F3A1EBD88EF}" type="slidenum">
              <a:rPr lang="en-US" smtClean="0"/>
              <a:pPr>
                <a:defRPr/>
              </a:pPr>
              <a:t>110</a:t>
            </a:fld>
            <a:endParaRPr lang="en-US" dirty="0"/>
          </a:p>
        </p:txBody>
      </p:sp>
    </p:spTree>
    <p:extLst>
      <p:ext uri="{BB962C8B-B14F-4D97-AF65-F5344CB8AC3E}">
        <p14:creationId xmlns:p14="http://schemas.microsoft.com/office/powerpoint/2010/main" val="39009110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8099"/>
            <a:ext cx="9144000" cy="760792"/>
          </a:xfrm>
        </p:spPr>
        <p:txBody>
          <a:bodyPr>
            <a:normAutofit fontScale="90000"/>
          </a:bodyPr>
          <a:lstStyle/>
          <a:p>
            <a:r>
              <a:rPr lang="en-US" dirty="0"/>
              <a:t>Multi-messenger astrophysics: photons, cosmic rays, neutrinos, gravitational waves</a:t>
            </a:r>
          </a:p>
        </p:txBody>
      </p:sp>
      <p:sp>
        <p:nvSpPr>
          <p:cNvPr id="4" name="Footer Placeholder 3"/>
          <p:cNvSpPr>
            <a:spLocks noGrp="1"/>
          </p:cNvSpPr>
          <p:nvPr>
            <p:ph type="ftr" sz="quarter" idx="11"/>
          </p:nvPr>
        </p:nvSpPr>
        <p:spPr>
          <a:xfrm>
            <a:off x="3124200" y="6582032"/>
            <a:ext cx="2895600" cy="264946"/>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sv-SE"/>
              <a:t>Justin Vandenbroucke                           High-energy (astrophysical) neutrinos</a:t>
            </a:r>
            <a:endParaRPr lang="en-US"/>
          </a:p>
        </p:txBody>
      </p:sp>
      <p:sp>
        <p:nvSpPr>
          <p:cNvPr id="8" name="Slide Number Placeholder 7"/>
          <p:cNvSpPr>
            <a:spLocks noGrp="1"/>
          </p:cNvSpPr>
          <p:nvPr>
            <p:ph type="sldNum" sz="quarter" idx="12"/>
          </p:nvPr>
        </p:nvSpPr>
        <p:spPr>
          <a:xfrm>
            <a:off x="7010400" y="6582032"/>
            <a:ext cx="2133600" cy="26494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F60DF76-7F43-ED42-8220-A1AE6ACA40A9}" type="slidenum">
              <a:rPr lang="en-US" smtClean="0"/>
              <a:pPr/>
              <a:t>111</a:t>
            </a:fld>
            <a:endParaRPr lang="en-US"/>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1600"/>
            <a:ext cx="9434167" cy="4345832"/>
          </a:xfrm>
          <a:prstGeom prst="rect">
            <a:avLst/>
          </a:prstGeom>
        </p:spPr>
      </p:pic>
      <p:sp>
        <p:nvSpPr>
          <p:cNvPr id="11" name="TextBox 10"/>
          <p:cNvSpPr txBox="1"/>
          <p:nvPr/>
        </p:nvSpPr>
        <p:spPr>
          <a:xfrm>
            <a:off x="1320404" y="5760461"/>
            <a:ext cx="6503191" cy="646331"/>
          </a:xfrm>
          <a:prstGeom prst="rect">
            <a:avLst/>
          </a:prstGeom>
          <a:noFill/>
        </p:spPr>
        <p:txBody>
          <a:bodyPr wrap="none" rtlCol="0">
            <a:spAutoFit/>
          </a:bodyPr>
          <a:lstStyle/>
          <a:p>
            <a:pPr algn="ctr"/>
            <a:r>
              <a:rPr lang="en-US" sz="1800" dirty="0"/>
              <a:t>ANTARES, </a:t>
            </a:r>
            <a:r>
              <a:rPr lang="en-US" sz="1800" dirty="0" err="1"/>
              <a:t>IceCube</a:t>
            </a:r>
            <a:r>
              <a:rPr lang="en-US" sz="1800" dirty="0"/>
              <a:t>, Auger, LIGO/Virgo, </a:t>
            </a:r>
            <a:r>
              <a:rPr lang="en-US" sz="1800" dirty="0" err="1"/>
              <a:t>ApJL</a:t>
            </a:r>
            <a:r>
              <a:rPr lang="en-US" sz="1800" dirty="0"/>
              <a:t> 850:L35 (2017)</a:t>
            </a:r>
          </a:p>
          <a:p>
            <a:pPr algn="ctr"/>
            <a:r>
              <a:rPr lang="en-US" sz="1800" dirty="0"/>
              <a:t>+ null results from binary black hole merger neutrino searches</a:t>
            </a:r>
          </a:p>
        </p:txBody>
      </p:sp>
    </p:spTree>
    <p:extLst>
      <p:ext uri="{BB962C8B-B14F-4D97-AF65-F5344CB8AC3E}">
        <p14:creationId xmlns:p14="http://schemas.microsoft.com/office/powerpoint/2010/main" val="18060072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44"/>
            <a:ext cx="9144000" cy="694862"/>
          </a:xfrm>
        </p:spPr>
        <p:txBody>
          <a:bodyPr>
            <a:noAutofit/>
          </a:bodyPr>
          <a:lstStyle/>
          <a:p>
            <a:r>
              <a:rPr lang="en-US" dirty="0"/>
              <a:t>Neutrinos from gravitational wave sources?</a:t>
            </a:r>
          </a:p>
        </p:txBody>
      </p:sp>
      <p:sp>
        <p:nvSpPr>
          <p:cNvPr id="4" name="Footer Placeholder 3"/>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8" name="Slide Number Placeholder 7"/>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112</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7161"/>
            <a:ext cx="4760348" cy="2195050"/>
          </a:xfrm>
          <a:prstGeom prst="rect">
            <a:avLst/>
          </a:prstGeom>
        </p:spPr>
      </p:pic>
      <p:sp>
        <p:nvSpPr>
          <p:cNvPr id="9" name="TextBox 8"/>
          <p:cNvSpPr txBox="1"/>
          <p:nvPr/>
        </p:nvSpPr>
        <p:spPr>
          <a:xfrm>
            <a:off x="622724" y="783784"/>
            <a:ext cx="3326552" cy="369332"/>
          </a:xfrm>
          <a:prstGeom prst="rect">
            <a:avLst/>
          </a:prstGeom>
          <a:noFill/>
        </p:spPr>
        <p:txBody>
          <a:bodyPr wrap="none" rtlCol="0">
            <a:spAutoFit/>
          </a:bodyPr>
          <a:lstStyle/>
          <a:p>
            <a:r>
              <a:rPr lang="en-US" sz="1800" dirty="0"/>
              <a:t>Binary black hole (GW150914)</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891002"/>
            <a:ext cx="4572000" cy="21082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88735"/>
            <a:ext cx="4572000" cy="2108200"/>
          </a:xfrm>
          <a:prstGeom prst="rect">
            <a:avLst/>
          </a:prstGeom>
        </p:spPr>
      </p:pic>
      <p:sp>
        <p:nvSpPr>
          <p:cNvPr id="14" name="TextBox 13"/>
          <p:cNvSpPr txBox="1"/>
          <p:nvPr/>
        </p:nvSpPr>
        <p:spPr>
          <a:xfrm>
            <a:off x="1328046" y="1619563"/>
            <a:ext cx="2621230" cy="369332"/>
          </a:xfrm>
          <a:prstGeom prst="rect">
            <a:avLst/>
          </a:prstGeom>
          <a:noFill/>
        </p:spPr>
        <p:txBody>
          <a:bodyPr wrap="none" rtlCol="0">
            <a:spAutoFit/>
          </a:bodyPr>
          <a:lstStyle/>
          <a:p>
            <a:pPr algn="ctr"/>
            <a:r>
              <a:rPr lang="en-US" sz="1800" dirty="0"/>
              <a:t>PRD 93, 122010 (2016)</a:t>
            </a:r>
          </a:p>
        </p:txBody>
      </p:sp>
      <p:sp>
        <p:nvSpPr>
          <p:cNvPr id="15" name="Rectangle 14"/>
          <p:cNvSpPr/>
          <p:nvPr/>
        </p:nvSpPr>
        <p:spPr>
          <a:xfrm>
            <a:off x="6065570" y="3472891"/>
            <a:ext cx="2621230" cy="369332"/>
          </a:xfrm>
          <a:prstGeom prst="rect">
            <a:avLst/>
          </a:prstGeom>
        </p:spPr>
        <p:txBody>
          <a:bodyPr wrap="none">
            <a:spAutoFit/>
          </a:bodyPr>
          <a:lstStyle/>
          <a:p>
            <a:pPr algn="ctr"/>
            <a:r>
              <a:rPr lang="en-US" sz="1800" dirty="0"/>
              <a:t>PRD 96, 022005 (2017)</a:t>
            </a:r>
          </a:p>
        </p:txBody>
      </p:sp>
      <p:sp>
        <p:nvSpPr>
          <p:cNvPr id="11" name="Rectangle 10"/>
          <p:cNvSpPr/>
          <p:nvPr/>
        </p:nvSpPr>
        <p:spPr>
          <a:xfrm>
            <a:off x="0" y="6126998"/>
            <a:ext cx="9143999" cy="369332"/>
          </a:xfrm>
          <a:prstGeom prst="rect">
            <a:avLst/>
          </a:prstGeom>
        </p:spPr>
        <p:txBody>
          <a:bodyPr wrap="square">
            <a:spAutoFit/>
          </a:bodyPr>
          <a:lstStyle/>
          <a:p>
            <a:pPr algn="ctr"/>
            <a:r>
              <a:rPr lang="en-US" sz="1800" dirty="0" err="1"/>
              <a:t>IceCube</a:t>
            </a:r>
            <a:r>
              <a:rPr lang="en-US" sz="1800" dirty="0"/>
              <a:t>, ANTARES, Auger, LIGO/VIRGO</a:t>
            </a:r>
          </a:p>
        </p:txBody>
      </p:sp>
      <p:pic>
        <p:nvPicPr>
          <p:cNvPr id="16" name="Picture 15">
            <a:extLst>
              <a:ext uri="{FF2B5EF4-FFF2-40B4-BE49-F238E27FC236}">
                <a16:creationId xmlns:a16="http://schemas.microsoft.com/office/drawing/2014/main" id="{106A99A5-693E-0444-94B1-93ACF698D5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1195206"/>
            <a:ext cx="4760347" cy="2192845"/>
          </a:xfrm>
          <a:prstGeom prst="rect">
            <a:avLst/>
          </a:prstGeom>
        </p:spPr>
      </p:pic>
      <p:sp>
        <p:nvSpPr>
          <p:cNvPr id="17" name="TextBox 16">
            <a:extLst>
              <a:ext uri="{FF2B5EF4-FFF2-40B4-BE49-F238E27FC236}">
                <a16:creationId xmlns:a16="http://schemas.microsoft.com/office/drawing/2014/main" id="{B83DD6E6-757A-2D47-BD6D-9AFC4C6C2C97}"/>
              </a:ext>
            </a:extLst>
          </p:cNvPr>
          <p:cNvSpPr txBox="1"/>
          <p:nvPr/>
        </p:nvSpPr>
        <p:spPr>
          <a:xfrm>
            <a:off x="4990103" y="731002"/>
            <a:ext cx="3583032" cy="369332"/>
          </a:xfrm>
          <a:prstGeom prst="rect">
            <a:avLst/>
          </a:prstGeom>
          <a:noFill/>
        </p:spPr>
        <p:txBody>
          <a:bodyPr wrap="none" rtlCol="0">
            <a:spAutoFit/>
          </a:bodyPr>
          <a:lstStyle/>
          <a:p>
            <a:r>
              <a:rPr lang="en-US" sz="1800" dirty="0"/>
              <a:t>Binary neutron star (GW 170817)</a:t>
            </a:r>
          </a:p>
        </p:txBody>
      </p:sp>
      <p:sp>
        <p:nvSpPr>
          <p:cNvPr id="5" name="Rectangle 4">
            <a:extLst>
              <a:ext uri="{FF2B5EF4-FFF2-40B4-BE49-F238E27FC236}">
                <a16:creationId xmlns:a16="http://schemas.microsoft.com/office/drawing/2014/main" id="{8269270E-14D0-3C4C-9208-DD09E0536276}"/>
              </a:ext>
            </a:extLst>
          </p:cNvPr>
          <p:cNvSpPr/>
          <p:nvPr/>
        </p:nvSpPr>
        <p:spPr>
          <a:xfrm>
            <a:off x="1331580" y="3402211"/>
            <a:ext cx="2330510" cy="369332"/>
          </a:xfrm>
          <a:prstGeom prst="rect">
            <a:avLst/>
          </a:prstGeom>
        </p:spPr>
        <p:txBody>
          <a:bodyPr wrap="none">
            <a:spAutoFit/>
          </a:bodyPr>
          <a:lstStyle/>
          <a:p>
            <a:pPr algn="ctr"/>
            <a:r>
              <a:rPr lang="en-US" sz="1800" dirty="0" err="1"/>
              <a:t>ApJL</a:t>
            </a:r>
            <a:r>
              <a:rPr lang="en-US" sz="1800" dirty="0"/>
              <a:t> 850:L35 (2017)</a:t>
            </a:r>
          </a:p>
        </p:txBody>
      </p:sp>
    </p:spTree>
    <p:extLst>
      <p:ext uri="{BB962C8B-B14F-4D97-AF65-F5344CB8AC3E}">
        <p14:creationId xmlns:p14="http://schemas.microsoft.com/office/powerpoint/2010/main" val="213019930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839B-0087-994B-B2DF-BCC0EC40A77C}"/>
              </a:ext>
            </a:extLst>
          </p:cNvPr>
          <p:cNvSpPr>
            <a:spLocks noGrp="1"/>
          </p:cNvSpPr>
          <p:nvPr>
            <p:ph type="title"/>
          </p:nvPr>
        </p:nvSpPr>
        <p:spPr>
          <a:xfrm>
            <a:off x="0" y="0"/>
            <a:ext cx="9144000" cy="885102"/>
          </a:xfrm>
        </p:spPr>
        <p:txBody>
          <a:bodyPr/>
          <a:lstStyle/>
          <a:p>
            <a:r>
              <a:rPr lang="en-US" b="1" dirty="0">
                <a:solidFill>
                  <a:srgbClr val="0070C0"/>
                </a:solidFill>
              </a:rPr>
              <a:t>Realtime</a:t>
            </a:r>
            <a:r>
              <a:rPr lang="en-US" dirty="0"/>
              <a:t> search for neutrinos from gravitational wave sources during LIGO/Virgo run O3</a:t>
            </a:r>
          </a:p>
        </p:txBody>
      </p:sp>
      <p:sp>
        <p:nvSpPr>
          <p:cNvPr id="7" name="Rectangle 6">
            <a:extLst>
              <a:ext uri="{FF2B5EF4-FFF2-40B4-BE49-F238E27FC236}">
                <a16:creationId xmlns:a16="http://schemas.microsoft.com/office/drawing/2014/main" id="{FB4AB790-0DA4-FF4F-8C84-991BA74AD426}"/>
              </a:ext>
            </a:extLst>
          </p:cNvPr>
          <p:cNvSpPr/>
          <p:nvPr/>
        </p:nvSpPr>
        <p:spPr>
          <a:xfrm>
            <a:off x="-152400" y="5486400"/>
            <a:ext cx="9296400" cy="923330"/>
          </a:xfrm>
          <a:prstGeom prst="rect">
            <a:avLst/>
          </a:prstGeom>
        </p:spPr>
        <p:txBody>
          <a:bodyPr wrap="square">
            <a:spAutoFit/>
          </a:bodyPr>
          <a:lstStyle/>
          <a:p>
            <a:pPr marL="285750" indent="-285750" algn="ctr">
              <a:buFont typeface="Arial" panose="020B0604020202020204" pitchFamily="34" charset="0"/>
              <a:buChar char="•"/>
            </a:pPr>
            <a:r>
              <a:rPr lang="en-US" sz="1800" dirty="0"/>
              <a:t>56 new GW candidates, announced publicly within a few hours, during 2019-2020</a:t>
            </a:r>
          </a:p>
          <a:p>
            <a:pPr marL="285750" indent="-285750" algn="ctr">
              <a:buFont typeface="Arial" panose="020B0604020202020204" pitchFamily="34" charset="0"/>
              <a:buChar char="•"/>
            </a:pPr>
            <a:r>
              <a:rPr lang="en-US" sz="1800" dirty="0"/>
              <a:t>67 total gravitational wave (candidates) discovered so far</a:t>
            </a:r>
          </a:p>
          <a:p>
            <a:pPr marL="285750" indent="-285750" algn="ctr">
              <a:buFont typeface="Arial" panose="020B0604020202020204" pitchFamily="34" charset="0"/>
              <a:buChar char="•"/>
            </a:pPr>
            <a:r>
              <a:rPr lang="en-US" sz="1800" dirty="0"/>
              <a:t>47 BBH, 7 BNS, 5 NSBH, 4 Mass gap, 3 terrestrial, 1 unclassified</a:t>
            </a:r>
          </a:p>
        </p:txBody>
      </p:sp>
      <p:pic>
        <p:nvPicPr>
          <p:cNvPr id="6" name="Picture 5" descr="A picture containing umbrella&#10;&#10;Description automatically generated">
            <a:extLst>
              <a:ext uri="{FF2B5EF4-FFF2-40B4-BE49-F238E27FC236}">
                <a16:creationId xmlns:a16="http://schemas.microsoft.com/office/drawing/2014/main" id="{56E3F3B1-1462-BD4A-AE93-1360B15B271B}"/>
              </a:ext>
            </a:extLst>
          </p:cNvPr>
          <p:cNvPicPr>
            <a:picLocks noChangeAspect="1"/>
          </p:cNvPicPr>
          <p:nvPr/>
        </p:nvPicPr>
        <p:blipFill>
          <a:blip r:embed="rId3"/>
          <a:stretch>
            <a:fillRect/>
          </a:stretch>
        </p:blipFill>
        <p:spPr>
          <a:xfrm>
            <a:off x="1295400" y="1196985"/>
            <a:ext cx="7391400" cy="4210550"/>
          </a:xfrm>
          <a:prstGeom prst="rect">
            <a:avLst/>
          </a:prstGeom>
        </p:spPr>
      </p:pic>
      <p:sp>
        <p:nvSpPr>
          <p:cNvPr id="8" name="TextBox 7">
            <a:extLst>
              <a:ext uri="{FF2B5EF4-FFF2-40B4-BE49-F238E27FC236}">
                <a16:creationId xmlns:a16="http://schemas.microsoft.com/office/drawing/2014/main" id="{1EA565C9-099F-EC4E-A701-89FA75BA039D}"/>
              </a:ext>
            </a:extLst>
          </p:cNvPr>
          <p:cNvSpPr txBox="1"/>
          <p:nvPr/>
        </p:nvSpPr>
        <p:spPr>
          <a:xfrm>
            <a:off x="6858000" y="1524000"/>
            <a:ext cx="1676400" cy="307777"/>
          </a:xfrm>
          <a:prstGeom prst="rect">
            <a:avLst/>
          </a:prstGeom>
          <a:solidFill>
            <a:schemeClr val="bg1"/>
          </a:solidFill>
        </p:spPr>
        <p:txBody>
          <a:bodyPr wrap="square" rtlCol="0">
            <a:spAutoFit/>
          </a:bodyPr>
          <a:lstStyle/>
          <a:p>
            <a:r>
              <a:rPr lang="en-US" sz="1400" dirty="0" err="1"/>
              <a:t>IceCube</a:t>
            </a:r>
            <a:r>
              <a:rPr lang="en-US" sz="1400" dirty="0"/>
              <a:t> Event</a:t>
            </a:r>
          </a:p>
        </p:txBody>
      </p:sp>
      <p:sp>
        <p:nvSpPr>
          <p:cNvPr id="9" name="TextBox 8">
            <a:extLst>
              <a:ext uri="{FF2B5EF4-FFF2-40B4-BE49-F238E27FC236}">
                <a16:creationId xmlns:a16="http://schemas.microsoft.com/office/drawing/2014/main" id="{FA40E66D-DC0C-6443-A091-0578E4D566EE}"/>
              </a:ext>
            </a:extLst>
          </p:cNvPr>
          <p:cNvSpPr txBox="1"/>
          <p:nvPr/>
        </p:nvSpPr>
        <p:spPr>
          <a:xfrm>
            <a:off x="25893" y="1042598"/>
            <a:ext cx="3305200" cy="646331"/>
          </a:xfrm>
          <a:prstGeom prst="rect">
            <a:avLst/>
          </a:prstGeom>
          <a:noFill/>
        </p:spPr>
        <p:txBody>
          <a:bodyPr wrap="none" rtlCol="0">
            <a:spAutoFit/>
          </a:bodyPr>
          <a:lstStyle/>
          <a:p>
            <a:r>
              <a:rPr lang="en-US" sz="1800" dirty="0" err="1"/>
              <a:t>IceCube</a:t>
            </a:r>
            <a:r>
              <a:rPr lang="en-US" sz="1800" dirty="0"/>
              <a:t>, arXiv:1908.07706</a:t>
            </a:r>
          </a:p>
          <a:p>
            <a:r>
              <a:rPr lang="en-US" sz="1800" dirty="0" err="1"/>
              <a:t>IceCube</a:t>
            </a:r>
            <a:r>
              <a:rPr lang="en-US" sz="1800" dirty="0"/>
              <a:t>, </a:t>
            </a:r>
            <a:r>
              <a:rPr lang="en-US" sz="1800" dirty="0" err="1"/>
              <a:t>ApJL</a:t>
            </a:r>
            <a:r>
              <a:rPr lang="en-US" sz="1800" dirty="0"/>
              <a:t> 898:L10 (2020)</a:t>
            </a:r>
          </a:p>
        </p:txBody>
      </p:sp>
      <p:sp>
        <p:nvSpPr>
          <p:cNvPr id="10" name="Footer Placeholder 3">
            <a:extLst>
              <a:ext uri="{FF2B5EF4-FFF2-40B4-BE49-F238E27FC236}">
                <a16:creationId xmlns:a16="http://schemas.microsoft.com/office/drawing/2014/main" id="{FA3E28F3-6298-814E-809B-2B92C6F28392}"/>
              </a:ext>
            </a:extLst>
          </p:cNvPr>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11" name="Slide Number Placeholder 4">
            <a:extLst>
              <a:ext uri="{FF2B5EF4-FFF2-40B4-BE49-F238E27FC236}">
                <a16:creationId xmlns:a16="http://schemas.microsoft.com/office/drawing/2014/main" id="{C9B60752-9F8D-2144-8C00-DD7E9BE75E65}"/>
              </a:ext>
            </a:extLst>
          </p:cNvPr>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113</a:t>
            </a:fld>
            <a:endParaRPr lang="en-US" dirty="0"/>
          </a:p>
        </p:txBody>
      </p:sp>
    </p:spTree>
    <p:extLst>
      <p:ext uri="{BB962C8B-B14F-4D97-AF65-F5344CB8AC3E}">
        <p14:creationId xmlns:p14="http://schemas.microsoft.com/office/powerpoint/2010/main" val="20674746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B67C8-03AA-5947-849E-CEF76A6B3270}"/>
              </a:ext>
            </a:extLst>
          </p:cNvPr>
          <p:cNvSpPr>
            <a:spLocks noGrp="1"/>
          </p:cNvSpPr>
          <p:nvPr>
            <p:ph type="title"/>
          </p:nvPr>
        </p:nvSpPr>
        <p:spPr/>
        <p:txBody>
          <a:bodyPr/>
          <a:lstStyle/>
          <a:p>
            <a:r>
              <a:rPr lang="en-US" sz="3200" dirty="0"/>
              <a:t>Astronomy with multiple messengers</a:t>
            </a:r>
          </a:p>
        </p:txBody>
      </p:sp>
      <p:sp>
        <p:nvSpPr>
          <p:cNvPr id="3" name="Content Placeholder 2">
            <a:extLst>
              <a:ext uri="{FF2B5EF4-FFF2-40B4-BE49-F238E27FC236}">
                <a16:creationId xmlns:a16="http://schemas.microsoft.com/office/drawing/2014/main" id="{E03DFE2D-54B3-2447-A6A6-33E6C4AE1632}"/>
              </a:ext>
            </a:extLst>
          </p:cNvPr>
          <p:cNvSpPr>
            <a:spLocks noGrp="1"/>
          </p:cNvSpPr>
          <p:nvPr>
            <p:ph idx="1"/>
          </p:nvPr>
        </p:nvSpPr>
        <p:spPr>
          <a:xfrm>
            <a:off x="0" y="1600200"/>
            <a:ext cx="9144000" cy="4525963"/>
          </a:xfrm>
        </p:spPr>
        <p:txBody>
          <a:bodyPr/>
          <a:lstStyle/>
          <a:p>
            <a:r>
              <a:rPr lang="en-US" dirty="0"/>
              <a:t>Gravitational waves – gamma rays</a:t>
            </a:r>
          </a:p>
          <a:p>
            <a:pPr lvl="1"/>
            <a:r>
              <a:rPr lang="en-US" dirty="0"/>
              <a:t>Yes (discovery): binary neutron star merger (GW 170817)</a:t>
            </a:r>
          </a:p>
          <a:p>
            <a:r>
              <a:rPr lang="en-US" dirty="0"/>
              <a:t>Neutrinos – gamma rays</a:t>
            </a:r>
          </a:p>
          <a:p>
            <a:pPr lvl="1"/>
            <a:r>
              <a:rPr lang="en-US" dirty="0"/>
              <a:t>Yes (evidence): blazar (TXS 0506+056)</a:t>
            </a:r>
          </a:p>
          <a:p>
            <a:r>
              <a:rPr lang="en-US" dirty="0"/>
              <a:t>Neutrinos – gravitational waves? </a:t>
            </a:r>
          </a:p>
          <a:p>
            <a:pPr lvl="1"/>
            <a:r>
              <a:rPr lang="en-US" dirty="0"/>
              <a:t>??</a:t>
            </a:r>
          </a:p>
        </p:txBody>
      </p:sp>
      <p:sp>
        <p:nvSpPr>
          <p:cNvPr id="4" name="Footer Placeholder 3">
            <a:extLst>
              <a:ext uri="{FF2B5EF4-FFF2-40B4-BE49-F238E27FC236}">
                <a16:creationId xmlns:a16="http://schemas.microsoft.com/office/drawing/2014/main" id="{5FBDA8F2-AAE9-044D-B195-4C2ED1F30DE4}"/>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11346456-8A35-404A-B93A-48CC095A0C6A}"/>
              </a:ext>
            </a:extLst>
          </p:cNvPr>
          <p:cNvSpPr>
            <a:spLocks noGrp="1"/>
          </p:cNvSpPr>
          <p:nvPr>
            <p:ph type="sldNum" sz="quarter" idx="4"/>
          </p:nvPr>
        </p:nvSpPr>
        <p:spPr/>
        <p:txBody>
          <a:bodyPr/>
          <a:lstStyle/>
          <a:p>
            <a:pPr>
              <a:defRPr/>
            </a:pPr>
            <a:fld id="{FE987253-B894-114D-BDC2-8F3A1EBD88EF}" type="slidenum">
              <a:rPr lang="en-US" smtClean="0"/>
              <a:pPr>
                <a:defRPr/>
              </a:pPr>
              <a:t>114</a:t>
            </a:fld>
            <a:endParaRPr lang="en-US" dirty="0"/>
          </a:p>
        </p:txBody>
      </p:sp>
    </p:spTree>
    <p:extLst>
      <p:ext uri="{BB962C8B-B14F-4D97-AF65-F5344CB8AC3E}">
        <p14:creationId xmlns:p14="http://schemas.microsoft.com/office/powerpoint/2010/main" val="58752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887332"/>
            <a:ext cx="6252090" cy="4168060"/>
          </a:xfrm>
          <a:prstGeom prst="rect">
            <a:avLst/>
          </a:prstGeom>
        </p:spPr>
      </p:pic>
      <p:sp>
        <p:nvSpPr>
          <p:cNvPr id="2" name="Title 1"/>
          <p:cNvSpPr>
            <a:spLocks noGrp="1"/>
          </p:cNvSpPr>
          <p:nvPr>
            <p:ph type="title"/>
          </p:nvPr>
        </p:nvSpPr>
        <p:spPr>
          <a:xfrm>
            <a:off x="0" y="0"/>
            <a:ext cx="9144000" cy="990600"/>
          </a:xfrm>
        </p:spPr>
        <p:txBody>
          <a:bodyPr/>
          <a:lstStyle/>
          <a:p>
            <a:r>
              <a:rPr lang="en-US" sz="3200" dirty="0"/>
              <a:t>The neutrinos do not show any simple correlation with gamma-ray blazars</a:t>
            </a:r>
          </a:p>
        </p:txBody>
      </p:sp>
      <p:sp>
        <p:nvSpPr>
          <p:cNvPr id="8" name="TextBox 7"/>
          <p:cNvSpPr txBox="1"/>
          <p:nvPr/>
        </p:nvSpPr>
        <p:spPr>
          <a:xfrm>
            <a:off x="387350" y="5029200"/>
            <a:ext cx="8369300" cy="1477328"/>
          </a:xfrm>
          <a:prstGeom prst="rect">
            <a:avLst/>
          </a:prstGeom>
          <a:noFill/>
        </p:spPr>
        <p:txBody>
          <a:bodyPr wrap="square" rtlCol="0">
            <a:spAutoFit/>
          </a:bodyPr>
          <a:lstStyle/>
          <a:p>
            <a:pPr marL="342900" indent="-342900">
              <a:buFont typeface="Arial" charset="0"/>
              <a:buChar char="•"/>
            </a:pPr>
            <a:r>
              <a:rPr lang="en-US" sz="1800" dirty="0"/>
              <a:t>Search for correlation between </a:t>
            </a:r>
            <a:r>
              <a:rPr lang="en-US" sz="1800" dirty="0" err="1"/>
              <a:t>IceCube</a:t>
            </a:r>
            <a:r>
              <a:rPr lang="en-US" sz="1800" dirty="0"/>
              <a:t> neutrinos and </a:t>
            </a:r>
            <a:r>
              <a:rPr lang="en-US" sz="1800" dirty="0" err="1"/>
              <a:t>GeV</a:t>
            </a:r>
            <a:r>
              <a:rPr lang="en-US" sz="1800" dirty="0"/>
              <a:t> </a:t>
            </a:r>
            <a:r>
              <a:rPr lang="en-US" sz="1800" dirty="0" err="1"/>
              <a:t>blazars</a:t>
            </a:r>
            <a:endParaRPr lang="en-US" sz="1800" dirty="0"/>
          </a:p>
          <a:p>
            <a:pPr marL="342900" indent="-342900">
              <a:buFont typeface="Arial" charset="0"/>
              <a:buChar char="•"/>
            </a:pPr>
            <a:r>
              <a:rPr lang="en-US" sz="1800" dirty="0"/>
              <a:t>Fermi 2LAC sample: 862 blazars</a:t>
            </a:r>
          </a:p>
          <a:p>
            <a:pPr marL="342900" indent="-342900">
              <a:buFont typeface="Arial" charset="0"/>
              <a:buChar char="•"/>
            </a:pPr>
            <a:r>
              <a:rPr lang="en-US" sz="1800" dirty="0"/>
              <a:t>Lack of correlation constrains contribution of 2LAC blazars to at most</a:t>
            </a:r>
          </a:p>
          <a:p>
            <a:pPr marL="800100" lvl="1" indent="-342900">
              <a:buFont typeface="Arial" charset="0"/>
              <a:buChar char="•"/>
            </a:pPr>
            <a:r>
              <a:rPr lang="en-US" sz="1800" dirty="0"/>
              <a:t>27% of neutrino signal assuming equal weighting among blazars</a:t>
            </a:r>
          </a:p>
          <a:p>
            <a:pPr marL="800100" lvl="1" indent="-342900">
              <a:buFont typeface="Arial" charset="0"/>
              <a:buChar char="•"/>
            </a:pPr>
            <a:r>
              <a:rPr lang="en-US" sz="1800" dirty="0"/>
              <a:t>7% of neutrino signal assuming neutrino flux proportional to gamma flux</a:t>
            </a:r>
          </a:p>
        </p:txBody>
      </p:sp>
      <p:sp>
        <p:nvSpPr>
          <p:cNvPr id="10" name="TextBox 9"/>
          <p:cNvSpPr txBox="1"/>
          <p:nvPr/>
        </p:nvSpPr>
        <p:spPr>
          <a:xfrm>
            <a:off x="5398165" y="2038624"/>
            <a:ext cx="3057375" cy="369332"/>
          </a:xfrm>
          <a:prstGeom prst="rect">
            <a:avLst/>
          </a:prstGeom>
          <a:solidFill>
            <a:schemeClr val="bg1"/>
          </a:solidFill>
        </p:spPr>
        <p:txBody>
          <a:bodyPr wrap="none" rtlCol="0">
            <a:spAutoFit/>
          </a:bodyPr>
          <a:lstStyle/>
          <a:p>
            <a:pPr algn="r"/>
            <a:r>
              <a:rPr lang="en-US" sz="1800" dirty="0" err="1"/>
              <a:t>IceCube</a:t>
            </a:r>
            <a:r>
              <a:rPr lang="en-US" sz="1800" dirty="0"/>
              <a:t>, </a:t>
            </a:r>
            <a:r>
              <a:rPr lang="en-US" sz="1800" dirty="0" err="1"/>
              <a:t>ApJ</a:t>
            </a:r>
            <a:r>
              <a:rPr lang="en-US" sz="1800" dirty="0"/>
              <a:t> 835:45 (2017)</a:t>
            </a:r>
          </a:p>
        </p:txBody>
      </p:sp>
      <p:sp>
        <p:nvSpPr>
          <p:cNvPr id="5" name="Slide Number Placeholder 4"/>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115</a:t>
            </a:fld>
            <a:endParaRPr lang="en-US" dirty="0"/>
          </a:p>
        </p:txBody>
      </p:sp>
      <p:sp>
        <p:nvSpPr>
          <p:cNvPr id="6" name="Footer Placeholder 5"/>
          <p:cNvSpPr>
            <a:spLocks noGrp="1"/>
          </p:cNvSpPr>
          <p:nvPr>
            <p:ph type="ftr" sz="quarter" idx="3"/>
          </p:nvPr>
        </p:nvSpPr>
        <p:spPr/>
        <p:txBody>
          <a:bodyPr/>
          <a:lstStyle/>
          <a:p>
            <a:pPr>
              <a:defRPr/>
            </a:pPr>
            <a:r>
              <a:rPr lang="en-US"/>
              <a:t>Justin Vandenbroucke                           High-energy (astrophysical) neutrinos</a:t>
            </a:r>
            <a:endParaRPr lang="en-US" dirty="0"/>
          </a:p>
        </p:txBody>
      </p:sp>
    </p:spTree>
    <p:extLst>
      <p:ext uri="{BB962C8B-B14F-4D97-AF65-F5344CB8AC3E}">
        <p14:creationId xmlns:p14="http://schemas.microsoft.com/office/powerpoint/2010/main" val="52030952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dirty="0"/>
              <a:t>Archival </a:t>
            </a:r>
            <a:r>
              <a:rPr lang="en-US" dirty="0" err="1"/>
              <a:t>IceCube</a:t>
            </a:r>
            <a:r>
              <a:rPr lang="en-US" dirty="0"/>
              <a:t> data in the blazar direction</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116</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98453"/>
            <a:ext cx="9067800" cy="2210276"/>
          </a:xfrm>
          <a:prstGeom prst="rect">
            <a:avLst/>
          </a:prstGeom>
        </p:spPr>
      </p:pic>
      <p:sp>
        <p:nvSpPr>
          <p:cNvPr id="7" name="TextBox 6"/>
          <p:cNvSpPr txBox="1"/>
          <p:nvPr/>
        </p:nvSpPr>
        <p:spPr>
          <a:xfrm>
            <a:off x="121444" y="3769933"/>
            <a:ext cx="4876800" cy="2462213"/>
          </a:xfrm>
          <a:prstGeom prst="rect">
            <a:avLst/>
          </a:prstGeom>
          <a:noFill/>
        </p:spPr>
        <p:txBody>
          <a:bodyPr wrap="square" rtlCol="0">
            <a:spAutoFit/>
          </a:bodyPr>
          <a:lstStyle/>
          <a:p>
            <a:pPr marL="342900" indent="-342900">
              <a:buFont typeface="Arial" charset="0"/>
              <a:buChar char="•"/>
            </a:pPr>
            <a:r>
              <a:rPr lang="en-US" sz="2200" dirty="0"/>
              <a:t>3.5 𝜎 evidence for a neutrino flare in late 2014 </a:t>
            </a:r>
            <a:r>
              <a:rPr lang="mr-IN" sz="2200" dirty="0"/>
              <a:t>–</a:t>
            </a:r>
            <a:r>
              <a:rPr lang="en-US" sz="2200" dirty="0"/>
              <a:t> early 2015 (long before 170922A)</a:t>
            </a:r>
          </a:p>
          <a:p>
            <a:pPr marL="800100" lvl="1" indent="-342900">
              <a:buFont typeface="Arial" charset="0"/>
              <a:buChar char="•"/>
            </a:pPr>
            <a:r>
              <a:rPr lang="en-US" sz="2200" dirty="0"/>
              <a:t>158 day duration (box profile)</a:t>
            </a:r>
          </a:p>
          <a:p>
            <a:pPr marL="800100" lvl="1" indent="-342900">
              <a:buFont typeface="Arial" charset="0"/>
              <a:buChar char="•"/>
            </a:pPr>
            <a:r>
              <a:rPr lang="en-US" sz="2200" dirty="0"/>
              <a:t>110 day duration (Gaussian)</a:t>
            </a:r>
          </a:p>
          <a:p>
            <a:pPr marL="342900" indent="-342900">
              <a:buFont typeface="Arial" charset="0"/>
              <a:buChar char="•"/>
            </a:pPr>
            <a:r>
              <a:rPr lang="en-US" sz="2200" dirty="0"/>
              <a:t>13±5 excess neutrinos above atmospheric background</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0085" t="-711"/>
          <a:stretch/>
        </p:blipFill>
        <p:spPr>
          <a:xfrm>
            <a:off x="5119687" y="3429000"/>
            <a:ext cx="3956570" cy="3124593"/>
          </a:xfrm>
          <a:prstGeom prst="rect">
            <a:avLst/>
          </a:prstGeom>
        </p:spPr>
      </p:pic>
    </p:spTree>
    <p:extLst>
      <p:ext uri="{BB962C8B-B14F-4D97-AF65-F5344CB8AC3E}">
        <p14:creationId xmlns:p14="http://schemas.microsoft.com/office/powerpoint/2010/main" val="242971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74B621-5E4E-194C-B4CC-273A8C833FAF}"/>
              </a:ext>
            </a:extLst>
          </p:cNvPr>
          <p:cNvPicPr>
            <a:picLocks noChangeAspect="1"/>
          </p:cNvPicPr>
          <p:nvPr/>
        </p:nvPicPr>
        <p:blipFill>
          <a:blip r:embed="rId3"/>
          <a:stretch>
            <a:fillRect/>
          </a:stretch>
        </p:blipFill>
        <p:spPr>
          <a:xfrm>
            <a:off x="2362200" y="1143000"/>
            <a:ext cx="4749437" cy="3707739"/>
          </a:xfrm>
          <a:prstGeom prst="rect">
            <a:avLst/>
          </a:prstGeom>
        </p:spPr>
      </p:pic>
      <p:sp>
        <p:nvSpPr>
          <p:cNvPr id="2" name="Title 1">
            <a:extLst>
              <a:ext uri="{FF2B5EF4-FFF2-40B4-BE49-F238E27FC236}">
                <a16:creationId xmlns:a16="http://schemas.microsoft.com/office/drawing/2014/main" id="{898C0733-66E4-DA40-BFFF-B624324DC7EF}"/>
              </a:ext>
            </a:extLst>
          </p:cNvPr>
          <p:cNvSpPr>
            <a:spLocks noGrp="1"/>
          </p:cNvSpPr>
          <p:nvPr>
            <p:ph type="title"/>
          </p:nvPr>
        </p:nvSpPr>
        <p:spPr>
          <a:xfrm>
            <a:off x="457200" y="9525"/>
            <a:ext cx="8229600" cy="752475"/>
          </a:xfrm>
        </p:spPr>
        <p:txBody>
          <a:bodyPr/>
          <a:lstStyle/>
          <a:p>
            <a:r>
              <a:rPr lang="en-US" sz="3600" dirty="0"/>
              <a:t>New: 10-year general point source search</a:t>
            </a:r>
          </a:p>
        </p:txBody>
      </p:sp>
      <p:sp>
        <p:nvSpPr>
          <p:cNvPr id="4" name="Footer Placeholder 3">
            <a:extLst>
              <a:ext uri="{FF2B5EF4-FFF2-40B4-BE49-F238E27FC236}">
                <a16:creationId xmlns:a16="http://schemas.microsoft.com/office/drawing/2014/main" id="{401D65C6-3A9C-A849-A7B7-206A112006D5}"/>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34F52EDA-ECB1-9B45-BB9D-77F1F3D168F6}"/>
              </a:ext>
            </a:extLst>
          </p:cNvPr>
          <p:cNvSpPr>
            <a:spLocks noGrp="1"/>
          </p:cNvSpPr>
          <p:nvPr>
            <p:ph type="sldNum" sz="quarter" idx="4"/>
          </p:nvPr>
        </p:nvSpPr>
        <p:spPr/>
        <p:txBody>
          <a:bodyPr/>
          <a:lstStyle/>
          <a:p>
            <a:pPr>
              <a:defRPr/>
            </a:pPr>
            <a:fld id="{FE987253-B894-114D-BDC2-8F3A1EBD88EF}" type="slidenum">
              <a:rPr lang="en-US" smtClean="0"/>
              <a:pPr>
                <a:defRPr/>
              </a:pPr>
              <a:t>117</a:t>
            </a:fld>
            <a:endParaRPr lang="en-US" dirty="0"/>
          </a:p>
        </p:txBody>
      </p:sp>
      <p:sp>
        <p:nvSpPr>
          <p:cNvPr id="12" name="Content Placeholder 2">
            <a:extLst>
              <a:ext uri="{FF2B5EF4-FFF2-40B4-BE49-F238E27FC236}">
                <a16:creationId xmlns:a16="http://schemas.microsoft.com/office/drawing/2014/main" id="{5653C737-6D8A-6D4A-B82C-07E81FC28FEA}"/>
              </a:ext>
            </a:extLst>
          </p:cNvPr>
          <p:cNvSpPr>
            <a:spLocks noGrp="1"/>
          </p:cNvSpPr>
          <p:nvPr>
            <p:ph idx="1"/>
          </p:nvPr>
        </p:nvSpPr>
        <p:spPr>
          <a:xfrm>
            <a:off x="0" y="4347323"/>
            <a:ext cx="9024257" cy="2196352"/>
          </a:xfrm>
        </p:spPr>
        <p:txBody>
          <a:bodyPr/>
          <a:lstStyle/>
          <a:p>
            <a:r>
              <a:rPr lang="en-US" sz="2000" dirty="0"/>
              <a:t>All-sky search: 4π</a:t>
            </a:r>
          </a:p>
          <a:p>
            <a:r>
              <a:rPr lang="en-US" sz="2000" dirty="0"/>
              <a:t>Source list search: 110 gamma-selected targets</a:t>
            </a:r>
          </a:p>
          <a:p>
            <a:r>
              <a:rPr lang="en-US" sz="2000" dirty="0"/>
              <a:t>Most significant candidate source coincides with most significant all-sky search: NGC 1068 / M77: </a:t>
            </a:r>
            <a:r>
              <a:rPr lang="en-US" sz="2000" dirty="0" err="1"/>
              <a:t>Seyfert</a:t>
            </a:r>
            <a:r>
              <a:rPr lang="en-US" sz="2000" dirty="0"/>
              <a:t> II galaxy</a:t>
            </a:r>
          </a:p>
          <a:p>
            <a:r>
              <a:rPr lang="en-US" sz="2000" dirty="0"/>
              <a:t>Source list significance: 4.1 𝜎 pre-trial, 2.9 𝜎 post-trial</a:t>
            </a:r>
          </a:p>
          <a:p>
            <a:r>
              <a:rPr lang="en-US" sz="2000" dirty="0"/>
              <a:t>Best fit parameters: spectral index = 3.2, number of signal neutrinos = 50.4</a:t>
            </a:r>
          </a:p>
          <a:p>
            <a:endParaRPr lang="en-US" sz="2000" dirty="0"/>
          </a:p>
        </p:txBody>
      </p:sp>
      <p:sp>
        <p:nvSpPr>
          <p:cNvPr id="3" name="TextBox 2">
            <a:extLst>
              <a:ext uri="{FF2B5EF4-FFF2-40B4-BE49-F238E27FC236}">
                <a16:creationId xmlns:a16="http://schemas.microsoft.com/office/drawing/2014/main" id="{4296B4BE-26DA-9443-B986-655A95913E3A}"/>
              </a:ext>
            </a:extLst>
          </p:cNvPr>
          <p:cNvSpPr txBox="1"/>
          <p:nvPr/>
        </p:nvSpPr>
        <p:spPr>
          <a:xfrm>
            <a:off x="4064232" y="818298"/>
            <a:ext cx="1396536" cy="400110"/>
          </a:xfrm>
          <a:prstGeom prst="rect">
            <a:avLst/>
          </a:prstGeom>
          <a:noFill/>
        </p:spPr>
        <p:txBody>
          <a:bodyPr wrap="none" rtlCol="0">
            <a:spAutoFit/>
          </a:bodyPr>
          <a:lstStyle/>
          <a:p>
            <a:r>
              <a:rPr lang="en-US" sz="2000" dirty="0"/>
              <a:t>NGC 1068</a:t>
            </a:r>
          </a:p>
        </p:txBody>
      </p:sp>
      <p:sp>
        <p:nvSpPr>
          <p:cNvPr id="13" name="TextBox 12">
            <a:extLst>
              <a:ext uri="{FF2B5EF4-FFF2-40B4-BE49-F238E27FC236}">
                <a16:creationId xmlns:a16="http://schemas.microsoft.com/office/drawing/2014/main" id="{BEEFB55B-49D6-C84E-BDB5-C8615E45DD14}"/>
              </a:ext>
            </a:extLst>
          </p:cNvPr>
          <p:cNvSpPr txBox="1"/>
          <p:nvPr/>
        </p:nvSpPr>
        <p:spPr>
          <a:xfrm>
            <a:off x="152400" y="1731057"/>
            <a:ext cx="2364750" cy="923330"/>
          </a:xfrm>
          <a:prstGeom prst="rect">
            <a:avLst/>
          </a:prstGeom>
          <a:noFill/>
        </p:spPr>
        <p:txBody>
          <a:bodyPr wrap="none" rtlCol="0">
            <a:spAutoFit/>
          </a:bodyPr>
          <a:lstStyle/>
          <a:p>
            <a:r>
              <a:rPr lang="en-US" sz="1800" dirty="0" err="1"/>
              <a:t>IceCube</a:t>
            </a:r>
            <a:r>
              <a:rPr lang="en-US" sz="1800" dirty="0"/>
              <a:t>,</a:t>
            </a:r>
          </a:p>
          <a:p>
            <a:r>
              <a:rPr lang="en-US" sz="1800" dirty="0" err="1"/>
              <a:t>PoS</a:t>
            </a:r>
            <a:r>
              <a:rPr lang="en-US" sz="1800" dirty="0"/>
              <a:t> (ICRC 2019)851</a:t>
            </a:r>
          </a:p>
          <a:p>
            <a:r>
              <a:rPr lang="en-US" sz="1800" dirty="0">
                <a:hlinkClick r:id="rId4"/>
              </a:rPr>
              <a:t>1908.05993</a:t>
            </a:r>
            <a:endParaRPr lang="en-US" sz="1800" dirty="0"/>
          </a:p>
        </p:txBody>
      </p:sp>
    </p:spTree>
    <p:extLst>
      <p:ext uri="{BB962C8B-B14F-4D97-AF65-F5344CB8AC3E}">
        <p14:creationId xmlns:p14="http://schemas.microsoft.com/office/powerpoint/2010/main" val="114639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1176" t="37778" r="11176" b="35556"/>
          <a:stretch/>
        </p:blipFill>
        <p:spPr>
          <a:xfrm>
            <a:off x="-581687" y="313757"/>
            <a:ext cx="9899181" cy="4399636"/>
          </a:xfrm>
          <a:prstGeom prst="rect">
            <a:avLst/>
          </a:prstGeom>
        </p:spPr>
      </p:pic>
      <p:sp>
        <p:nvSpPr>
          <p:cNvPr id="2" name="Title 1"/>
          <p:cNvSpPr>
            <a:spLocks noGrp="1"/>
          </p:cNvSpPr>
          <p:nvPr>
            <p:ph type="title"/>
          </p:nvPr>
        </p:nvSpPr>
        <p:spPr>
          <a:xfrm>
            <a:off x="0" y="0"/>
            <a:ext cx="9144000" cy="795580"/>
          </a:xfrm>
        </p:spPr>
        <p:txBody>
          <a:bodyPr>
            <a:normAutofit/>
          </a:bodyPr>
          <a:lstStyle/>
          <a:p>
            <a:r>
              <a:rPr lang="en-US" dirty="0" err="1"/>
              <a:t>IceCube</a:t>
            </a:r>
            <a:r>
              <a:rPr lang="en-US" dirty="0"/>
              <a:t> Gen 2: the next generation</a:t>
            </a:r>
          </a:p>
        </p:txBody>
      </p:sp>
      <p:sp>
        <p:nvSpPr>
          <p:cNvPr id="3" name="Content Placeholder 2"/>
          <p:cNvSpPr>
            <a:spLocks noGrp="1"/>
          </p:cNvSpPr>
          <p:nvPr>
            <p:ph idx="1"/>
          </p:nvPr>
        </p:nvSpPr>
        <p:spPr>
          <a:xfrm>
            <a:off x="381000" y="4108107"/>
            <a:ext cx="8229600" cy="2126839"/>
          </a:xfrm>
        </p:spPr>
        <p:txBody>
          <a:bodyPr/>
          <a:lstStyle/>
          <a:p>
            <a:r>
              <a:rPr lang="en-US" sz="1800" dirty="0"/>
              <a:t>High energy extension: Instrument ~10 km</a:t>
            </a:r>
            <a:r>
              <a:rPr lang="en-US" sz="1800" baseline="30000" dirty="0"/>
              <a:t>3</a:t>
            </a:r>
            <a:r>
              <a:rPr lang="en-US" sz="1800" dirty="0"/>
              <a:t> (sparsely with ~120 new strings) to increase sensitivity to high energy (0.1-10 </a:t>
            </a:r>
            <a:r>
              <a:rPr lang="en-US" sz="1800" dirty="0" err="1"/>
              <a:t>PeV</a:t>
            </a:r>
            <a:r>
              <a:rPr lang="en-US" sz="1800" dirty="0"/>
              <a:t>) muon and cascade events</a:t>
            </a:r>
          </a:p>
          <a:p>
            <a:r>
              <a:rPr lang="en-US" sz="1800" dirty="0"/>
              <a:t>Surface array for increased southern sky sensitivity and cosmic-ray physics</a:t>
            </a:r>
          </a:p>
          <a:p>
            <a:r>
              <a:rPr lang="en-US" sz="1800" dirty="0"/>
              <a:t>Identify neutrino sources and study them with multiple messengers</a:t>
            </a:r>
          </a:p>
          <a:p>
            <a:r>
              <a:rPr lang="en-US" sz="1800" dirty="0"/>
              <a:t>Dense inner core for neutrino physics including mass hierarchy</a:t>
            </a:r>
          </a:p>
          <a:p>
            <a:r>
              <a:rPr lang="en-US" sz="1800" dirty="0"/>
              <a:t>Radio Neutrino Observatory for 10</a:t>
            </a:r>
            <a:r>
              <a:rPr lang="en-US" sz="1800" baseline="30000" dirty="0"/>
              <a:t>18</a:t>
            </a:r>
            <a:r>
              <a:rPr lang="en-US" sz="1800" dirty="0"/>
              <a:t> eV neutrinos</a:t>
            </a:r>
          </a:p>
        </p:txBody>
      </p:sp>
      <p:sp>
        <p:nvSpPr>
          <p:cNvPr id="8" name="TextBox 11"/>
          <p:cNvSpPr txBox="1">
            <a:spLocks noChangeArrowheads="1"/>
          </p:cNvSpPr>
          <p:nvPr/>
        </p:nvSpPr>
        <p:spPr bwMode="auto">
          <a:xfrm>
            <a:off x="5945937" y="5906869"/>
            <a:ext cx="3172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err="1"/>
              <a:t>IceCube</a:t>
            </a:r>
            <a:r>
              <a:rPr lang="en-US" altLang="en-US" sz="1800" dirty="0"/>
              <a:t>, </a:t>
            </a:r>
            <a:r>
              <a:rPr lang="hr-HR" altLang="en-US" sz="1800" dirty="0"/>
              <a:t>1412.5106 (LOI)</a:t>
            </a:r>
          </a:p>
          <a:p>
            <a:pPr eaLnBrk="1" hangingPunct="1"/>
            <a:r>
              <a:rPr lang="hr-HR" altLang="en-US" sz="1800" dirty="0" err="1"/>
              <a:t>IceCube</a:t>
            </a:r>
            <a:r>
              <a:rPr lang="hr-HR" altLang="en-US" sz="1800" dirty="0"/>
              <a:t>, 1510.05228 (ICRC)</a:t>
            </a:r>
            <a:endParaRPr lang="en-US" altLang="en-US" sz="1800" dirty="0"/>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118</a:t>
            </a:fld>
            <a:endParaRPr lang="en-US" dirty="0"/>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Tree>
    <p:extLst>
      <p:ext uri="{BB962C8B-B14F-4D97-AF65-F5344CB8AC3E}">
        <p14:creationId xmlns:p14="http://schemas.microsoft.com/office/powerpoint/2010/main" val="183987586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7138"/>
          <a:stretch/>
        </p:blipFill>
        <p:spPr>
          <a:xfrm>
            <a:off x="1775871" y="1276000"/>
            <a:ext cx="5592258" cy="4306000"/>
          </a:xfrm>
          <a:prstGeom prst="rect">
            <a:avLst/>
          </a:prstGeom>
        </p:spPr>
      </p:pic>
      <p:sp>
        <p:nvSpPr>
          <p:cNvPr id="2" name="Title 1"/>
          <p:cNvSpPr>
            <a:spLocks noGrp="1"/>
          </p:cNvSpPr>
          <p:nvPr>
            <p:ph type="title"/>
          </p:nvPr>
        </p:nvSpPr>
        <p:spPr>
          <a:xfrm>
            <a:off x="0" y="0"/>
            <a:ext cx="9144000" cy="914400"/>
          </a:xfrm>
        </p:spPr>
        <p:txBody>
          <a:bodyPr/>
          <a:lstStyle/>
          <a:p>
            <a:r>
              <a:rPr lang="en-US" dirty="0"/>
              <a:t>Archival </a:t>
            </a:r>
            <a:r>
              <a:rPr lang="en-US" dirty="0" err="1"/>
              <a:t>IceCube</a:t>
            </a:r>
            <a:r>
              <a:rPr lang="en-US" dirty="0"/>
              <a:t> data in the blazar direction</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119</a:t>
            </a:fld>
            <a:endParaRPr lang="en-US" dirty="0"/>
          </a:p>
        </p:txBody>
      </p:sp>
      <p:sp>
        <p:nvSpPr>
          <p:cNvPr id="7" name="TextBox 6"/>
          <p:cNvSpPr txBox="1"/>
          <p:nvPr/>
        </p:nvSpPr>
        <p:spPr>
          <a:xfrm>
            <a:off x="431006" y="5221401"/>
            <a:ext cx="8458200" cy="1200329"/>
          </a:xfrm>
          <a:prstGeom prst="rect">
            <a:avLst/>
          </a:prstGeom>
          <a:noFill/>
        </p:spPr>
        <p:txBody>
          <a:bodyPr wrap="square" rtlCol="0">
            <a:spAutoFit/>
          </a:bodyPr>
          <a:lstStyle/>
          <a:p>
            <a:pPr marL="342900" indent="-342900">
              <a:buFont typeface="Arial" charset="0"/>
              <a:buChar char="•"/>
            </a:pPr>
            <a:endParaRPr lang="en-US" dirty="0"/>
          </a:p>
          <a:p>
            <a:pPr marL="342900" indent="-342900">
              <a:buFont typeface="Arial" charset="0"/>
              <a:buChar char="•"/>
            </a:pPr>
            <a:r>
              <a:rPr lang="en-US" dirty="0"/>
              <a:t>Entire 9.5 year archive (time-averaged emission): 4.1 𝜎</a:t>
            </a:r>
          </a:p>
          <a:p>
            <a:pPr marL="342900" indent="-342900">
              <a:buFont typeface="Arial" charset="0"/>
              <a:buChar char="•"/>
            </a:pPr>
            <a:r>
              <a:rPr lang="en-US" dirty="0"/>
              <a:t>First 7 years (excluding 170922A): 2.1 𝜎 (p = 1.6%)</a:t>
            </a:r>
          </a:p>
        </p:txBody>
      </p:sp>
      <p:sp>
        <p:nvSpPr>
          <p:cNvPr id="9" name="TextBox 8"/>
          <p:cNvSpPr txBox="1"/>
          <p:nvPr/>
        </p:nvSpPr>
        <p:spPr>
          <a:xfrm>
            <a:off x="3962400" y="3963632"/>
            <a:ext cx="1593706" cy="400110"/>
          </a:xfrm>
          <a:prstGeom prst="rect">
            <a:avLst/>
          </a:prstGeom>
          <a:noFill/>
        </p:spPr>
        <p:txBody>
          <a:bodyPr wrap="none" rtlCol="0">
            <a:spAutoFit/>
          </a:bodyPr>
          <a:lstStyle/>
          <a:p>
            <a:r>
              <a:rPr lang="en-US" sz="2000" dirty="0">
                <a:solidFill>
                  <a:schemeClr val="bg1"/>
                </a:solidFill>
              </a:rPr>
              <a:t>First 7 years</a:t>
            </a:r>
          </a:p>
        </p:txBody>
      </p:sp>
    </p:spTree>
    <p:extLst>
      <p:ext uri="{BB962C8B-B14F-4D97-AF65-F5344CB8AC3E}">
        <p14:creationId xmlns:p14="http://schemas.microsoft.com/office/powerpoint/2010/main" val="21955024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200" dirty="0"/>
              <a:t>What is producing the neutrinos?</a:t>
            </a:r>
          </a:p>
        </p:txBody>
      </p:sp>
      <p:sp>
        <p:nvSpPr>
          <p:cNvPr id="3" name="Content Placeholder 2"/>
          <p:cNvSpPr>
            <a:spLocks noGrp="1"/>
          </p:cNvSpPr>
          <p:nvPr>
            <p:ph idx="1"/>
          </p:nvPr>
        </p:nvSpPr>
        <p:spPr>
          <a:xfrm>
            <a:off x="2819400" y="2689667"/>
            <a:ext cx="4495800" cy="723900"/>
          </a:xfrm>
        </p:spPr>
        <p:txBody>
          <a:bodyPr/>
          <a:lstStyle/>
          <a:p>
            <a:pPr marL="0" indent="0">
              <a:buNone/>
            </a:pPr>
            <a:r>
              <a:rPr lang="en-US" sz="2400" dirty="0"/>
              <a:t>Which ideas do you have?</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12</a:t>
            </a:fld>
            <a:endParaRPr lang="en-US" dirty="0"/>
          </a:p>
        </p:txBody>
      </p:sp>
    </p:spTree>
    <p:extLst>
      <p:ext uri="{BB962C8B-B14F-4D97-AF65-F5344CB8AC3E}">
        <p14:creationId xmlns:p14="http://schemas.microsoft.com/office/powerpoint/2010/main" val="15075939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52600" y="960383"/>
            <a:ext cx="5192415" cy="4678417"/>
            <a:chOff x="1219200" y="807983"/>
            <a:chExt cx="5421015" cy="4898087"/>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807983"/>
              <a:ext cx="5421015" cy="4898087"/>
            </a:xfrm>
            <a:prstGeom prst="rect">
              <a:avLst/>
            </a:prstGeom>
          </p:spPr>
        </p:pic>
        <p:sp>
          <p:nvSpPr>
            <p:cNvPr id="13" name="Rectangle 12"/>
            <p:cNvSpPr/>
            <p:nvPr/>
          </p:nvSpPr>
          <p:spPr>
            <a:xfrm>
              <a:off x="2504638" y="2928848"/>
              <a:ext cx="1813317" cy="369332"/>
            </a:xfrm>
            <a:prstGeom prst="rect">
              <a:avLst/>
            </a:prstGeom>
          </p:spPr>
          <p:txBody>
            <a:bodyPr wrap="none">
              <a:spAutoFit/>
            </a:bodyPr>
            <a:lstStyle/>
            <a:p>
              <a:r>
                <a:rPr lang="en-US" sz="1800" dirty="0">
                  <a:solidFill>
                    <a:schemeClr val="bg1"/>
                  </a:solidFill>
                </a:rPr>
                <a:t>excluded region</a:t>
              </a:r>
            </a:p>
          </p:txBody>
        </p:sp>
        <p:sp>
          <p:nvSpPr>
            <p:cNvPr id="10" name="TextBox 9"/>
            <p:cNvSpPr txBox="1"/>
            <p:nvPr/>
          </p:nvSpPr>
          <p:spPr>
            <a:xfrm>
              <a:off x="5334000" y="4542785"/>
              <a:ext cx="966931" cy="369332"/>
            </a:xfrm>
            <a:prstGeom prst="rect">
              <a:avLst/>
            </a:prstGeom>
            <a:noFill/>
          </p:spPr>
          <p:txBody>
            <a:bodyPr wrap="none" rtlCol="0">
              <a:spAutoFit/>
            </a:bodyPr>
            <a:lstStyle/>
            <a:p>
              <a:r>
                <a:rPr lang="en-US" sz="1800"/>
                <a:t>allowed</a:t>
              </a:r>
              <a:endParaRPr lang="en-US" sz="1800" dirty="0"/>
            </a:p>
          </p:txBody>
        </p:sp>
      </p:grpSp>
      <p:sp>
        <p:nvSpPr>
          <p:cNvPr id="2" name="Title 1"/>
          <p:cNvSpPr>
            <a:spLocks noGrp="1"/>
          </p:cNvSpPr>
          <p:nvPr>
            <p:ph type="title"/>
          </p:nvPr>
        </p:nvSpPr>
        <p:spPr>
          <a:xfrm>
            <a:off x="0" y="0"/>
            <a:ext cx="9144000" cy="920584"/>
          </a:xfrm>
        </p:spPr>
        <p:txBody>
          <a:bodyPr/>
          <a:lstStyle/>
          <a:p>
            <a:r>
              <a:rPr lang="en-US" sz="3200" dirty="0"/>
              <a:t>The neutrinos are not produced predominantly by gamma-ray bursts</a:t>
            </a:r>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120</a:t>
            </a:fld>
            <a:endParaRPr lang="en-US" dirty="0"/>
          </a:p>
        </p:txBody>
      </p:sp>
      <p:sp>
        <p:nvSpPr>
          <p:cNvPr id="12" name="TextBox 11"/>
          <p:cNvSpPr txBox="1"/>
          <p:nvPr/>
        </p:nvSpPr>
        <p:spPr>
          <a:xfrm>
            <a:off x="591200" y="5530493"/>
            <a:ext cx="7943200" cy="923330"/>
          </a:xfrm>
          <a:prstGeom prst="rect">
            <a:avLst/>
          </a:prstGeom>
          <a:noFill/>
        </p:spPr>
        <p:txBody>
          <a:bodyPr wrap="none" rtlCol="0">
            <a:spAutoFit/>
          </a:bodyPr>
          <a:lstStyle/>
          <a:p>
            <a:pPr marL="342900" indent="-342900">
              <a:buFont typeface="Arial" charset="0"/>
              <a:buChar char="•"/>
            </a:pPr>
            <a:r>
              <a:rPr lang="en-US" sz="1800" dirty="0"/>
              <a:t>No GRB correlation with five years of muon neutrino track events</a:t>
            </a:r>
          </a:p>
          <a:p>
            <a:pPr marL="342900" indent="-342900">
              <a:buFont typeface="Arial" charset="0"/>
              <a:buChar char="•"/>
            </a:pPr>
            <a:r>
              <a:rPr lang="en-US" sz="1800" dirty="0"/>
              <a:t>Conclusion: &lt;1% of astrophysical neutrino flux is produced by GRBs</a:t>
            </a:r>
          </a:p>
          <a:p>
            <a:pPr marL="342900" indent="-342900">
              <a:buFont typeface="Arial" charset="0"/>
              <a:buChar char="•"/>
            </a:pPr>
            <a:r>
              <a:rPr lang="en-US" sz="1800" dirty="0"/>
              <a:t>Non-detection disfavors GRBs as the primary source of UHE cosmic rays</a:t>
            </a:r>
          </a:p>
        </p:txBody>
      </p:sp>
      <p:sp>
        <p:nvSpPr>
          <p:cNvPr id="5" name="Footer Placeholder 4"/>
          <p:cNvSpPr>
            <a:spLocks noGrp="1"/>
          </p:cNvSpPr>
          <p:nvPr>
            <p:ph type="ftr" sz="quarter" idx="3"/>
          </p:nvPr>
        </p:nvSpPr>
        <p:spPr/>
        <p:txBody>
          <a:bodyPr/>
          <a:lstStyle/>
          <a:p>
            <a:pPr>
              <a:defRPr/>
            </a:pPr>
            <a:r>
              <a:rPr lang="en-US"/>
              <a:t>Justin Vandenbroucke                           High-energy (astrophysical) neutrinos</a:t>
            </a:r>
            <a:endParaRPr lang="en-US" dirty="0"/>
          </a:p>
        </p:txBody>
      </p:sp>
      <p:sp>
        <p:nvSpPr>
          <p:cNvPr id="4" name="Rectangle 3"/>
          <p:cNvSpPr/>
          <p:nvPr/>
        </p:nvSpPr>
        <p:spPr>
          <a:xfrm>
            <a:off x="2971800" y="1936753"/>
            <a:ext cx="2193806" cy="646331"/>
          </a:xfrm>
          <a:prstGeom prst="rect">
            <a:avLst/>
          </a:prstGeom>
        </p:spPr>
        <p:txBody>
          <a:bodyPr wrap="none">
            <a:spAutoFit/>
          </a:bodyPr>
          <a:lstStyle/>
          <a:p>
            <a:r>
              <a:rPr lang="en-US" sz="1800" dirty="0" err="1">
                <a:solidFill>
                  <a:schemeClr val="bg1"/>
                </a:solidFill>
              </a:rPr>
              <a:t>IceCube</a:t>
            </a:r>
            <a:r>
              <a:rPr lang="en-US" sz="1800" dirty="0">
                <a:solidFill>
                  <a:schemeClr val="bg1"/>
                </a:solidFill>
              </a:rPr>
              <a:t>,</a:t>
            </a:r>
          </a:p>
          <a:p>
            <a:r>
              <a:rPr lang="en-US" sz="1800" dirty="0" err="1">
                <a:solidFill>
                  <a:schemeClr val="bg1"/>
                </a:solidFill>
              </a:rPr>
              <a:t>ApJ</a:t>
            </a:r>
            <a:r>
              <a:rPr lang="en-US" sz="1800" dirty="0">
                <a:solidFill>
                  <a:schemeClr val="bg1"/>
                </a:solidFill>
              </a:rPr>
              <a:t> 843:112 (2017)</a:t>
            </a:r>
          </a:p>
        </p:txBody>
      </p:sp>
    </p:spTree>
    <p:extLst>
      <p:ext uri="{BB962C8B-B14F-4D97-AF65-F5344CB8AC3E}">
        <p14:creationId xmlns:p14="http://schemas.microsoft.com/office/powerpoint/2010/main" val="8124576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Searches for neutrinos from fast radio bursts </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121</a:t>
            </a:fld>
            <a:endParaRPr lang="en-US" dirty="0"/>
          </a:p>
        </p:txBody>
      </p:sp>
      <p:sp>
        <p:nvSpPr>
          <p:cNvPr id="8" name="TextBox 7"/>
          <p:cNvSpPr txBox="1"/>
          <p:nvPr/>
        </p:nvSpPr>
        <p:spPr>
          <a:xfrm>
            <a:off x="53191" y="5408519"/>
            <a:ext cx="8901218" cy="969496"/>
          </a:xfrm>
          <a:prstGeom prst="rect">
            <a:avLst/>
          </a:prstGeom>
          <a:noFill/>
        </p:spPr>
        <p:txBody>
          <a:bodyPr wrap="none" rtlCol="0">
            <a:spAutoFit/>
          </a:bodyPr>
          <a:lstStyle/>
          <a:p>
            <a:pPr algn="ctr"/>
            <a:r>
              <a:rPr lang="en-US" sz="1900" dirty="0"/>
              <a:t>1 year: S. Fahey, A. </a:t>
            </a:r>
            <a:r>
              <a:rPr lang="en-US" sz="1900" dirty="0" err="1"/>
              <a:t>Kheirandish</a:t>
            </a:r>
            <a:r>
              <a:rPr lang="en-US" sz="1900" dirty="0"/>
              <a:t>, J. Vandenbroucke, D. Xu, </a:t>
            </a:r>
            <a:r>
              <a:rPr lang="en-US" sz="1900" dirty="0" err="1"/>
              <a:t>ApJ</a:t>
            </a:r>
            <a:r>
              <a:rPr lang="en-US" sz="1900" dirty="0"/>
              <a:t> 845 (2017) 1, 14</a:t>
            </a:r>
          </a:p>
          <a:p>
            <a:pPr algn="ctr"/>
            <a:r>
              <a:rPr lang="en-US" sz="1900" dirty="0"/>
              <a:t>6 year: </a:t>
            </a:r>
            <a:r>
              <a:rPr lang="en-US" sz="1900" dirty="0" err="1"/>
              <a:t>IceCube</a:t>
            </a:r>
            <a:r>
              <a:rPr lang="en-US" sz="1900" dirty="0"/>
              <a:t>, </a:t>
            </a:r>
            <a:r>
              <a:rPr lang="is-IS" sz="1900" dirty="0"/>
              <a:t>ApJ 857 (2018) 117</a:t>
            </a:r>
          </a:p>
          <a:p>
            <a:pPr algn="ctr"/>
            <a:r>
              <a:rPr lang="is-IS" sz="1900" dirty="0"/>
              <a:t>8  year MeV-TeV: arXiv:1908.09997</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66800"/>
            <a:ext cx="4270248" cy="320268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533" y="1066800"/>
            <a:ext cx="4270248" cy="3202686"/>
          </a:xfrm>
          <a:prstGeom prst="rect">
            <a:avLst/>
          </a:prstGeom>
        </p:spPr>
      </p:pic>
      <p:sp>
        <p:nvSpPr>
          <p:cNvPr id="3" name="TextBox 2"/>
          <p:cNvSpPr txBox="1"/>
          <p:nvPr/>
        </p:nvSpPr>
        <p:spPr>
          <a:xfrm>
            <a:off x="1270682" y="4309296"/>
            <a:ext cx="6753701" cy="707886"/>
          </a:xfrm>
          <a:prstGeom prst="rect">
            <a:avLst/>
          </a:prstGeom>
          <a:noFill/>
        </p:spPr>
        <p:txBody>
          <a:bodyPr wrap="square" rtlCol="0">
            <a:spAutoFit/>
          </a:bodyPr>
          <a:lstStyle/>
          <a:p>
            <a:pPr algn="ctr"/>
            <a:r>
              <a:rPr lang="en-US" sz="2000" dirty="0"/>
              <a:t>No significant correlation (time &amp; direction) found in Northern or Southern hemisphere</a:t>
            </a:r>
          </a:p>
        </p:txBody>
      </p:sp>
    </p:spTree>
    <p:extLst>
      <p:ext uri="{BB962C8B-B14F-4D97-AF65-F5344CB8AC3E}">
        <p14:creationId xmlns:p14="http://schemas.microsoft.com/office/powerpoint/2010/main" val="22900261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8"/>
          <p:cNvPicPr>
            <a:picLocks noChangeAspect="1"/>
          </p:cNvPicPr>
          <p:nvPr/>
        </p:nvPicPr>
        <p:blipFill rotWithShape="1">
          <a:blip r:embed="rId3">
            <a:extLst>
              <a:ext uri="{28A0092B-C50C-407E-A947-70E740481C1C}">
                <a14:useLocalDpi xmlns:a14="http://schemas.microsoft.com/office/drawing/2010/main" val="0"/>
              </a:ext>
            </a:extLst>
          </a:blip>
          <a:srcRect l="19063" r="22453"/>
          <a:stretch/>
        </p:blipFill>
        <p:spPr bwMode="auto">
          <a:xfrm>
            <a:off x="-228600" y="838200"/>
            <a:ext cx="4094922" cy="505145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00008"/>
          </a:xfrm>
        </p:spPr>
        <p:txBody>
          <a:bodyPr/>
          <a:lstStyle/>
          <a:p>
            <a:r>
              <a:rPr lang="en-US" sz="3200" dirty="0"/>
              <a:t>The </a:t>
            </a:r>
            <a:r>
              <a:rPr lang="en-US" sz="3200" dirty="0" err="1"/>
              <a:t>IceCube</a:t>
            </a:r>
            <a:r>
              <a:rPr lang="en-US" sz="3200" dirty="0"/>
              <a:t> Neutrino Observatory</a:t>
            </a:r>
          </a:p>
        </p:txBody>
      </p:sp>
      <p:sp>
        <p:nvSpPr>
          <p:cNvPr id="5" name="TextBox 4"/>
          <p:cNvSpPr txBox="1"/>
          <p:nvPr/>
        </p:nvSpPr>
        <p:spPr>
          <a:xfrm>
            <a:off x="76200" y="5939135"/>
            <a:ext cx="4668079" cy="461665"/>
          </a:xfrm>
          <a:prstGeom prst="rect">
            <a:avLst/>
          </a:prstGeom>
          <a:noFill/>
        </p:spPr>
        <p:txBody>
          <a:bodyPr wrap="square" rtlCol="0">
            <a:spAutoFit/>
          </a:bodyPr>
          <a:lstStyle/>
          <a:p>
            <a:pPr defTabSz="634950"/>
            <a:r>
              <a:rPr lang="en-US" b="1" kern="0" dirty="0" err="1">
                <a:solidFill>
                  <a:srgbClr val="0070C0"/>
                </a:solidFill>
                <a:latin typeface="+mn-lt"/>
                <a:ea typeface="Calibri" charset="0"/>
                <a:cs typeface="Calibri" charset="0"/>
                <a:sym typeface="Arial"/>
              </a:rPr>
              <a:t>DeepCore</a:t>
            </a:r>
            <a:r>
              <a:rPr lang="en-US" b="1" kern="0" dirty="0">
                <a:solidFill>
                  <a:srgbClr val="0070C0"/>
                </a:solidFill>
                <a:latin typeface="+mn-lt"/>
                <a:ea typeface="Calibri" charset="0"/>
                <a:cs typeface="Calibri" charset="0"/>
                <a:sym typeface="Arial"/>
              </a:rPr>
              <a:t> </a:t>
            </a:r>
            <a:r>
              <a:rPr lang="en-US" kern="0" dirty="0">
                <a:latin typeface="+mn-lt"/>
                <a:ea typeface="Calibri" charset="0"/>
                <a:cs typeface="Calibri" charset="0"/>
                <a:sym typeface="Arial"/>
              </a:rPr>
              <a:t>(low energy threshold)</a:t>
            </a:r>
          </a:p>
        </p:txBody>
      </p:sp>
      <p:sp>
        <p:nvSpPr>
          <p:cNvPr id="6" name="TextBox 5"/>
          <p:cNvSpPr txBox="1"/>
          <p:nvPr/>
        </p:nvSpPr>
        <p:spPr>
          <a:xfrm>
            <a:off x="3657600" y="685800"/>
            <a:ext cx="5334000" cy="2308324"/>
          </a:xfrm>
          <a:prstGeom prst="rect">
            <a:avLst/>
          </a:prstGeom>
          <a:noFill/>
        </p:spPr>
        <p:txBody>
          <a:bodyPr wrap="square" rtlCol="0">
            <a:spAutoFit/>
          </a:bodyPr>
          <a:lstStyle/>
          <a:p>
            <a:pPr defTabSz="634950"/>
            <a:r>
              <a:rPr lang="en-US" b="1" kern="0" dirty="0" err="1">
                <a:solidFill>
                  <a:srgbClr val="0070C0"/>
                </a:solidFill>
                <a:latin typeface="+mn-lt"/>
                <a:ea typeface="Calibri" charset="0"/>
                <a:cs typeface="Calibri" charset="0"/>
                <a:sym typeface="Arial"/>
              </a:rPr>
              <a:t>IceTop</a:t>
            </a:r>
            <a:r>
              <a:rPr lang="en-US" kern="0" dirty="0">
                <a:solidFill>
                  <a:srgbClr val="0070C0"/>
                </a:solidFill>
                <a:latin typeface="+mn-lt"/>
                <a:ea typeface="Calibri" charset="0"/>
                <a:cs typeface="Calibri" charset="0"/>
                <a:sym typeface="Arial"/>
              </a:rPr>
              <a:t> </a:t>
            </a:r>
            <a:r>
              <a:rPr lang="en-US" kern="0" dirty="0">
                <a:latin typeface="+mn-lt"/>
                <a:ea typeface="Calibri" charset="0"/>
                <a:cs typeface="Calibri" charset="0"/>
                <a:sym typeface="Arial"/>
              </a:rPr>
              <a:t>(surface array): 81 stations</a:t>
            </a:r>
          </a:p>
          <a:p>
            <a:pPr defTabSz="634950"/>
            <a:endParaRPr lang="en-US" sz="2000" b="1" kern="0" dirty="0">
              <a:solidFill>
                <a:srgbClr val="0070C0"/>
              </a:solidFill>
              <a:latin typeface="+mn-lt"/>
              <a:ea typeface="Calibri" charset="0"/>
              <a:cs typeface="Calibri" charset="0"/>
              <a:sym typeface="Arial"/>
            </a:endParaRPr>
          </a:p>
          <a:p>
            <a:pPr defTabSz="634950"/>
            <a:r>
              <a:rPr lang="en-US" b="1" kern="0" dirty="0" err="1">
                <a:solidFill>
                  <a:srgbClr val="0070C0"/>
                </a:solidFill>
                <a:latin typeface="+mn-lt"/>
                <a:ea typeface="Calibri" charset="0"/>
                <a:cs typeface="Calibri" charset="0"/>
                <a:sym typeface="Arial"/>
              </a:rPr>
              <a:t>IceCube</a:t>
            </a:r>
            <a:r>
              <a:rPr lang="en-US" kern="0" dirty="0">
                <a:latin typeface="+mn-lt"/>
                <a:ea typeface="Calibri" charset="0"/>
                <a:cs typeface="Calibri" charset="0"/>
                <a:sym typeface="Arial"/>
              </a:rPr>
              <a:t>: 86 strings</a:t>
            </a:r>
          </a:p>
          <a:p>
            <a:pPr defTabSz="634950"/>
            <a:r>
              <a:rPr lang="en-US" kern="0" dirty="0">
                <a:latin typeface="+mn-lt"/>
                <a:ea typeface="Calibri" charset="0"/>
                <a:cs typeface="Calibri" charset="0"/>
                <a:sym typeface="Arial"/>
              </a:rPr>
              <a:t>5160 optical sensors over 1 km</a:t>
            </a:r>
            <a:r>
              <a:rPr lang="en-US" kern="0" baseline="30000" dirty="0">
                <a:latin typeface="+mn-lt"/>
                <a:ea typeface="Calibri" charset="0"/>
                <a:cs typeface="Calibri" charset="0"/>
                <a:sym typeface="Arial"/>
              </a:rPr>
              <a:t>3</a:t>
            </a:r>
            <a:r>
              <a:rPr lang="en-US" kern="0" dirty="0">
                <a:latin typeface="+mn-lt"/>
                <a:ea typeface="Calibri" charset="0"/>
                <a:cs typeface="Calibri" charset="0"/>
                <a:sym typeface="Arial"/>
              </a:rPr>
              <a:t>  volume</a:t>
            </a:r>
          </a:p>
          <a:p>
            <a:pPr defTabSz="634950"/>
            <a:r>
              <a:rPr lang="en-US" kern="0" dirty="0">
                <a:latin typeface="+mn-lt"/>
                <a:ea typeface="Calibri" charset="0"/>
                <a:cs typeface="Calibri" charset="0"/>
                <a:sym typeface="Arial"/>
              </a:rPr>
              <a:t>17 m  vertical spacing </a:t>
            </a:r>
          </a:p>
          <a:p>
            <a:pPr defTabSz="634950"/>
            <a:r>
              <a:rPr lang="en-US" kern="0" dirty="0">
                <a:latin typeface="+mn-lt"/>
                <a:ea typeface="Calibri" charset="0"/>
                <a:cs typeface="Calibri" charset="0"/>
                <a:sym typeface="Arial"/>
              </a:rPr>
              <a:t>125 m horizontal spacing</a:t>
            </a:r>
          </a:p>
        </p:txBody>
      </p:sp>
      <p:pic>
        <p:nvPicPr>
          <p:cNvPr id="9" name="Picture 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00600" y="2901530"/>
            <a:ext cx="4234277" cy="3804070"/>
          </a:xfrm>
          <a:prstGeom prst="rect">
            <a:avLst/>
          </a:prstGeom>
        </p:spPr>
      </p:pic>
      <p:sp>
        <p:nvSpPr>
          <p:cNvPr id="3" name="Footer Placeholder 2"/>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122</a:t>
            </a:fld>
            <a:endParaRPr lang="en-US" dirty="0"/>
          </a:p>
        </p:txBody>
      </p:sp>
    </p:spTree>
    <p:extLst>
      <p:ext uri="{BB962C8B-B14F-4D97-AF65-F5344CB8AC3E}">
        <p14:creationId xmlns:p14="http://schemas.microsoft.com/office/powerpoint/2010/main" val="388861921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18872" y="121920"/>
            <a:ext cx="8910046" cy="640080"/>
          </a:xfrm>
        </p:spPr>
        <p:txBody>
          <a:bodyPr/>
          <a:lstStyle/>
          <a:p>
            <a:pPr algn="ctr"/>
            <a:r>
              <a:rPr lang="en-US" sz="3200" dirty="0" err="1"/>
              <a:t>IceCube</a:t>
            </a:r>
            <a:r>
              <a:rPr lang="en-US" sz="3200" dirty="0"/>
              <a:t> signals and backgrounds</a:t>
            </a:r>
          </a:p>
        </p:txBody>
      </p:sp>
      <p:sp>
        <p:nvSpPr>
          <p:cNvPr id="9" name="Content Placeholder 8"/>
          <p:cNvSpPr>
            <a:spLocks noGrp="1"/>
          </p:cNvSpPr>
          <p:nvPr>
            <p:ph sz="quarter" idx="13"/>
          </p:nvPr>
        </p:nvSpPr>
        <p:spPr>
          <a:xfrm>
            <a:off x="4597400" y="2209800"/>
            <a:ext cx="4115118" cy="2895600"/>
          </a:xfrm>
        </p:spPr>
        <p:txBody>
          <a:bodyPr/>
          <a:lstStyle/>
          <a:p>
            <a:pPr defTabSz="761940">
              <a:spcBef>
                <a:spcPct val="0"/>
              </a:spcBef>
            </a:pPr>
            <a:r>
              <a:rPr lang="en-US" sz="2800" dirty="0">
                <a:ea typeface="Candara" charset="0"/>
                <a:cs typeface="Candara" charset="0"/>
              </a:rPr>
              <a:t>Atmospheric muons: 70 billion per year</a:t>
            </a:r>
          </a:p>
          <a:p>
            <a:pPr defTabSz="761940">
              <a:spcBef>
                <a:spcPct val="0"/>
              </a:spcBef>
            </a:pPr>
            <a:r>
              <a:rPr lang="en-US" sz="2800" dirty="0">
                <a:ea typeface="Candara" charset="0"/>
                <a:cs typeface="Candara" charset="0"/>
              </a:rPr>
              <a:t>Atmospheric neutrinos: one in 10</a:t>
            </a:r>
            <a:r>
              <a:rPr lang="en-US" sz="2800" baseline="30000" dirty="0">
                <a:ea typeface="Candara" charset="0"/>
                <a:cs typeface="Candara" charset="0"/>
              </a:rPr>
              <a:t>3</a:t>
            </a:r>
          </a:p>
          <a:p>
            <a:pPr defTabSz="761940">
              <a:spcBef>
                <a:spcPct val="0"/>
              </a:spcBef>
            </a:pPr>
            <a:r>
              <a:rPr lang="en-US" sz="2800" dirty="0">
                <a:ea typeface="Candara" charset="0"/>
                <a:cs typeface="Candara" charset="0"/>
              </a:rPr>
              <a:t>Astrophysical neutrinos: one in 10</a:t>
            </a:r>
            <a:r>
              <a:rPr lang="en-US" sz="2800" baseline="30000" dirty="0">
                <a:ea typeface="Candara" charset="0"/>
                <a:cs typeface="Candara" charset="0"/>
              </a:rPr>
              <a:t>8</a:t>
            </a: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123</a:t>
            </a:fld>
            <a:endParaRPr lang="en-US" dirty="0"/>
          </a:p>
        </p:txBody>
      </p:sp>
      <p:sp>
        <p:nvSpPr>
          <p:cNvPr id="35" name="Footer Placeholder 4"/>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432825"/>
            <a:ext cx="3581720" cy="3977689"/>
          </a:xfrm>
          <a:prstGeom prst="rect">
            <a:avLst/>
          </a:prstGeom>
        </p:spPr>
      </p:pic>
    </p:spTree>
    <p:extLst>
      <p:ext uri="{BB962C8B-B14F-4D97-AF65-F5344CB8AC3E}">
        <p14:creationId xmlns:p14="http://schemas.microsoft.com/office/powerpoint/2010/main" val="278414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p:cNvSpPr txBox="1">
            <a:spLocks/>
          </p:cNvSpPr>
          <p:nvPr/>
        </p:nvSpPr>
        <p:spPr bwMode="auto">
          <a:xfrm>
            <a:off x="0" y="9525"/>
            <a:ext cx="91440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fr-FR" altLang="en-US" sz="3200" dirty="0">
                <a:latin typeface="Calibri" charset="0"/>
              </a:rPr>
              <a:t>Interaction </a:t>
            </a:r>
            <a:r>
              <a:rPr lang="fr-FR" altLang="en-US" sz="3200" dirty="0" err="1">
                <a:latin typeface="Calibri" charset="0"/>
              </a:rPr>
              <a:t>channels</a:t>
            </a:r>
            <a:r>
              <a:rPr lang="fr-FR" altLang="en-US" sz="3200" dirty="0">
                <a:latin typeface="Calibri" charset="0"/>
              </a:rPr>
              <a:t> and </a:t>
            </a:r>
            <a:r>
              <a:rPr lang="fr-FR" altLang="en-US" sz="3200" dirty="0" err="1">
                <a:latin typeface="Calibri" charset="0"/>
              </a:rPr>
              <a:t>flavor</a:t>
            </a:r>
            <a:r>
              <a:rPr lang="fr-FR" altLang="en-US" sz="3200" dirty="0">
                <a:latin typeface="Calibri" charset="0"/>
              </a:rPr>
              <a:t> identification</a:t>
            </a:r>
          </a:p>
        </p:txBody>
      </p:sp>
      <p:grpSp>
        <p:nvGrpSpPr>
          <p:cNvPr id="6" name="Group 5"/>
          <p:cNvGrpSpPr/>
          <p:nvPr/>
        </p:nvGrpSpPr>
        <p:grpSpPr>
          <a:xfrm>
            <a:off x="71655" y="1295400"/>
            <a:ext cx="3150542" cy="3912810"/>
            <a:chOff x="71655" y="1295400"/>
            <a:chExt cx="3150542" cy="3912810"/>
          </a:xfrm>
        </p:grpSpPr>
        <p:pic>
          <p:nvPicPr>
            <p:cNvPr id="23555" name="Image 8" descr="mu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00" y="1295400"/>
              <a:ext cx="2670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ZoneTexte 8"/>
            <p:cNvSpPr txBox="1">
              <a:spLocks noChangeArrowheads="1"/>
            </p:cNvSpPr>
            <p:nvPr/>
          </p:nvSpPr>
          <p:spPr bwMode="auto">
            <a:xfrm>
              <a:off x="71655" y="3638550"/>
              <a:ext cx="31505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Muon neutrino</a:t>
              </a:r>
            </a:p>
            <a:p>
              <a:pPr eaLnBrk="1" hangingPunct="1"/>
              <a:r>
                <a:rPr lang="fr-FR" altLang="en-US" sz="1800" dirty="0">
                  <a:latin typeface="+mn-lt"/>
                </a:rPr>
                <a:t>+ </a:t>
              </a:r>
              <a:r>
                <a:rPr lang="nl-BE" altLang="en-US" sz="1800" dirty="0">
                  <a:latin typeface="+mn-lt"/>
                </a:rPr>
                <a:t>Straight </a:t>
              </a:r>
              <a:r>
                <a:rPr lang="fr-FR" altLang="en-US" sz="1800" dirty="0" err="1">
                  <a:latin typeface="+mn-lt"/>
                </a:rPr>
                <a:t>track</a:t>
              </a:r>
              <a:r>
                <a:rPr lang="fr-FR" altLang="en-US" sz="1800" dirty="0">
                  <a:latin typeface="+mn-lt"/>
                </a:rPr>
                <a:t>,</a:t>
              </a:r>
            </a:p>
            <a:p>
              <a:pPr eaLnBrk="1" hangingPunct="1"/>
              <a:r>
                <a:rPr lang="fr-FR" altLang="en-US" sz="1800" dirty="0">
                  <a:latin typeface="+mn-lt"/>
                </a:rPr>
                <a:t>   points to neutrino source,</a:t>
              </a:r>
            </a:p>
            <a:p>
              <a:pPr eaLnBrk="1" hangingPunct="1"/>
              <a:r>
                <a:rPr lang="fr-FR" altLang="en-US" sz="1800" dirty="0">
                  <a:latin typeface="+mn-lt"/>
                </a:rPr>
                <a:t>   </a:t>
              </a:r>
              <a:r>
                <a:rPr lang="fr-FR" altLang="en-US" sz="1800" dirty="0" err="1">
                  <a:latin typeface="+mn-lt"/>
                </a:rPr>
                <a:t>angular</a:t>
              </a:r>
              <a:r>
                <a:rPr lang="fr-FR" altLang="en-US" sz="1800" dirty="0">
                  <a:latin typeface="+mn-lt"/>
                </a:rPr>
                <a:t> </a:t>
              </a:r>
              <a:r>
                <a:rPr lang="fr-FR" altLang="en-US" sz="1800" dirty="0" err="1">
                  <a:latin typeface="+mn-lt"/>
                </a:rPr>
                <a:t>resolution</a:t>
              </a:r>
              <a:r>
                <a:rPr lang="fr-FR" altLang="en-US" sz="1800" dirty="0">
                  <a:latin typeface="+mn-lt"/>
                </a:rPr>
                <a:t> ~1°</a:t>
              </a:r>
            </a:p>
            <a:p>
              <a:pPr eaLnBrk="1" hangingPunct="1"/>
              <a:r>
                <a:rPr lang="fr-FR" altLang="en-US" sz="1800" dirty="0">
                  <a:latin typeface="+mn-lt"/>
                </a:rPr>
                <a:t>-  </a:t>
              </a:r>
              <a:r>
                <a:rPr lang="fr-FR" altLang="en-US" sz="1800" dirty="0" err="1">
                  <a:latin typeface="+mn-lt"/>
                </a:rPr>
                <a:t>Cosmic</a:t>
              </a:r>
              <a:r>
                <a:rPr lang="fr-FR" altLang="en-US" sz="1800" dirty="0">
                  <a:latin typeface="+mn-lt"/>
                </a:rPr>
                <a:t>-ray muon background</a:t>
              </a:r>
            </a:p>
          </p:txBody>
        </p:sp>
      </p:grpSp>
      <p:grpSp>
        <p:nvGrpSpPr>
          <p:cNvPr id="5" name="Group 4"/>
          <p:cNvGrpSpPr/>
          <p:nvPr/>
        </p:nvGrpSpPr>
        <p:grpSpPr>
          <a:xfrm>
            <a:off x="3222197" y="1295400"/>
            <a:ext cx="2931252" cy="3635812"/>
            <a:chOff x="3222197" y="1295400"/>
            <a:chExt cx="2931252" cy="3635812"/>
          </a:xfrm>
        </p:grpSpPr>
        <p:pic>
          <p:nvPicPr>
            <p:cNvPr id="23554" name="Image 7" descr="electr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197" y="1295400"/>
              <a:ext cx="2700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ZoneTexte 9"/>
            <p:cNvSpPr txBox="1">
              <a:spLocks noChangeArrowheads="1"/>
            </p:cNvSpPr>
            <p:nvPr/>
          </p:nvSpPr>
          <p:spPr bwMode="auto">
            <a:xfrm>
              <a:off x="3222197" y="3638550"/>
              <a:ext cx="293125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Electron neutrino</a:t>
              </a:r>
            </a:p>
            <a:p>
              <a:pPr eaLnBrk="1" hangingPunct="1"/>
              <a:r>
                <a:rPr lang="fr-FR" altLang="en-US" sz="1800" dirty="0">
                  <a:latin typeface="+mn-lt"/>
                </a:rPr>
                <a:t>+ Good </a:t>
              </a:r>
              <a:r>
                <a:rPr lang="fr-FR" altLang="en-US" sz="1800" dirty="0" err="1">
                  <a:latin typeface="+mn-lt"/>
                </a:rPr>
                <a:t>energy</a:t>
              </a:r>
              <a:r>
                <a:rPr lang="fr-FR" altLang="en-US" sz="1800" dirty="0">
                  <a:latin typeface="+mn-lt"/>
                </a:rPr>
                <a:t> </a:t>
              </a:r>
              <a:r>
                <a:rPr lang="fr-FR" altLang="en-US" sz="1800" dirty="0" err="1">
                  <a:latin typeface="+mn-lt"/>
                </a:rPr>
                <a:t>resolution</a:t>
              </a:r>
              <a:endParaRPr lang="fr-FR" altLang="en-US" sz="1800" dirty="0">
                <a:latin typeface="+mn-lt"/>
              </a:endParaRPr>
            </a:p>
            <a:p>
              <a:pPr eaLnBrk="1" hangingPunct="1"/>
              <a:r>
                <a:rPr lang="nl-BE" altLang="en-US" sz="1800" dirty="0">
                  <a:latin typeface="+mn-lt"/>
                </a:rPr>
                <a:t>-  Cascade, ideally in detector</a:t>
              </a:r>
              <a:endParaRPr lang="fr-FR" altLang="en-US" sz="1800" dirty="0">
                <a:latin typeface="+mn-lt"/>
              </a:endParaRPr>
            </a:p>
            <a:p>
              <a:pPr eaLnBrk="1" hangingPunct="1"/>
              <a:r>
                <a:rPr lang="fr-FR" altLang="en-US" sz="1800" dirty="0">
                  <a:latin typeface="+mn-lt"/>
                </a:rPr>
                <a:t>-  </a:t>
              </a:r>
              <a:r>
                <a:rPr lang="nl-BE" altLang="en-US" sz="1800" dirty="0">
                  <a:latin typeface="+mn-lt"/>
                </a:rPr>
                <a:t>Poor angular resolution</a:t>
              </a:r>
              <a:endParaRPr lang="fr-FR" altLang="en-US" sz="1800" dirty="0">
                <a:latin typeface="+mn-lt"/>
              </a:endParaRPr>
            </a:p>
          </p:txBody>
        </p:sp>
      </p:grpSp>
      <p:grpSp>
        <p:nvGrpSpPr>
          <p:cNvPr id="4" name="Group 3"/>
          <p:cNvGrpSpPr/>
          <p:nvPr/>
        </p:nvGrpSpPr>
        <p:grpSpPr>
          <a:xfrm>
            <a:off x="6303169" y="1295400"/>
            <a:ext cx="2688431" cy="3913672"/>
            <a:chOff x="6303169" y="1295400"/>
            <a:chExt cx="2688431" cy="3913672"/>
          </a:xfrm>
        </p:grpSpPr>
        <p:pic>
          <p:nvPicPr>
            <p:cNvPr id="23556" name="Image 9" descr="tau.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3169" y="1295400"/>
              <a:ext cx="26146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ZoneTexte 10"/>
            <p:cNvSpPr txBox="1">
              <a:spLocks noChangeArrowheads="1"/>
            </p:cNvSpPr>
            <p:nvPr/>
          </p:nvSpPr>
          <p:spPr bwMode="auto">
            <a:xfrm>
              <a:off x="6461997" y="3639412"/>
              <a:ext cx="25296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Tau neutrino</a:t>
              </a:r>
            </a:p>
            <a:p>
              <a:pPr eaLnBrk="1" hangingPunct="1"/>
              <a:r>
                <a:rPr lang="fr-FR" altLang="en-US" sz="1800" dirty="0">
                  <a:latin typeface="+mn-lt"/>
                </a:rPr>
                <a:t>+ </a:t>
              </a:r>
              <a:r>
                <a:rPr lang="nl-BE" altLang="en-US" sz="1800" dirty="0">
                  <a:latin typeface="+mn-lt"/>
                </a:rPr>
                <a:t>Double bang signature</a:t>
              </a:r>
              <a:r>
                <a:rPr lang="fr-FR" altLang="en-US" sz="1800" dirty="0">
                  <a:latin typeface="+mn-lt"/>
                </a:rPr>
                <a:t>,</a:t>
              </a:r>
            </a:p>
            <a:p>
              <a:pPr eaLnBrk="1" hangingPunct="1"/>
              <a:r>
                <a:rPr lang="fr-FR" altLang="en-US" sz="1800" dirty="0">
                  <a:latin typeface="+mn-lt"/>
                </a:rPr>
                <a:t>   </a:t>
              </a:r>
              <a:r>
                <a:rPr lang="fr-FR" altLang="en-US" sz="1800" dirty="0" err="1">
                  <a:latin typeface="+mn-lt"/>
                </a:rPr>
                <a:t>low</a:t>
              </a:r>
              <a:r>
                <a:rPr lang="fr-FR" altLang="en-US" sz="1800" dirty="0">
                  <a:latin typeface="+mn-lt"/>
                </a:rPr>
                <a:t> background</a:t>
              </a:r>
            </a:p>
            <a:p>
              <a:pPr eaLnBrk="1" hangingPunct="1"/>
              <a:r>
                <a:rPr lang="fr-FR" altLang="en-US" sz="1800" dirty="0">
                  <a:latin typeface="+mn-lt"/>
                </a:rPr>
                <a:t>+ </a:t>
              </a:r>
              <a:r>
                <a:rPr lang="fr-FR" altLang="en-US" sz="1800" dirty="0" err="1">
                  <a:latin typeface="+mn-lt"/>
                </a:rPr>
                <a:t>Pointing</a:t>
              </a:r>
              <a:r>
                <a:rPr lang="fr-FR" altLang="en-US" sz="1800" dirty="0">
                  <a:latin typeface="+mn-lt"/>
                </a:rPr>
                <a:t> </a:t>
              </a:r>
              <a:r>
                <a:rPr lang="fr-FR" altLang="en-US" sz="1800" dirty="0" err="1">
                  <a:latin typeface="+mn-lt"/>
                </a:rPr>
                <a:t>capability</a:t>
              </a:r>
              <a:endParaRPr lang="fr-FR" altLang="en-US" sz="1800" dirty="0">
                <a:latin typeface="+mn-lt"/>
              </a:endParaRPr>
            </a:p>
            <a:p>
              <a:pPr eaLnBrk="1" hangingPunct="1"/>
              <a:r>
                <a:rPr lang="fr-FR" altLang="en-US" sz="1800" dirty="0">
                  <a:latin typeface="+mn-lt"/>
                </a:rPr>
                <a:t>- </a:t>
              </a:r>
              <a:r>
                <a:rPr lang="fr-FR" altLang="en-US" sz="1800" dirty="0" err="1">
                  <a:latin typeface="+mn-lt"/>
                </a:rPr>
                <a:t>Low</a:t>
              </a:r>
              <a:r>
                <a:rPr lang="fr-FR" altLang="en-US" sz="1800" dirty="0">
                  <a:latin typeface="+mn-lt"/>
                </a:rPr>
                <a:t> rate</a:t>
              </a:r>
            </a:p>
          </p:txBody>
        </p:sp>
      </p:grpSp>
      <mc:AlternateContent xmlns:mc="http://schemas.openxmlformats.org/markup-compatibility/2006" xmlns:a14="http://schemas.microsoft.com/office/drawing/2010/main">
        <mc:Choice Requires="a14">
          <p:sp>
            <p:nvSpPr>
              <p:cNvPr id="23561" name="TextBox 1"/>
              <p:cNvSpPr txBox="1">
                <a:spLocks noChangeArrowheads="1"/>
              </p:cNvSpPr>
              <p:nvPr/>
            </p:nvSpPr>
            <p:spPr bwMode="auto">
              <a:xfrm>
                <a:off x="1989840" y="5728960"/>
                <a:ext cx="5606022"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2000" dirty="0"/>
                  <a:t>Tracks: ≤1</a:t>
                </a:r>
                <a14:m>
                  <m:oMath xmlns:m="http://schemas.openxmlformats.org/officeDocument/2006/math">
                    <m:r>
                      <a:rPr lang="it-IT" altLang="en-US" sz="2000" i="1" smtClean="0">
                        <a:latin typeface="Cambria Math" charset="0"/>
                        <a:ea typeface="Cambria Math" charset="0"/>
                        <a:cs typeface="Cambria Math" charset="0"/>
                      </a:rPr>
                      <m:t>°</m:t>
                    </m:r>
                  </m:oMath>
                </a14:m>
                <a:r>
                  <a:rPr lang="en-US" altLang="en-US" sz="2000" dirty="0"/>
                  <a:t> angular resolution</a:t>
                </a:r>
              </a:p>
              <a:p>
                <a:pPr eaLnBrk="1" hangingPunct="1">
                  <a:buFont typeface="Arial" charset="0"/>
                  <a:buChar char="•"/>
                </a:pPr>
                <a:r>
                  <a:rPr lang="en-US" altLang="en-US" sz="2000" dirty="0"/>
                  <a:t>Cascades/showers: ~15</a:t>
                </a:r>
                <a14:m>
                  <m:oMath xmlns:m="http://schemas.openxmlformats.org/officeDocument/2006/math">
                    <m:r>
                      <a:rPr lang="it-IT" altLang="en-US" sz="2000" i="1">
                        <a:latin typeface="Cambria Math" charset="0"/>
                        <a:ea typeface="Cambria Math" charset="0"/>
                        <a:cs typeface="Cambria Math" charset="0"/>
                      </a:rPr>
                      <m:t>°</m:t>
                    </m:r>
                  </m:oMath>
                </a14:m>
                <a:r>
                  <a:rPr lang="en-US" altLang="en-US" sz="2000" dirty="0"/>
                  <a:t> angular resolution</a:t>
                </a:r>
              </a:p>
            </p:txBody>
          </p:sp>
        </mc:Choice>
        <mc:Fallback xmlns="">
          <p:sp>
            <p:nvSpPr>
              <p:cNvPr id="23561" name="TextBox 1"/>
              <p:cNvSpPr txBox="1">
                <a:spLocks noRot="1" noChangeAspect="1" noMove="1" noResize="1" noEditPoints="1" noAdjustHandles="1" noChangeArrowheads="1" noChangeShapeType="1" noTextEdit="1"/>
              </p:cNvSpPr>
              <p:nvPr/>
            </p:nvSpPr>
            <p:spPr bwMode="auto">
              <a:xfrm>
                <a:off x="1989840" y="5728960"/>
                <a:ext cx="5606022" cy="707886"/>
              </a:xfrm>
              <a:prstGeom prst="rect">
                <a:avLst/>
              </a:prstGeom>
              <a:blipFill rotWithShape="0">
                <a:blip r:embed="rId6"/>
                <a:stretch>
                  <a:fillRect l="-978" t="-4310" b="-155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124</a:t>
            </a:fld>
            <a:endParaRPr lang="en-US" dirty="0"/>
          </a:p>
        </p:txBody>
      </p:sp>
    </p:spTree>
    <p:extLst>
      <p:ext uri="{BB962C8B-B14F-4D97-AF65-F5344CB8AC3E}">
        <p14:creationId xmlns:p14="http://schemas.microsoft.com/office/powerpoint/2010/main" val="179142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altLang="en-US" sz="3200" dirty="0">
                <a:solidFill>
                  <a:schemeClr val="tx1"/>
                </a:solidFill>
              </a:rPr>
              <a:t>High-energy starting events (7.5 years)</a:t>
            </a:r>
            <a:endParaRPr lang="en-US" sz="3200" dirty="0">
              <a:solidFill>
                <a:schemeClr val="tx1"/>
              </a:solidFill>
            </a:endParaRPr>
          </a:p>
        </p:txBody>
      </p:sp>
      <p:sp>
        <p:nvSpPr>
          <p:cNvPr id="6" name="Slide Number Placeholder 5"/>
          <p:cNvSpPr>
            <a:spLocks noGrp="1"/>
          </p:cNvSpPr>
          <p:nvPr>
            <p:ph type="sldNum" sz="quarter" idx="4"/>
          </p:nvPr>
        </p:nvSpPr>
        <p:spPr>
          <a:xfrm>
            <a:off x="8686800" y="6573253"/>
            <a:ext cx="461962" cy="295275"/>
          </a:xfrm>
        </p:spPr>
        <p:txBody>
          <a:bodyPr/>
          <a:lstStyle/>
          <a:p>
            <a:pPr>
              <a:defRPr/>
            </a:pPr>
            <a:fld id="{FE987253-B894-114D-BDC2-8F3A1EBD88EF}" type="slidenum">
              <a:rPr lang="en-US" smtClean="0"/>
              <a:pPr>
                <a:defRPr/>
              </a:pPr>
              <a:t>125</a:t>
            </a:fld>
            <a:endParaRPr lang="en-US" dirty="0"/>
          </a:p>
        </p:txBody>
      </p:sp>
      <p:sp>
        <p:nvSpPr>
          <p:cNvPr id="4" name="Footer Placeholder 3"/>
          <p:cNvSpPr>
            <a:spLocks noGrp="1"/>
          </p:cNvSpPr>
          <p:nvPr>
            <p:ph type="ftr" sz="quarter" idx="3"/>
          </p:nvPr>
        </p:nvSpPr>
        <p:spPr>
          <a:xfrm>
            <a:off x="0" y="6573253"/>
            <a:ext cx="9144000" cy="304800"/>
          </a:xfrm>
        </p:spPr>
        <p:txBody>
          <a:bodyPr/>
          <a:lstStyle/>
          <a:p>
            <a:pPr>
              <a:defRPr/>
            </a:pPr>
            <a:r>
              <a:rPr lang="en-US"/>
              <a:t>Justin Vandenbroucke                           High-energy (astrophysical) neutrinos</a:t>
            </a:r>
            <a:endParaRPr lang="en-US" dirty="0"/>
          </a:p>
        </p:txBody>
      </p:sp>
      <p:pic>
        <p:nvPicPr>
          <p:cNvPr id="9" name="Picture 8"/>
          <p:cNvPicPr>
            <a:picLocks noChangeAspect="1"/>
          </p:cNvPicPr>
          <p:nvPr/>
        </p:nvPicPr>
        <p:blipFill>
          <a:blip r:embed="rId3"/>
          <a:stretch>
            <a:fillRect/>
          </a:stretch>
        </p:blipFill>
        <p:spPr>
          <a:xfrm>
            <a:off x="244842" y="987547"/>
            <a:ext cx="7696200" cy="5489453"/>
          </a:xfrm>
          <a:prstGeom prst="rect">
            <a:avLst/>
          </a:prstGeom>
        </p:spPr>
      </p:pic>
      <p:sp>
        <p:nvSpPr>
          <p:cNvPr id="7" name="TextBox 6"/>
          <p:cNvSpPr txBox="1"/>
          <p:nvPr/>
        </p:nvSpPr>
        <p:spPr>
          <a:xfrm>
            <a:off x="3852893" y="718731"/>
            <a:ext cx="1438214" cy="400110"/>
          </a:xfrm>
          <a:prstGeom prst="rect">
            <a:avLst/>
          </a:prstGeom>
          <a:noFill/>
        </p:spPr>
        <p:txBody>
          <a:bodyPr wrap="none" rtlCol="0">
            <a:spAutoFit/>
          </a:bodyPr>
          <a:lstStyle/>
          <a:p>
            <a:r>
              <a:rPr lang="en-US" sz="2000" dirty="0"/>
              <a:t>103 events</a:t>
            </a:r>
          </a:p>
        </p:txBody>
      </p:sp>
    </p:spTree>
    <p:extLst>
      <p:ext uri="{BB962C8B-B14F-4D97-AF65-F5344CB8AC3E}">
        <p14:creationId xmlns:p14="http://schemas.microsoft.com/office/powerpoint/2010/main" val="26612115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22710" y="479087"/>
            <a:ext cx="8495071" cy="5476645"/>
          </a:xfrm>
          <a:prstGeom prst="rect">
            <a:avLst/>
          </a:prstGeom>
        </p:spPr>
      </p:pic>
      <p:sp>
        <p:nvSpPr>
          <p:cNvPr id="7" name="TextBox 6"/>
          <p:cNvSpPr txBox="1"/>
          <p:nvPr/>
        </p:nvSpPr>
        <p:spPr>
          <a:xfrm>
            <a:off x="0" y="5867400"/>
            <a:ext cx="9129728" cy="707886"/>
          </a:xfrm>
          <a:prstGeom prst="rect">
            <a:avLst/>
          </a:prstGeom>
          <a:noFill/>
        </p:spPr>
        <p:txBody>
          <a:bodyPr wrap="square" rtlCol="0">
            <a:spAutoFit/>
          </a:bodyPr>
          <a:lstStyle/>
          <a:p>
            <a:pPr algn="ctr"/>
            <a:r>
              <a:rPr lang="en-US" sz="2000" dirty="0"/>
              <a:t>&gt;8 sigma detection of astrophysical neutrinos</a:t>
            </a:r>
          </a:p>
          <a:p>
            <a:pPr algn="ctr"/>
            <a:r>
              <a:rPr lang="en-US" sz="2000" dirty="0"/>
              <a:t>No significant clustering observed (103 events)</a:t>
            </a:r>
          </a:p>
        </p:txBody>
      </p:sp>
      <p:sp>
        <p:nvSpPr>
          <p:cNvPr id="8"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altLang="en-US" sz="3200" dirty="0">
                <a:solidFill>
                  <a:schemeClr val="tx1"/>
                </a:solidFill>
                <a:latin typeface="+mj-lt"/>
              </a:rPr>
              <a:t>High-energy starting events (7.5 years)</a:t>
            </a:r>
            <a:endParaRPr lang="en-US" sz="3200" dirty="0">
              <a:solidFill>
                <a:schemeClr val="tx1"/>
              </a:solidFill>
              <a:latin typeface="+mj-lt"/>
            </a:endParaRP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126</a:t>
            </a:fld>
            <a:endParaRPr lang="en-US" dirty="0"/>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11" name="TextBox 10"/>
          <p:cNvSpPr txBox="1"/>
          <p:nvPr/>
        </p:nvSpPr>
        <p:spPr>
          <a:xfrm>
            <a:off x="6851617" y="4191000"/>
            <a:ext cx="2078454" cy="369332"/>
          </a:xfrm>
          <a:prstGeom prst="rect">
            <a:avLst/>
          </a:prstGeom>
          <a:noFill/>
        </p:spPr>
        <p:txBody>
          <a:bodyPr wrap="none" rtlCol="0">
            <a:spAutoFit/>
          </a:bodyPr>
          <a:lstStyle/>
          <a:p>
            <a:r>
              <a:rPr lang="en-US" sz="1800" b="1" dirty="0">
                <a:solidFill>
                  <a:srgbClr val="FF0000"/>
                </a:solidFill>
              </a:rPr>
              <a:t>Work in progress</a:t>
            </a:r>
          </a:p>
        </p:txBody>
      </p:sp>
      <p:sp>
        <p:nvSpPr>
          <p:cNvPr id="2" name="TextBox 1"/>
          <p:cNvSpPr txBox="1"/>
          <p:nvPr/>
        </p:nvSpPr>
        <p:spPr>
          <a:xfrm>
            <a:off x="4114800" y="4560332"/>
            <a:ext cx="1313180" cy="369332"/>
          </a:xfrm>
          <a:prstGeom prst="rect">
            <a:avLst/>
          </a:prstGeom>
          <a:noFill/>
        </p:spPr>
        <p:txBody>
          <a:bodyPr wrap="none" rtlCol="0">
            <a:spAutoFit/>
          </a:bodyPr>
          <a:lstStyle/>
          <a:p>
            <a:r>
              <a:rPr lang="en-US" sz="1800" dirty="0"/>
              <a:t>103 events</a:t>
            </a:r>
          </a:p>
        </p:txBody>
      </p:sp>
    </p:spTree>
    <p:extLst>
      <p:ext uri="{BB962C8B-B14F-4D97-AF65-F5344CB8AC3E}">
        <p14:creationId xmlns:p14="http://schemas.microsoft.com/office/powerpoint/2010/main" val="137770349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a:endCxn id="2" idx="1"/>
          </p:cNvCxnSpPr>
          <p:nvPr/>
        </p:nvCxnSpPr>
        <p:spPr>
          <a:xfrm>
            <a:off x="1021545" y="4419600"/>
            <a:ext cx="5562600" cy="585"/>
          </a:xfrm>
          <a:prstGeom prst="line">
            <a:avLst/>
          </a:prstGeom>
          <a:ln>
            <a:noFill/>
          </a:ln>
          <a:effectLst/>
        </p:spPr>
        <p:style>
          <a:lnRef idx="2">
            <a:schemeClr val="accent1"/>
          </a:lnRef>
          <a:fillRef idx="0">
            <a:schemeClr val="accent1"/>
          </a:fillRef>
          <a:effectRef idx="1">
            <a:schemeClr val="accent1"/>
          </a:effectRef>
          <a:fontRef idx="minor">
            <a:schemeClr val="tx1"/>
          </a:fontRef>
        </p:style>
      </p:cxnSp>
      <p:sp>
        <p:nvSpPr>
          <p:cNvPr id="44033" name="Rectangle 2"/>
          <p:cNvSpPr>
            <a:spLocks noGrp="1" noChangeArrowheads="1"/>
          </p:cNvSpPr>
          <p:nvPr>
            <p:ph type="title"/>
          </p:nvPr>
        </p:nvSpPr>
        <p:spPr>
          <a:xfrm>
            <a:off x="6195834" y="29175"/>
            <a:ext cx="2948165" cy="1858830"/>
          </a:xfrm>
        </p:spPr>
        <p:txBody>
          <a:bodyPr/>
          <a:lstStyle/>
          <a:p>
            <a:pPr eaLnBrk="1" hangingPunct="1"/>
            <a:r>
              <a:rPr lang="en-US" altLang="en-US" dirty="0"/>
              <a:t>Neutrinos see the greatest energies and distances</a:t>
            </a:r>
          </a:p>
        </p:txBody>
      </p:sp>
      <p:sp>
        <p:nvSpPr>
          <p:cNvPr id="2" name="TextBox 1"/>
          <p:cNvSpPr txBox="1"/>
          <p:nvPr/>
        </p:nvSpPr>
        <p:spPr>
          <a:xfrm>
            <a:off x="6584145" y="4220130"/>
            <a:ext cx="836319" cy="400110"/>
          </a:xfrm>
          <a:prstGeom prst="rect">
            <a:avLst/>
          </a:prstGeom>
          <a:noFill/>
        </p:spPr>
        <p:txBody>
          <a:bodyPr wrap="none" rtlCol="0">
            <a:spAutoFit/>
          </a:bodyPr>
          <a:lstStyle/>
          <a:p>
            <a:r>
              <a:rPr lang="en-US" sz="2000" dirty="0">
                <a:solidFill>
                  <a:srgbClr val="0432FF"/>
                </a:solidFill>
              </a:rPr>
              <a:t>1 </a:t>
            </a:r>
            <a:r>
              <a:rPr lang="en-US" sz="2000" dirty="0" err="1">
                <a:solidFill>
                  <a:srgbClr val="0432FF"/>
                </a:solidFill>
              </a:rPr>
              <a:t>TeV</a:t>
            </a:r>
            <a:endParaRPr lang="en-US" sz="2000" dirty="0">
              <a:solidFill>
                <a:srgbClr val="0432FF"/>
              </a:solidFill>
            </a:endParaRPr>
          </a:p>
        </p:txBody>
      </p:sp>
      <p:sp>
        <p:nvSpPr>
          <p:cNvPr id="9" name="TextBox 8"/>
          <p:cNvSpPr txBox="1"/>
          <p:nvPr/>
        </p:nvSpPr>
        <p:spPr>
          <a:xfrm>
            <a:off x="6532958" y="2038290"/>
            <a:ext cx="1239442" cy="400110"/>
          </a:xfrm>
          <a:prstGeom prst="rect">
            <a:avLst/>
          </a:prstGeom>
          <a:noFill/>
        </p:spPr>
        <p:txBody>
          <a:bodyPr wrap="none" rtlCol="0">
            <a:spAutoFit/>
          </a:bodyPr>
          <a:lstStyle/>
          <a:p>
            <a:r>
              <a:rPr lang="en-US" sz="2000" dirty="0">
                <a:solidFill>
                  <a:srgbClr val="FF0000"/>
                </a:solidFill>
              </a:rPr>
              <a:t>100  </a:t>
            </a:r>
            <a:r>
              <a:rPr lang="en-US" sz="2000" dirty="0" err="1">
                <a:solidFill>
                  <a:srgbClr val="FF0000"/>
                </a:solidFill>
              </a:rPr>
              <a:t>EeV</a:t>
            </a:r>
            <a:endParaRPr lang="en-US" sz="2000" dirty="0">
              <a:solidFill>
                <a:srgbClr val="FF0000"/>
              </a:solidFill>
            </a:endParaRPr>
          </a:p>
        </p:txBody>
      </p:sp>
      <p:cxnSp>
        <p:nvCxnSpPr>
          <p:cNvPr id="14" name="Straight Connector 13"/>
          <p:cNvCxnSpPr>
            <a:endCxn id="9" idx="1"/>
          </p:cNvCxnSpPr>
          <p:nvPr/>
        </p:nvCxnSpPr>
        <p:spPr>
          <a:xfrm flipV="1">
            <a:off x="1021545" y="2238345"/>
            <a:ext cx="5511413" cy="13577"/>
          </a:xfrm>
          <a:prstGeom prst="line">
            <a:avLst/>
          </a:prstGeom>
          <a:ln>
            <a:noFil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5791200" y="4620240"/>
            <a:ext cx="228600" cy="1094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a:grpSpLocks noChangeAspect="1"/>
          </p:cNvGrpSpPr>
          <p:nvPr/>
        </p:nvGrpSpPr>
        <p:grpSpPr>
          <a:xfrm>
            <a:off x="0" y="154155"/>
            <a:ext cx="6324880" cy="6409484"/>
            <a:chOff x="0" y="0"/>
            <a:chExt cx="6477000" cy="656363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44851" cy="6563639"/>
            </a:xfrm>
            <a:prstGeom prst="rect">
              <a:avLst/>
            </a:prstGeom>
            <a:solidFill>
              <a:schemeClr val="bg1"/>
            </a:solidFill>
            <a:ln>
              <a:noFill/>
            </a:ln>
          </p:spPr>
        </p:pic>
        <p:cxnSp>
          <p:nvCxnSpPr>
            <p:cNvPr id="25" name="Straight Connector 24"/>
            <p:cNvCxnSpPr>
              <a:cxnSpLocks noChangeAspect="1"/>
            </p:cNvCxnSpPr>
            <p:nvPr/>
          </p:nvCxnSpPr>
          <p:spPr>
            <a:xfrm>
              <a:off x="838200" y="2120023"/>
              <a:ext cx="56388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38200" y="4419600"/>
              <a:ext cx="5638800" cy="0"/>
            </a:xfrm>
            <a:prstGeom prst="lin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cxnSp>
      </p:grpSp>
      <p:sp>
        <p:nvSpPr>
          <p:cNvPr id="7" name="Slide Number Placeholder 6"/>
          <p:cNvSpPr>
            <a:spLocks noGrp="1"/>
          </p:cNvSpPr>
          <p:nvPr>
            <p:ph type="sldNum" sz="quarter" idx="4"/>
          </p:nvPr>
        </p:nvSpPr>
        <p:spPr/>
        <p:txBody>
          <a:bodyPr/>
          <a:lstStyle/>
          <a:p>
            <a:pPr>
              <a:defRPr/>
            </a:pPr>
            <a:fld id="{FE987253-B894-114D-BDC2-8F3A1EBD88EF}" type="slidenum">
              <a:rPr lang="en-US" smtClean="0"/>
              <a:pPr>
                <a:defRPr/>
              </a:pPr>
              <a:t>127</a:t>
            </a:fld>
            <a:endParaRPr lang="en-US" dirty="0"/>
          </a:p>
        </p:txBody>
      </p:sp>
      <p:sp>
        <p:nvSpPr>
          <p:cNvPr id="8" name="Footer Placeholder 7"/>
          <p:cNvSpPr>
            <a:spLocks noGrp="1"/>
          </p:cNvSpPr>
          <p:nvPr>
            <p:ph type="ftr" sz="quarter" idx="3"/>
          </p:nvPr>
        </p:nvSpPr>
        <p:spPr/>
        <p:txBody>
          <a:bodyPr/>
          <a:lstStyle/>
          <a:p>
            <a:pPr>
              <a:defRPr/>
            </a:pPr>
            <a:r>
              <a:rPr lang="en-US"/>
              <a:t>Justin Vandenbroucke                           High-energy (astrophysical) neutrinos</a:t>
            </a:r>
            <a:endParaRPr lang="en-US" dirty="0"/>
          </a:p>
        </p:txBody>
      </p:sp>
    </p:spTree>
    <p:extLst>
      <p:ext uri="{BB962C8B-B14F-4D97-AF65-F5344CB8AC3E}">
        <p14:creationId xmlns:p14="http://schemas.microsoft.com/office/powerpoint/2010/main" val="30736751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45"/>
            <a:ext cx="9144000" cy="1226796"/>
          </a:xfrm>
        </p:spPr>
        <p:txBody>
          <a:bodyPr>
            <a:noAutofit/>
          </a:bodyPr>
          <a:lstStyle/>
          <a:p>
            <a:r>
              <a:rPr lang="en-US" sz="2800" dirty="0"/>
              <a:t>Search for neutrinos in coincidence with gravitational waves from binary black hole mergers (multi-messenger astrophysics without electromagnetic messengers!)</a:t>
            </a:r>
          </a:p>
        </p:txBody>
      </p:sp>
      <p:sp>
        <p:nvSpPr>
          <p:cNvPr id="4" name="Footer Placeholder 3"/>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8" name="Slide Number Placeholder 7"/>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128</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953" y="1219200"/>
            <a:ext cx="5710047" cy="2632967"/>
          </a:xfrm>
          <a:prstGeom prst="rect">
            <a:avLst/>
          </a:prstGeom>
        </p:spPr>
      </p:pic>
      <p:sp>
        <p:nvSpPr>
          <p:cNvPr id="9" name="TextBox 8"/>
          <p:cNvSpPr txBox="1"/>
          <p:nvPr/>
        </p:nvSpPr>
        <p:spPr>
          <a:xfrm>
            <a:off x="4038600" y="1424438"/>
            <a:ext cx="1351652" cy="369332"/>
          </a:xfrm>
          <a:prstGeom prst="rect">
            <a:avLst/>
          </a:prstGeom>
          <a:noFill/>
        </p:spPr>
        <p:txBody>
          <a:bodyPr wrap="none" rtlCol="0">
            <a:spAutoFit/>
          </a:bodyPr>
          <a:lstStyle/>
          <a:p>
            <a:r>
              <a:rPr lang="en-US" sz="1800" dirty="0"/>
              <a:t>GW150914</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 y="3765934"/>
            <a:ext cx="4572000" cy="21082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847800"/>
            <a:ext cx="4572000" cy="2108200"/>
          </a:xfrm>
          <a:prstGeom prst="rect">
            <a:avLst/>
          </a:prstGeom>
        </p:spPr>
      </p:pic>
      <p:sp>
        <p:nvSpPr>
          <p:cNvPr id="14" name="TextBox 13"/>
          <p:cNvSpPr txBox="1"/>
          <p:nvPr/>
        </p:nvSpPr>
        <p:spPr>
          <a:xfrm>
            <a:off x="3403811" y="1840468"/>
            <a:ext cx="2621230" cy="369332"/>
          </a:xfrm>
          <a:prstGeom prst="rect">
            <a:avLst/>
          </a:prstGeom>
          <a:noFill/>
        </p:spPr>
        <p:txBody>
          <a:bodyPr wrap="none" rtlCol="0">
            <a:spAutoFit/>
          </a:bodyPr>
          <a:lstStyle/>
          <a:p>
            <a:pPr algn="ctr"/>
            <a:r>
              <a:rPr lang="en-US" sz="1800" dirty="0"/>
              <a:t>PRD 93, 122010 (2016)</a:t>
            </a:r>
          </a:p>
        </p:txBody>
      </p:sp>
      <p:sp>
        <p:nvSpPr>
          <p:cNvPr id="15" name="Rectangle 14"/>
          <p:cNvSpPr/>
          <p:nvPr/>
        </p:nvSpPr>
        <p:spPr>
          <a:xfrm>
            <a:off x="3048463" y="5844335"/>
            <a:ext cx="2621230" cy="369332"/>
          </a:xfrm>
          <a:prstGeom prst="rect">
            <a:avLst/>
          </a:prstGeom>
        </p:spPr>
        <p:txBody>
          <a:bodyPr wrap="none">
            <a:spAutoFit/>
          </a:bodyPr>
          <a:lstStyle/>
          <a:p>
            <a:pPr algn="ctr"/>
            <a:r>
              <a:rPr lang="en-US" sz="1800" dirty="0"/>
              <a:t>PRD 96, 022005 (2017)</a:t>
            </a:r>
          </a:p>
        </p:txBody>
      </p:sp>
      <p:sp>
        <p:nvSpPr>
          <p:cNvPr id="11" name="Rectangle 10"/>
          <p:cNvSpPr/>
          <p:nvPr/>
        </p:nvSpPr>
        <p:spPr>
          <a:xfrm>
            <a:off x="2059429" y="6213667"/>
            <a:ext cx="4950971" cy="369332"/>
          </a:xfrm>
          <a:prstGeom prst="rect">
            <a:avLst/>
          </a:prstGeom>
        </p:spPr>
        <p:txBody>
          <a:bodyPr wrap="none">
            <a:spAutoFit/>
          </a:bodyPr>
          <a:lstStyle/>
          <a:p>
            <a:pPr algn="ctr"/>
            <a:r>
              <a:rPr lang="en-US" sz="1800" dirty="0"/>
              <a:t>ANTARES, </a:t>
            </a:r>
            <a:r>
              <a:rPr lang="en-US" sz="1800" dirty="0" err="1"/>
              <a:t>IceCube</a:t>
            </a:r>
            <a:r>
              <a:rPr lang="en-US" sz="1800" dirty="0"/>
              <a:t>, LIGO/VIRGO partnership</a:t>
            </a:r>
          </a:p>
        </p:txBody>
      </p:sp>
    </p:spTree>
    <p:extLst>
      <p:ext uri="{BB962C8B-B14F-4D97-AF65-F5344CB8AC3E}">
        <p14:creationId xmlns:p14="http://schemas.microsoft.com/office/powerpoint/2010/main" val="17590859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8CDA2-AC1D-7F46-A6BF-9B6A600C7F03}"/>
              </a:ext>
            </a:extLst>
          </p:cNvPr>
          <p:cNvSpPr>
            <a:spLocks noGrp="1"/>
          </p:cNvSpPr>
          <p:nvPr>
            <p:ph type="title"/>
          </p:nvPr>
        </p:nvSpPr>
        <p:spPr>
          <a:xfrm>
            <a:off x="0" y="0"/>
            <a:ext cx="9144000" cy="1417638"/>
          </a:xfrm>
        </p:spPr>
        <p:txBody>
          <a:bodyPr/>
          <a:lstStyle/>
          <a:p>
            <a:r>
              <a:rPr lang="en-US" dirty="0"/>
              <a:t>TXS 0506+056 neutrino flare without gamma flare:</a:t>
            </a:r>
            <a:br>
              <a:rPr lang="en-US" dirty="0"/>
            </a:br>
            <a:r>
              <a:rPr lang="en-US" dirty="0"/>
              <a:t>gammas reprocessed within source?</a:t>
            </a:r>
          </a:p>
        </p:txBody>
      </p:sp>
      <p:sp>
        <p:nvSpPr>
          <p:cNvPr id="4" name="Footer Placeholder 3">
            <a:extLst>
              <a:ext uri="{FF2B5EF4-FFF2-40B4-BE49-F238E27FC236}">
                <a16:creationId xmlns:a16="http://schemas.microsoft.com/office/drawing/2014/main" id="{9AC629CD-5125-E046-B7F1-9562653E1DC1}"/>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0BDFCC62-1E35-C24A-AB7A-E6889EE19A96}"/>
              </a:ext>
            </a:extLst>
          </p:cNvPr>
          <p:cNvSpPr>
            <a:spLocks noGrp="1"/>
          </p:cNvSpPr>
          <p:nvPr>
            <p:ph type="sldNum" sz="quarter" idx="4"/>
          </p:nvPr>
        </p:nvSpPr>
        <p:spPr/>
        <p:txBody>
          <a:bodyPr/>
          <a:lstStyle/>
          <a:p>
            <a:pPr>
              <a:defRPr/>
            </a:pPr>
            <a:fld id="{FE987253-B894-114D-BDC2-8F3A1EBD88EF}" type="slidenum">
              <a:rPr lang="en-US" smtClean="0"/>
              <a:pPr>
                <a:defRPr/>
              </a:pPr>
              <a:t>129</a:t>
            </a:fld>
            <a:endParaRPr lang="en-US" dirty="0"/>
          </a:p>
        </p:txBody>
      </p:sp>
      <p:pic>
        <p:nvPicPr>
          <p:cNvPr id="7" name="Picture 6" descr="A close up of a map&#10;&#10;Description automatically generated">
            <a:extLst>
              <a:ext uri="{FF2B5EF4-FFF2-40B4-BE49-F238E27FC236}">
                <a16:creationId xmlns:a16="http://schemas.microsoft.com/office/drawing/2014/main" id="{E6C5D47E-10DD-E44A-A9B0-A3469C84D4A4}"/>
              </a:ext>
            </a:extLst>
          </p:cNvPr>
          <p:cNvPicPr>
            <a:picLocks noChangeAspect="1"/>
          </p:cNvPicPr>
          <p:nvPr/>
        </p:nvPicPr>
        <p:blipFill>
          <a:blip r:embed="rId3"/>
          <a:stretch>
            <a:fillRect/>
          </a:stretch>
        </p:blipFill>
        <p:spPr>
          <a:xfrm>
            <a:off x="914400" y="1417638"/>
            <a:ext cx="7315200" cy="4869712"/>
          </a:xfrm>
          <a:prstGeom prst="rect">
            <a:avLst/>
          </a:prstGeom>
        </p:spPr>
      </p:pic>
      <p:sp>
        <p:nvSpPr>
          <p:cNvPr id="8" name="TextBox 7">
            <a:extLst>
              <a:ext uri="{FF2B5EF4-FFF2-40B4-BE49-F238E27FC236}">
                <a16:creationId xmlns:a16="http://schemas.microsoft.com/office/drawing/2014/main" id="{0A53E921-9208-5444-96EE-CFBA35D71531}"/>
              </a:ext>
            </a:extLst>
          </p:cNvPr>
          <p:cNvSpPr txBox="1"/>
          <p:nvPr/>
        </p:nvSpPr>
        <p:spPr>
          <a:xfrm>
            <a:off x="5715000" y="4343400"/>
            <a:ext cx="2202270" cy="646331"/>
          </a:xfrm>
          <a:prstGeom prst="rect">
            <a:avLst/>
          </a:prstGeom>
          <a:solidFill>
            <a:schemeClr val="bg1"/>
          </a:solidFill>
        </p:spPr>
        <p:txBody>
          <a:bodyPr wrap="none" rtlCol="0">
            <a:spAutoFit/>
          </a:bodyPr>
          <a:lstStyle/>
          <a:p>
            <a:pPr algn="r"/>
            <a:r>
              <a:rPr lang="en-US" sz="1800" dirty="0" err="1"/>
              <a:t>Halzen</a:t>
            </a:r>
            <a:r>
              <a:rPr lang="en-US" sz="1800" dirty="0"/>
              <a:t>+,</a:t>
            </a:r>
          </a:p>
          <a:p>
            <a:pPr algn="r"/>
            <a:r>
              <a:rPr lang="en-US" sz="1800" dirty="0" err="1"/>
              <a:t>ApJL</a:t>
            </a:r>
            <a:r>
              <a:rPr lang="en-US" sz="1800" dirty="0"/>
              <a:t> 874:L9 (2019)</a:t>
            </a:r>
          </a:p>
        </p:txBody>
      </p:sp>
    </p:spTree>
    <p:extLst>
      <p:ext uri="{BB962C8B-B14F-4D97-AF65-F5344CB8AC3E}">
        <p14:creationId xmlns:p14="http://schemas.microsoft.com/office/powerpoint/2010/main" val="3443714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200" dirty="0"/>
              <a:t>What is producing the neutrinos?</a:t>
            </a:r>
            <a:br>
              <a:rPr lang="en-US" sz="3200" dirty="0"/>
            </a:br>
            <a:r>
              <a:rPr lang="en-US" sz="3200" dirty="0"/>
              <a:t>constraining candidate sources and source classes</a:t>
            </a:r>
          </a:p>
        </p:txBody>
      </p:sp>
      <p:sp>
        <p:nvSpPr>
          <p:cNvPr id="3" name="Content Placeholder 2"/>
          <p:cNvSpPr>
            <a:spLocks noGrp="1"/>
          </p:cNvSpPr>
          <p:nvPr>
            <p:ph idx="1"/>
          </p:nvPr>
        </p:nvSpPr>
        <p:spPr>
          <a:xfrm>
            <a:off x="1145381" y="1181100"/>
            <a:ext cx="7772400" cy="5334000"/>
          </a:xfrm>
        </p:spPr>
        <p:txBody>
          <a:bodyPr/>
          <a:lstStyle/>
          <a:p>
            <a:r>
              <a:rPr lang="en-US" sz="2200" dirty="0"/>
              <a:t>Gamma-ray bursts</a:t>
            </a:r>
          </a:p>
          <a:p>
            <a:r>
              <a:rPr lang="en-US" sz="2200" dirty="0"/>
              <a:t>Star-forming galaxies</a:t>
            </a:r>
          </a:p>
          <a:p>
            <a:r>
              <a:rPr lang="en-US" sz="2200" dirty="0"/>
              <a:t>Active galactic nuclei inc. blazars (time averaged)</a:t>
            </a:r>
          </a:p>
          <a:p>
            <a:r>
              <a:rPr lang="en-US" sz="2200" dirty="0"/>
              <a:t>Active galactic nuclei inc. blazars (flares)</a:t>
            </a:r>
          </a:p>
          <a:p>
            <a:r>
              <a:rPr lang="en-US" sz="2200" dirty="0"/>
              <a:t>Galaxy clusters</a:t>
            </a:r>
          </a:p>
          <a:p>
            <a:r>
              <a:rPr lang="en-US" sz="2200" dirty="0"/>
              <a:t>Supernovae</a:t>
            </a:r>
          </a:p>
          <a:p>
            <a:r>
              <a:rPr lang="en-US" sz="2200" dirty="0"/>
              <a:t>Galactic diffuse emission</a:t>
            </a:r>
          </a:p>
          <a:p>
            <a:r>
              <a:rPr lang="en-US" sz="2200" dirty="0"/>
              <a:t>Discrete Galactic sources</a:t>
            </a:r>
          </a:p>
          <a:p>
            <a:r>
              <a:rPr lang="en-US" sz="2200" dirty="0"/>
              <a:t>Binary black hole or neutron star mergers</a:t>
            </a:r>
          </a:p>
          <a:p>
            <a:r>
              <a:rPr lang="en-US" sz="2200" dirty="0"/>
              <a:t>Novae</a:t>
            </a:r>
          </a:p>
          <a:p>
            <a:r>
              <a:rPr lang="en-US" sz="2200" dirty="0"/>
              <a:t>Tidal disruption events</a:t>
            </a:r>
          </a:p>
          <a:p>
            <a:r>
              <a:rPr lang="en-US" sz="2200" dirty="0"/>
              <a:t>Fast radio bursts</a:t>
            </a:r>
          </a:p>
          <a:p>
            <a:r>
              <a:rPr lang="en-US" sz="2200" dirty="0"/>
              <a:t>Dark matter</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13</a:t>
            </a:fld>
            <a:endParaRPr lang="en-US" dirty="0"/>
          </a:p>
        </p:txBody>
      </p:sp>
    </p:spTree>
    <p:extLst>
      <p:ext uri="{BB962C8B-B14F-4D97-AF65-F5344CB8AC3E}">
        <p14:creationId xmlns:p14="http://schemas.microsoft.com/office/powerpoint/2010/main" val="319966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p>
            <a:r>
              <a:rPr lang="en-US" dirty="0">
                <a:solidFill>
                  <a:schemeClr val="bg1"/>
                </a:solidFill>
              </a:rPr>
              <a:t>Conclusions and Outlook</a:t>
            </a:r>
          </a:p>
        </p:txBody>
      </p:sp>
      <p:sp>
        <p:nvSpPr>
          <p:cNvPr id="3" name="Content Placeholder 2"/>
          <p:cNvSpPr>
            <a:spLocks noGrp="1"/>
          </p:cNvSpPr>
          <p:nvPr>
            <p:ph idx="1"/>
          </p:nvPr>
        </p:nvSpPr>
        <p:spPr>
          <a:xfrm>
            <a:off x="-14594" y="3577022"/>
            <a:ext cx="9144000" cy="3204778"/>
          </a:xfrm>
        </p:spPr>
        <p:txBody>
          <a:bodyPr/>
          <a:lstStyle/>
          <a:p>
            <a:r>
              <a:rPr lang="en-US" sz="2000" dirty="0">
                <a:solidFill>
                  <a:schemeClr val="bg1"/>
                </a:solidFill>
              </a:rPr>
              <a:t>Multi-messenger astrophysics with neutrinos, gravitational waves, gamma rays, and cosmic rays is now a reality</a:t>
            </a:r>
          </a:p>
          <a:p>
            <a:r>
              <a:rPr lang="en-US" sz="2000" dirty="0">
                <a:solidFill>
                  <a:schemeClr val="bg1"/>
                </a:solidFill>
              </a:rPr>
              <a:t>Evidence for a single blazar as the first identified source of the neutrinos</a:t>
            </a:r>
          </a:p>
          <a:p>
            <a:r>
              <a:rPr lang="en-US" sz="2000" dirty="0">
                <a:solidFill>
                  <a:schemeClr val="bg1"/>
                </a:solidFill>
              </a:rPr>
              <a:t>There must be at least 10</a:t>
            </a:r>
            <a:r>
              <a:rPr lang="en-US" sz="2000" baseline="30000" dirty="0">
                <a:solidFill>
                  <a:schemeClr val="bg1"/>
                </a:solidFill>
              </a:rPr>
              <a:t>2</a:t>
            </a:r>
            <a:r>
              <a:rPr lang="en-US" sz="2000" dirty="0">
                <a:solidFill>
                  <a:schemeClr val="bg1"/>
                </a:solidFill>
              </a:rPr>
              <a:t> additional neutrino sources, and multiple source classes</a:t>
            </a:r>
          </a:p>
          <a:p>
            <a:r>
              <a:rPr lang="en-US" sz="2000" dirty="0">
                <a:solidFill>
                  <a:schemeClr val="bg1"/>
                </a:solidFill>
              </a:rPr>
              <a:t>The Cherenkov Telescope Array will open new discovery space for multi-messenger and transient astrophysics with innovative instrumentation</a:t>
            </a:r>
          </a:p>
          <a:p>
            <a:r>
              <a:rPr lang="en-US" sz="2000" dirty="0">
                <a:solidFill>
                  <a:schemeClr val="bg1"/>
                </a:solidFill>
              </a:rPr>
              <a:t>Pace of discoveries will accelerate with IceCube-Gen2, KM3NeT, CTA, HAWC/SGSO, LIGO/VIRGO, SKA, LSST</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solidFill>
                  <a:schemeClr val="bg1"/>
                </a:solidFill>
              </a:rPr>
              <a:pPr>
                <a:defRPr/>
              </a:pPr>
              <a:t>130</a:t>
            </a:fld>
            <a:endParaRPr lang="en-US" dirty="0">
              <a:solidFill>
                <a:schemeClr val="bg1"/>
              </a:solidFill>
            </a:endParaRPr>
          </a:p>
        </p:txBody>
      </p:sp>
      <p:sp>
        <p:nvSpPr>
          <p:cNvPr id="6" name="Footer Placeholder 5"/>
          <p:cNvSpPr>
            <a:spLocks noGrp="1"/>
          </p:cNvSpPr>
          <p:nvPr>
            <p:ph type="ftr" sz="quarter" idx="3"/>
          </p:nvPr>
        </p:nvSpPr>
        <p:spPr/>
        <p:txBody>
          <a:bodyPr/>
          <a:lstStyle/>
          <a:p>
            <a:pPr>
              <a:defRPr/>
            </a:pPr>
            <a:r>
              <a:rPr lang="en-US">
                <a:solidFill>
                  <a:schemeClr val="bg1"/>
                </a:solidFill>
              </a:rPr>
              <a:t>Justin Vandenbroucke                           High-energy (astrophysical) neutrinos</a:t>
            </a: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8722" y="555934"/>
            <a:ext cx="4797368" cy="2796866"/>
          </a:xfrm>
          <a:prstGeom prst="rect">
            <a:avLst/>
          </a:prstGeom>
        </p:spPr>
      </p:pic>
    </p:spTree>
    <p:extLst>
      <p:ext uri="{BB962C8B-B14F-4D97-AF65-F5344CB8AC3E}">
        <p14:creationId xmlns:p14="http://schemas.microsoft.com/office/powerpoint/2010/main" val="418090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839B-0087-994B-B2DF-BCC0EC40A77C}"/>
              </a:ext>
            </a:extLst>
          </p:cNvPr>
          <p:cNvSpPr>
            <a:spLocks noGrp="1"/>
          </p:cNvSpPr>
          <p:nvPr>
            <p:ph type="title"/>
          </p:nvPr>
        </p:nvSpPr>
        <p:spPr>
          <a:xfrm>
            <a:off x="0" y="0"/>
            <a:ext cx="9144000" cy="885102"/>
          </a:xfrm>
        </p:spPr>
        <p:txBody>
          <a:bodyPr/>
          <a:lstStyle/>
          <a:p>
            <a:r>
              <a:rPr lang="en-US" b="1" dirty="0">
                <a:solidFill>
                  <a:srgbClr val="0070C0"/>
                </a:solidFill>
              </a:rPr>
              <a:t>Realtime</a:t>
            </a:r>
            <a:r>
              <a:rPr lang="en-US" dirty="0"/>
              <a:t> search for neutrinos from gravitational wave sources during LIGO/Virgo O3</a:t>
            </a:r>
          </a:p>
        </p:txBody>
      </p:sp>
      <p:sp>
        <p:nvSpPr>
          <p:cNvPr id="4" name="Footer Placeholder 3">
            <a:extLst>
              <a:ext uri="{FF2B5EF4-FFF2-40B4-BE49-F238E27FC236}">
                <a16:creationId xmlns:a16="http://schemas.microsoft.com/office/drawing/2014/main" id="{2DBF1DE0-4EA7-184B-B3A3-8B1EC31B32D8}"/>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C7D3E2C1-5775-5A46-B9AF-7D529C8BDF68}"/>
              </a:ext>
            </a:extLst>
          </p:cNvPr>
          <p:cNvSpPr>
            <a:spLocks noGrp="1"/>
          </p:cNvSpPr>
          <p:nvPr>
            <p:ph type="sldNum" sz="quarter" idx="4"/>
          </p:nvPr>
        </p:nvSpPr>
        <p:spPr/>
        <p:txBody>
          <a:bodyPr/>
          <a:lstStyle/>
          <a:p>
            <a:pPr>
              <a:defRPr/>
            </a:pPr>
            <a:fld id="{FE987253-B894-114D-BDC2-8F3A1EBD88EF}" type="slidenum">
              <a:rPr lang="en-US" smtClean="0"/>
              <a:pPr>
                <a:defRPr/>
              </a:pPr>
              <a:t>131</a:t>
            </a:fld>
            <a:endParaRPr lang="en-US" dirty="0"/>
          </a:p>
        </p:txBody>
      </p:sp>
      <p:graphicFrame>
        <p:nvGraphicFramePr>
          <p:cNvPr id="10" name="Content Placeholder 5">
            <a:extLst>
              <a:ext uri="{FF2B5EF4-FFF2-40B4-BE49-F238E27FC236}">
                <a16:creationId xmlns:a16="http://schemas.microsoft.com/office/drawing/2014/main" id="{5D9D80E0-6350-FA4C-977D-4217B09C4AA7}"/>
              </a:ext>
            </a:extLst>
          </p:cNvPr>
          <p:cNvGraphicFramePr>
            <a:graphicFrameLocks/>
          </p:cNvGraphicFramePr>
          <p:nvPr/>
        </p:nvGraphicFramePr>
        <p:xfrm>
          <a:off x="1103477" y="1005840"/>
          <a:ext cx="6981380" cy="516636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513161945"/>
                    </a:ext>
                  </a:extLst>
                </a:gridCol>
                <a:gridCol w="1754060">
                  <a:extLst>
                    <a:ext uri="{9D8B030D-6E8A-4147-A177-3AD203B41FA5}">
                      <a16:colId xmlns:a16="http://schemas.microsoft.com/office/drawing/2014/main" val="4029435479"/>
                    </a:ext>
                  </a:extLst>
                </a:gridCol>
                <a:gridCol w="1645920">
                  <a:extLst>
                    <a:ext uri="{9D8B030D-6E8A-4147-A177-3AD203B41FA5}">
                      <a16:colId xmlns:a16="http://schemas.microsoft.com/office/drawing/2014/main" val="279400345"/>
                    </a:ext>
                  </a:extLst>
                </a:gridCol>
                <a:gridCol w="1935480">
                  <a:extLst>
                    <a:ext uri="{9D8B030D-6E8A-4147-A177-3AD203B41FA5}">
                      <a16:colId xmlns:a16="http://schemas.microsoft.com/office/drawing/2014/main" val="1873528432"/>
                    </a:ext>
                  </a:extLst>
                </a:gridCol>
              </a:tblGrid>
              <a:tr h="304399">
                <a:tc>
                  <a:txBody>
                    <a:bodyPr/>
                    <a:lstStyle/>
                    <a:p>
                      <a:pPr algn="ctr"/>
                      <a:r>
                        <a:rPr lang="en-US" sz="1700" dirty="0"/>
                        <a:t>GW Event</a:t>
                      </a:r>
                    </a:p>
                  </a:txBody>
                  <a:tcPr/>
                </a:tc>
                <a:tc>
                  <a:txBody>
                    <a:bodyPr/>
                    <a:lstStyle/>
                    <a:p>
                      <a:pPr algn="ctr"/>
                      <a:r>
                        <a:rPr lang="en-US" sz="1700" dirty="0"/>
                        <a:t>Classification</a:t>
                      </a:r>
                    </a:p>
                  </a:txBody>
                  <a:tcPr/>
                </a:tc>
                <a:tc>
                  <a:txBody>
                    <a:bodyPr/>
                    <a:lstStyle/>
                    <a:p>
                      <a:pPr algn="ctr"/>
                      <a:r>
                        <a:rPr lang="en-US" sz="1700" dirty="0"/>
                        <a:t>Distance  (</a:t>
                      </a:r>
                      <a:r>
                        <a:rPr lang="en-US" sz="1700" dirty="0" err="1"/>
                        <a:t>Mpc</a:t>
                      </a:r>
                      <a:r>
                        <a:rPr lang="en-US" sz="1700" dirty="0"/>
                        <a:t>)</a:t>
                      </a:r>
                    </a:p>
                  </a:txBody>
                  <a:tcPr/>
                </a:tc>
                <a:tc>
                  <a:txBody>
                    <a:bodyPr/>
                    <a:lstStyle/>
                    <a:p>
                      <a:pPr algn="ctr"/>
                      <a:r>
                        <a:rPr lang="en-US" sz="1700" i="0" dirty="0"/>
                        <a:t>Coincident </a:t>
                      </a:r>
                      <a:r>
                        <a:rPr lang="en-US" sz="1700" i="0" dirty="0" err="1"/>
                        <a:t>IceCube</a:t>
                      </a:r>
                      <a:r>
                        <a:rPr lang="en-US" sz="1700" i="0" dirty="0"/>
                        <a:t> neutrinos</a:t>
                      </a:r>
                    </a:p>
                  </a:txBody>
                  <a:tcPr/>
                </a:tc>
                <a:extLst>
                  <a:ext uri="{0D108BD9-81ED-4DB2-BD59-A6C34878D82A}">
                    <a16:rowId xmlns:a16="http://schemas.microsoft.com/office/drawing/2014/main" val="1720201879"/>
                  </a:ext>
                </a:extLst>
              </a:tr>
              <a:tr h="304399">
                <a:tc>
                  <a:txBody>
                    <a:bodyPr/>
                    <a:lstStyle/>
                    <a:p>
                      <a:pPr algn="ctr"/>
                      <a:r>
                        <a:rPr lang="en-US" sz="1700" dirty="0"/>
                        <a:t>S190408an</a:t>
                      </a:r>
                    </a:p>
                  </a:txBody>
                  <a:tcPr/>
                </a:tc>
                <a:tc>
                  <a:txBody>
                    <a:bodyPr/>
                    <a:lstStyle/>
                    <a:p>
                      <a:pPr algn="ctr"/>
                      <a:r>
                        <a:rPr lang="en-US" sz="1700" dirty="0"/>
                        <a:t>BBH (&gt;99%)</a:t>
                      </a:r>
                    </a:p>
                  </a:txBody>
                  <a:tcPr/>
                </a:tc>
                <a:tc>
                  <a:txBody>
                    <a:bodyPr/>
                    <a:lstStyle/>
                    <a:p>
                      <a:pPr algn="ctr"/>
                      <a:r>
                        <a:rPr lang="en-US" sz="1700" dirty="0"/>
                        <a:t>1473 ± 358</a:t>
                      </a:r>
                    </a:p>
                  </a:txBody>
                  <a:tcPr/>
                </a:tc>
                <a:tc>
                  <a:txBody>
                    <a:bodyPr/>
                    <a:lstStyle/>
                    <a:p>
                      <a:pPr algn="ctr"/>
                      <a:r>
                        <a:rPr lang="en-US" sz="1700" i="0" dirty="0"/>
                        <a:t>0</a:t>
                      </a:r>
                    </a:p>
                  </a:txBody>
                  <a:tcPr/>
                </a:tc>
                <a:extLst>
                  <a:ext uri="{0D108BD9-81ED-4DB2-BD59-A6C34878D82A}">
                    <a16:rowId xmlns:a16="http://schemas.microsoft.com/office/drawing/2014/main" val="397143424"/>
                  </a:ext>
                </a:extLst>
              </a:tr>
              <a:tr h="304399">
                <a:tc>
                  <a:txBody>
                    <a:bodyPr/>
                    <a:lstStyle/>
                    <a:p>
                      <a:pPr algn="ctr"/>
                      <a:r>
                        <a:rPr lang="en-US" sz="1700" dirty="0"/>
                        <a:t>S190412m</a:t>
                      </a:r>
                    </a:p>
                  </a:txBody>
                  <a:tcPr/>
                </a:tc>
                <a:tc>
                  <a:txBody>
                    <a:bodyPr/>
                    <a:lstStyle/>
                    <a:p>
                      <a:pPr algn="ctr"/>
                      <a:r>
                        <a:rPr lang="en-US" sz="1700" dirty="0"/>
                        <a:t>BBH (&gt;99%)</a:t>
                      </a:r>
                    </a:p>
                  </a:txBody>
                  <a:tcPr/>
                </a:tc>
                <a:tc>
                  <a:txBody>
                    <a:bodyPr/>
                    <a:lstStyle/>
                    <a:p>
                      <a:pPr algn="ctr"/>
                      <a:r>
                        <a:rPr lang="en-US" sz="1700" dirty="0"/>
                        <a:t>812 ± 194</a:t>
                      </a:r>
                    </a:p>
                  </a:txBody>
                  <a:tcPr/>
                </a:tc>
                <a:tc>
                  <a:txBody>
                    <a:bodyPr/>
                    <a:lstStyle/>
                    <a:p>
                      <a:pPr algn="ctr"/>
                      <a:r>
                        <a:rPr lang="en-US" sz="1700" i="0" dirty="0"/>
                        <a:t>0</a:t>
                      </a:r>
                    </a:p>
                  </a:txBody>
                  <a:tcPr/>
                </a:tc>
                <a:extLst>
                  <a:ext uri="{0D108BD9-81ED-4DB2-BD59-A6C34878D82A}">
                    <a16:rowId xmlns:a16="http://schemas.microsoft.com/office/drawing/2014/main" val="4246613141"/>
                  </a:ext>
                </a:extLst>
              </a:tr>
              <a:tr h="304399">
                <a:tc>
                  <a:txBody>
                    <a:bodyPr/>
                    <a:lstStyle/>
                    <a:p>
                      <a:pPr algn="ctr"/>
                      <a:r>
                        <a:rPr lang="en-US" sz="1700" dirty="0"/>
                        <a:t>S190421ar</a:t>
                      </a:r>
                    </a:p>
                  </a:txBody>
                  <a:tcPr/>
                </a:tc>
                <a:tc>
                  <a:txBody>
                    <a:bodyPr/>
                    <a:lstStyle/>
                    <a:p>
                      <a:pPr algn="ctr"/>
                      <a:r>
                        <a:rPr lang="en-US" sz="1700" dirty="0"/>
                        <a:t>BBH (97%)</a:t>
                      </a:r>
                    </a:p>
                  </a:txBody>
                  <a:tcPr/>
                </a:tc>
                <a:tc>
                  <a:txBody>
                    <a:bodyPr/>
                    <a:lstStyle/>
                    <a:p>
                      <a:pPr algn="ctr"/>
                      <a:r>
                        <a:rPr lang="en-US" sz="1700" dirty="0"/>
                        <a:t>1628 ± 535</a:t>
                      </a:r>
                    </a:p>
                  </a:txBody>
                  <a:tcPr/>
                </a:tc>
                <a:tc>
                  <a:txBody>
                    <a:bodyPr/>
                    <a:lstStyle/>
                    <a:p>
                      <a:pPr algn="ctr"/>
                      <a:r>
                        <a:rPr lang="en-US" sz="1700" i="0" dirty="0"/>
                        <a:t>0</a:t>
                      </a:r>
                    </a:p>
                  </a:txBody>
                  <a:tcPr/>
                </a:tc>
                <a:extLst>
                  <a:ext uri="{0D108BD9-81ED-4DB2-BD59-A6C34878D82A}">
                    <a16:rowId xmlns:a16="http://schemas.microsoft.com/office/drawing/2014/main" val="1588957821"/>
                  </a:ext>
                </a:extLst>
              </a:tr>
              <a:tr h="304399">
                <a:tc>
                  <a:txBody>
                    <a:bodyPr/>
                    <a:lstStyle/>
                    <a:p>
                      <a:pPr algn="ctr"/>
                      <a:r>
                        <a:rPr lang="en-US" sz="1700" b="1" dirty="0">
                          <a:solidFill>
                            <a:srgbClr val="0070C0"/>
                          </a:solidFill>
                        </a:rPr>
                        <a:t>S190425z</a:t>
                      </a:r>
                    </a:p>
                  </a:txBody>
                  <a:tcPr/>
                </a:tc>
                <a:tc>
                  <a:txBody>
                    <a:bodyPr/>
                    <a:lstStyle/>
                    <a:p>
                      <a:pPr algn="ctr"/>
                      <a:r>
                        <a:rPr lang="en-US" sz="1700" b="1" dirty="0">
                          <a:solidFill>
                            <a:srgbClr val="0070C0"/>
                          </a:solidFill>
                        </a:rPr>
                        <a:t>BNS (&gt;99%)</a:t>
                      </a:r>
                    </a:p>
                  </a:txBody>
                  <a:tcPr/>
                </a:tc>
                <a:tc>
                  <a:txBody>
                    <a:bodyPr/>
                    <a:lstStyle/>
                    <a:p>
                      <a:pPr algn="ctr"/>
                      <a:r>
                        <a:rPr lang="en-US" sz="1700" b="1" dirty="0">
                          <a:solidFill>
                            <a:srgbClr val="0070C0"/>
                          </a:solidFill>
                        </a:rPr>
                        <a:t>156 ± 41</a:t>
                      </a:r>
                    </a:p>
                  </a:txBody>
                  <a:tcPr/>
                </a:tc>
                <a:tc>
                  <a:txBody>
                    <a:bodyPr/>
                    <a:lstStyle/>
                    <a:p>
                      <a:pPr algn="ctr"/>
                      <a:r>
                        <a:rPr lang="en-US" sz="1700" b="1" i="0" dirty="0">
                          <a:solidFill>
                            <a:srgbClr val="0070C0"/>
                          </a:solidFill>
                        </a:rPr>
                        <a:t>0</a:t>
                      </a:r>
                    </a:p>
                  </a:txBody>
                  <a:tcPr/>
                </a:tc>
                <a:extLst>
                  <a:ext uri="{0D108BD9-81ED-4DB2-BD59-A6C34878D82A}">
                    <a16:rowId xmlns:a16="http://schemas.microsoft.com/office/drawing/2014/main" val="4059978206"/>
                  </a:ext>
                </a:extLst>
              </a:tr>
              <a:tr h="304399">
                <a:tc>
                  <a:txBody>
                    <a:bodyPr/>
                    <a:lstStyle/>
                    <a:p>
                      <a:pPr algn="ctr"/>
                      <a:r>
                        <a:rPr lang="en-US" sz="1700" b="1" dirty="0">
                          <a:solidFill>
                            <a:srgbClr val="0070C0"/>
                          </a:solidFill>
                        </a:rPr>
                        <a:t>S190426c</a:t>
                      </a:r>
                    </a:p>
                  </a:txBody>
                  <a:tcPr/>
                </a:tc>
                <a:tc>
                  <a:txBody>
                    <a:bodyPr/>
                    <a:lstStyle/>
                    <a:p>
                      <a:pPr algn="ctr"/>
                      <a:r>
                        <a:rPr lang="en-US" sz="1700" b="1" dirty="0">
                          <a:solidFill>
                            <a:srgbClr val="0070C0"/>
                          </a:solidFill>
                        </a:rPr>
                        <a:t>BNS (49%)</a:t>
                      </a:r>
                    </a:p>
                  </a:txBody>
                  <a:tcPr/>
                </a:tc>
                <a:tc>
                  <a:txBody>
                    <a:bodyPr/>
                    <a:lstStyle/>
                    <a:p>
                      <a:pPr algn="ctr"/>
                      <a:r>
                        <a:rPr lang="en-US" sz="1700" b="1" dirty="0">
                          <a:solidFill>
                            <a:srgbClr val="0070C0"/>
                          </a:solidFill>
                        </a:rPr>
                        <a:t>377 ± 100</a:t>
                      </a:r>
                    </a:p>
                  </a:txBody>
                  <a:tcPr/>
                </a:tc>
                <a:tc>
                  <a:txBody>
                    <a:bodyPr/>
                    <a:lstStyle/>
                    <a:p>
                      <a:pPr algn="ctr"/>
                      <a:r>
                        <a:rPr lang="en-US" sz="1700" b="1" i="0" dirty="0">
                          <a:solidFill>
                            <a:srgbClr val="0070C0"/>
                          </a:solidFill>
                        </a:rPr>
                        <a:t>0</a:t>
                      </a:r>
                    </a:p>
                  </a:txBody>
                  <a:tcPr/>
                </a:tc>
                <a:extLst>
                  <a:ext uri="{0D108BD9-81ED-4DB2-BD59-A6C34878D82A}">
                    <a16:rowId xmlns:a16="http://schemas.microsoft.com/office/drawing/2014/main" val="3244865205"/>
                  </a:ext>
                </a:extLst>
              </a:tr>
              <a:tr h="304399">
                <a:tc>
                  <a:txBody>
                    <a:bodyPr/>
                    <a:lstStyle/>
                    <a:p>
                      <a:pPr algn="ctr"/>
                      <a:r>
                        <a:rPr lang="en-US" sz="1700" dirty="0"/>
                        <a:t>S190503bf</a:t>
                      </a:r>
                    </a:p>
                  </a:txBody>
                  <a:tcPr/>
                </a:tc>
                <a:tc>
                  <a:txBody>
                    <a:bodyPr/>
                    <a:lstStyle/>
                    <a:p>
                      <a:pPr algn="ctr"/>
                      <a:r>
                        <a:rPr lang="en-US" sz="1700" dirty="0"/>
                        <a:t>BBH (96%)</a:t>
                      </a:r>
                    </a:p>
                  </a:txBody>
                  <a:tcPr/>
                </a:tc>
                <a:tc>
                  <a:txBody>
                    <a:bodyPr/>
                    <a:lstStyle/>
                    <a:p>
                      <a:pPr algn="ctr"/>
                      <a:r>
                        <a:rPr lang="en-US" sz="1700" dirty="0"/>
                        <a:t>421 ± 105</a:t>
                      </a:r>
                    </a:p>
                  </a:txBody>
                  <a:tcPr/>
                </a:tc>
                <a:tc>
                  <a:txBody>
                    <a:bodyPr/>
                    <a:lstStyle/>
                    <a:p>
                      <a:pPr algn="ctr"/>
                      <a:r>
                        <a:rPr lang="en-US" sz="1700" i="0" dirty="0"/>
                        <a:t>0</a:t>
                      </a:r>
                    </a:p>
                  </a:txBody>
                  <a:tcPr/>
                </a:tc>
                <a:extLst>
                  <a:ext uri="{0D108BD9-81ED-4DB2-BD59-A6C34878D82A}">
                    <a16:rowId xmlns:a16="http://schemas.microsoft.com/office/drawing/2014/main" val="3949145121"/>
                  </a:ext>
                </a:extLst>
              </a:tr>
              <a:tr h="304399">
                <a:tc>
                  <a:txBody>
                    <a:bodyPr/>
                    <a:lstStyle/>
                    <a:p>
                      <a:pPr algn="ctr"/>
                      <a:r>
                        <a:rPr lang="en-US" sz="1700" dirty="0"/>
                        <a:t>S190510g</a:t>
                      </a:r>
                    </a:p>
                  </a:txBody>
                  <a:tcPr/>
                </a:tc>
                <a:tc>
                  <a:txBody>
                    <a:bodyPr/>
                    <a:lstStyle/>
                    <a:p>
                      <a:pPr algn="ctr"/>
                      <a:r>
                        <a:rPr lang="en-US" sz="1700" dirty="0"/>
                        <a:t>Terrestrial (58%)</a:t>
                      </a:r>
                    </a:p>
                  </a:txBody>
                  <a:tcPr/>
                </a:tc>
                <a:tc>
                  <a:txBody>
                    <a:bodyPr/>
                    <a:lstStyle/>
                    <a:p>
                      <a:pPr algn="ctr"/>
                      <a:r>
                        <a:rPr lang="en-US" sz="1700" dirty="0"/>
                        <a:t>227 ± 92</a:t>
                      </a:r>
                    </a:p>
                  </a:txBody>
                  <a:tcPr/>
                </a:tc>
                <a:tc>
                  <a:txBody>
                    <a:bodyPr/>
                    <a:lstStyle/>
                    <a:p>
                      <a:pPr algn="ctr"/>
                      <a:r>
                        <a:rPr lang="en-US" sz="1700" i="0" dirty="0"/>
                        <a:t>0</a:t>
                      </a:r>
                    </a:p>
                  </a:txBody>
                  <a:tcPr/>
                </a:tc>
                <a:extLst>
                  <a:ext uri="{0D108BD9-81ED-4DB2-BD59-A6C34878D82A}">
                    <a16:rowId xmlns:a16="http://schemas.microsoft.com/office/drawing/2014/main" val="2151288187"/>
                  </a:ext>
                </a:extLst>
              </a:tr>
              <a:tr h="304399">
                <a:tc>
                  <a:txBody>
                    <a:bodyPr/>
                    <a:lstStyle/>
                    <a:p>
                      <a:pPr algn="ctr"/>
                      <a:r>
                        <a:rPr lang="en-US" sz="1700" dirty="0"/>
                        <a:t>S190512at</a:t>
                      </a:r>
                    </a:p>
                  </a:txBody>
                  <a:tcPr/>
                </a:tc>
                <a:tc>
                  <a:txBody>
                    <a:bodyPr/>
                    <a:lstStyle/>
                    <a:p>
                      <a:pPr algn="ctr"/>
                      <a:r>
                        <a:rPr lang="en-US" sz="1700" dirty="0"/>
                        <a:t>BBH (99%)</a:t>
                      </a:r>
                    </a:p>
                  </a:txBody>
                  <a:tcPr/>
                </a:tc>
                <a:tc>
                  <a:txBody>
                    <a:bodyPr/>
                    <a:lstStyle/>
                    <a:p>
                      <a:pPr algn="ctr"/>
                      <a:r>
                        <a:rPr lang="en-US" sz="1700" dirty="0"/>
                        <a:t>1388 ± 322</a:t>
                      </a:r>
                    </a:p>
                  </a:txBody>
                  <a:tcPr/>
                </a:tc>
                <a:tc>
                  <a:txBody>
                    <a:bodyPr/>
                    <a:lstStyle/>
                    <a:p>
                      <a:pPr algn="ctr"/>
                      <a:r>
                        <a:rPr lang="en-US" sz="1700" i="0" dirty="0"/>
                        <a:t>0</a:t>
                      </a:r>
                    </a:p>
                  </a:txBody>
                  <a:tcPr/>
                </a:tc>
                <a:extLst>
                  <a:ext uri="{0D108BD9-81ED-4DB2-BD59-A6C34878D82A}">
                    <a16:rowId xmlns:a16="http://schemas.microsoft.com/office/drawing/2014/main" val="1427642236"/>
                  </a:ext>
                </a:extLst>
              </a:tr>
              <a:tr h="304399">
                <a:tc>
                  <a:txBody>
                    <a:bodyPr/>
                    <a:lstStyle/>
                    <a:p>
                      <a:pPr algn="ctr"/>
                      <a:r>
                        <a:rPr lang="en-US" sz="1700" dirty="0"/>
                        <a:t>S190513bm</a:t>
                      </a:r>
                    </a:p>
                  </a:txBody>
                  <a:tcPr/>
                </a:tc>
                <a:tc>
                  <a:txBody>
                    <a:bodyPr/>
                    <a:lstStyle/>
                    <a:p>
                      <a:pPr algn="ctr"/>
                      <a:r>
                        <a:rPr lang="en-US" sz="1700" dirty="0"/>
                        <a:t>BBH (94%)</a:t>
                      </a:r>
                    </a:p>
                  </a:txBody>
                  <a:tcPr/>
                </a:tc>
                <a:tc>
                  <a:txBody>
                    <a:bodyPr/>
                    <a:lstStyle/>
                    <a:p>
                      <a:pPr algn="ctr"/>
                      <a:r>
                        <a:rPr lang="en-US" sz="1700" dirty="0"/>
                        <a:t>1987 ± 501</a:t>
                      </a:r>
                    </a:p>
                  </a:txBody>
                  <a:tcPr/>
                </a:tc>
                <a:tc>
                  <a:txBody>
                    <a:bodyPr/>
                    <a:lstStyle/>
                    <a:p>
                      <a:pPr algn="ctr"/>
                      <a:r>
                        <a:rPr lang="en-US" sz="1700" i="0" dirty="0"/>
                        <a:t>0</a:t>
                      </a:r>
                    </a:p>
                  </a:txBody>
                  <a:tcPr/>
                </a:tc>
                <a:extLst>
                  <a:ext uri="{0D108BD9-81ED-4DB2-BD59-A6C34878D82A}">
                    <a16:rowId xmlns:a16="http://schemas.microsoft.com/office/drawing/2014/main" val="2539547035"/>
                  </a:ext>
                </a:extLst>
              </a:tr>
              <a:tr h="304399">
                <a:tc>
                  <a:txBody>
                    <a:bodyPr/>
                    <a:lstStyle/>
                    <a:p>
                      <a:pPr algn="ctr"/>
                      <a:r>
                        <a:rPr lang="en-US" sz="1700" dirty="0"/>
                        <a:t>S190517h</a:t>
                      </a:r>
                    </a:p>
                  </a:txBody>
                  <a:tcPr/>
                </a:tc>
                <a:tc>
                  <a:txBody>
                    <a:bodyPr/>
                    <a:lstStyle/>
                    <a:p>
                      <a:pPr algn="ctr"/>
                      <a:r>
                        <a:rPr lang="en-US" sz="1700" dirty="0"/>
                        <a:t>BBH (98%)</a:t>
                      </a:r>
                    </a:p>
                  </a:txBody>
                  <a:tcPr/>
                </a:tc>
                <a:tc>
                  <a:txBody>
                    <a:bodyPr/>
                    <a:lstStyle/>
                    <a:p>
                      <a:pPr algn="ctr"/>
                      <a:r>
                        <a:rPr lang="en-US" sz="1700" dirty="0"/>
                        <a:t>2950 ± 1038</a:t>
                      </a:r>
                    </a:p>
                  </a:txBody>
                  <a:tcPr/>
                </a:tc>
                <a:tc>
                  <a:txBody>
                    <a:bodyPr/>
                    <a:lstStyle/>
                    <a:p>
                      <a:pPr algn="ctr"/>
                      <a:r>
                        <a:rPr lang="en-US" sz="1700" i="0" dirty="0"/>
                        <a:t>1 (p = 0.094)</a:t>
                      </a:r>
                    </a:p>
                  </a:txBody>
                  <a:tcPr/>
                </a:tc>
                <a:extLst>
                  <a:ext uri="{0D108BD9-81ED-4DB2-BD59-A6C34878D82A}">
                    <a16:rowId xmlns:a16="http://schemas.microsoft.com/office/drawing/2014/main" val="157696992"/>
                  </a:ext>
                </a:extLst>
              </a:tr>
              <a:tr h="304399">
                <a:tc>
                  <a:txBody>
                    <a:bodyPr/>
                    <a:lstStyle/>
                    <a:p>
                      <a:pPr algn="ctr"/>
                      <a:r>
                        <a:rPr lang="en-US" sz="1700" b="0" dirty="0"/>
                        <a:t>S190519bj</a:t>
                      </a:r>
                    </a:p>
                  </a:txBody>
                  <a:tcPr/>
                </a:tc>
                <a:tc>
                  <a:txBody>
                    <a:bodyPr/>
                    <a:lstStyle/>
                    <a:p>
                      <a:pPr algn="ctr"/>
                      <a:r>
                        <a:rPr lang="en-US" sz="1700" b="0" dirty="0"/>
                        <a:t>BBH (96%)</a:t>
                      </a:r>
                    </a:p>
                  </a:txBody>
                  <a:tcPr/>
                </a:tc>
                <a:tc>
                  <a:txBody>
                    <a:bodyPr/>
                    <a:lstStyle/>
                    <a:p>
                      <a:pPr algn="ctr"/>
                      <a:r>
                        <a:rPr lang="en-US" sz="1700" b="0" dirty="0"/>
                        <a:t>3154 ± 791</a:t>
                      </a:r>
                    </a:p>
                  </a:txBody>
                  <a:tcPr/>
                </a:tc>
                <a:tc>
                  <a:txBody>
                    <a:bodyPr/>
                    <a:lstStyle/>
                    <a:p>
                      <a:pPr algn="ctr"/>
                      <a:r>
                        <a:rPr lang="en-US" sz="1700" b="0" i="0" dirty="0"/>
                        <a:t>0</a:t>
                      </a:r>
                    </a:p>
                  </a:txBody>
                  <a:tcPr/>
                </a:tc>
                <a:extLst>
                  <a:ext uri="{0D108BD9-81ED-4DB2-BD59-A6C34878D82A}">
                    <a16:rowId xmlns:a16="http://schemas.microsoft.com/office/drawing/2014/main" val="4151739940"/>
                  </a:ext>
                </a:extLst>
              </a:tr>
              <a:tr h="304399">
                <a:tc>
                  <a:txBody>
                    <a:bodyPr/>
                    <a:lstStyle/>
                    <a:p>
                      <a:pPr algn="ctr"/>
                      <a:r>
                        <a:rPr lang="en-US" sz="1700" dirty="0"/>
                        <a:t>S190521g</a:t>
                      </a:r>
                    </a:p>
                  </a:txBody>
                  <a:tcPr/>
                </a:tc>
                <a:tc>
                  <a:txBody>
                    <a:bodyPr/>
                    <a:lstStyle/>
                    <a:p>
                      <a:pPr algn="ctr"/>
                      <a:r>
                        <a:rPr lang="en-US" sz="1700" dirty="0"/>
                        <a:t>BBH (97%)</a:t>
                      </a:r>
                    </a:p>
                  </a:txBody>
                  <a:tcPr/>
                </a:tc>
                <a:tc>
                  <a:txBody>
                    <a:bodyPr/>
                    <a:lstStyle/>
                    <a:p>
                      <a:pPr algn="ctr"/>
                      <a:r>
                        <a:rPr lang="en-US" sz="1700" dirty="0"/>
                        <a:t>3931 ± 953</a:t>
                      </a:r>
                    </a:p>
                  </a:txBody>
                  <a:tcPr/>
                </a:tc>
                <a:tc>
                  <a:txBody>
                    <a:bodyPr/>
                    <a:lstStyle/>
                    <a:p>
                      <a:pPr algn="ctr"/>
                      <a:r>
                        <a:rPr lang="en-US" sz="1700" i="0" dirty="0"/>
                        <a:t>0</a:t>
                      </a:r>
                    </a:p>
                  </a:txBody>
                  <a:tcPr/>
                </a:tc>
                <a:extLst>
                  <a:ext uri="{0D108BD9-81ED-4DB2-BD59-A6C34878D82A}">
                    <a16:rowId xmlns:a16="http://schemas.microsoft.com/office/drawing/2014/main" val="2294575241"/>
                  </a:ext>
                </a:extLst>
              </a:tr>
              <a:tr h="304399">
                <a:tc>
                  <a:txBody>
                    <a:bodyPr/>
                    <a:lstStyle/>
                    <a:p>
                      <a:pPr algn="ctr"/>
                      <a:r>
                        <a:rPr lang="en-US" sz="1700" dirty="0"/>
                        <a:t>S190521r</a:t>
                      </a:r>
                    </a:p>
                  </a:txBody>
                  <a:tcPr/>
                </a:tc>
                <a:tc>
                  <a:txBody>
                    <a:bodyPr/>
                    <a:lstStyle/>
                    <a:p>
                      <a:pPr algn="ctr"/>
                      <a:r>
                        <a:rPr lang="en-US" sz="1700" dirty="0"/>
                        <a:t>BBH (99%)</a:t>
                      </a:r>
                    </a:p>
                  </a:txBody>
                  <a:tcPr/>
                </a:tc>
                <a:tc>
                  <a:txBody>
                    <a:bodyPr/>
                    <a:lstStyle/>
                    <a:p>
                      <a:pPr algn="ctr"/>
                      <a:r>
                        <a:rPr lang="en-US" sz="1700" dirty="0"/>
                        <a:t>1136 ± 279</a:t>
                      </a:r>
                    </a:p>
                  </a:txBody>
                  <a:tcPr/>
                </a:tc>
                <a:tc>
                  <a:txBody>
                    <a:bodyPr/>
                    <a:lstStyle/>
                    <a:p>
                      <a:pPr algn="ctr"/>
                      <a:r>
                        <a:rPr lang="en-US" sz="1700" i="0" dirty="0"/>
                        <a:t>0</a:t>
                      </a:r>
                    </a:p>
                  </a:txBody>
                  <a:tcPr/>
                </a:tc>
                <a:extLst>
                  <a:ext uri="{0D108BD9-81ED-4DB2-BD59-A6C34878D82A}">
                    <a16:rowId xmlns:a16="http://schemas.microsoft.com/office/drawing/2014/main" val="1726644413"/>
                  </a:ext>
                </a:extLst>
              </a:tr>
            </a:tbl>
          </a:graphicData>
        </a:graphic>
      </p:graphicFrame>
    </p:spTree>
    <p:extLst>
      <p:ext uri="{BB962C8B-B14F-4D97-AF65-F5344CB8AC3E}">
        <p14:creationId xmlns:p14="http://schemas.microsoft.com/office/powerpoint/2010/main" val="304296570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E5BD5-6428-2C46-8137-FC1BF589B2BC}"/>
              </a:ext>
            </a:extLst>
          </p:cNvPr>
          <p:cNvSpPr>
            <a:spLocks noGrp="1"/>
          </p:cNvSpPr>
          <p:nvPr>
            <p:ph type="title"/>
          </p:nvPr>
        </p:nvSpPr>
        <p:spPr>
          <a:xfrm>
            <a:off x="457200" y="0"/>
            <a:ext cx="8229600" cy="1143000"/>
          </a:xfrm>
        </p:spPr>
        <p:txBody>
          <a:bodyPr/>
          <a:lstStyle/>
          <a:p>
            <a:r>
              <a:rPr lang="en-US" dirty="0"/>
              <a:t>New: July 2019 neutrino-blazar coincidence</a:t>
            </a:r>
          </a:p>
        </p:txBody>
      </p:sp>
      <p:sp>
        <p:nvSpPr>
          <p:cNvPr id="3" name="Content Placeholder 2">
            <a:extLst>
              <a:ext uri="{FF2B5EF4-FFF2-40B4-BE49-F238E27FC236}">
                <a16:creationId xmlns:a16="http://schemas.microsoft.com/office/drawing/2014/main" id="{0FE29E23-F7D4-8B4F-9A7B-0A9432C0F45C}"/>
              </a:ext>
            </a:extLst>
          </p:cNvPr>
          <p:cNvSpPr>
            <a:spLocks noGrp="1"/>
          </p:cNvSpPr>
          <p:nvPr>
            <p:ph idx="1"/>
          </p:nvPr>
        </p:nvSpPr>
        <p:spPr>
          <a:xfrm>
            <a:off x="228600" y="1371600"/>
            <a:ext cx="8686800" cy="4660234"/>
          </a:xfrm>
        </p:spPr>
        <p:txBody>
          <a:bodyPr/>
          <a:lstStyle/>
          <a:p>
            <a:r>
              <a:rPr lang="en-US" sz="2600" dirty="0"/>
              <a:t>IceCube-190730A, another very-high-energy neutrino (GCN Circular #</a:t>
            </a:r>
            <a:r>
              <a:rPr lang="en-US" sz="2600" dirty="0">
                <a:hlinkClick r:id="rId3"/>
              </a:rPr>
              <a:t>25225</a:t>
            </a:r>
            <a:r>
              <a:rPr lang="en-US" sz="2600" dirty="0"/>
              <a:t>, </a:t>
            </a:r>
            <a:r>
              <a:rPr lang="en-US" sz="2600" dirty="0">
                <a:hlinkClick r:id="rId4"/>
              </a:rPr>
              <a:t>ATel #12967</a:t>
            </a:r>
            <a:r>
              <a:rPr lang="en-US" sz="2600" dirty="0"/>
              <a:t>)</a:t>
            </a:r>
          </a:p>
          <a:p>
            <a:r>
              <a:rPr lang="en-US" sz="2600" dirty="0"/>
              <a:t>Coincident with blazar PKS 1502+106 (4FGL J1504.4+1029 and 3FHL): 0.31°offset, within 50% CL region of neutrino</a:t>
            </a:r>
          </a:p>
          <a:p>
            <a:r>
              <a:rPr lang="en-US" sz="2600" dirty="0"/>
              <a:t>FSRQ at z=1.84</a:t>
            </a:r>
          </a:p>
          <a:p>
            <a:r>
              <a:rPr lang="en-US" sz="2600" dirty="0"/>
              <a:t>OVRO 40m telescope: a 15 GHz flare started 5 years ago and now reaching all-time high 4 </a:t>
            </a:r>
            <a:r>
              <a:rPr lang="en-US" sz="2600" dirty="0" err="1"/>
              <a:t>Jy</a:t>
            </a:r>
            <a:r>
              <a:rPr lang="en-US" sz="2600" dirty="0"/>
              <a:t> (similar to TXS 0506+056)</a:t>
            </a:r>
          </a:p>
          <a:p>
            <a:r>
              <a:rPr lang="en-US" sz="2600" dirty="0"/>
              <a:t>Neutrino “</a:t>
            </a:r>
            <a:r>
              <a:rPr lang="en-US" sz="2600" dirty="0" err="1"/>
              <a:t>signalness</a:t>
            </a:r>
            <a:r>
              <a:rPr lang="en-US" sz="2600" dirty="0"/>
              <a:t>” 67%</a:t>
            </a:r>
          </a:p>
          <a:p>
            <a:r>
              <a:rPr lang="en-US" sz="2600" dirty="0"/>
              <a:t>9 </a:t>
            </a:r>
            <a:r>
              <a:rPr lang="en-US" sz="2600" dirty="0" err="1"/>
              <a:t>ATels</a:t>
            </a:r>
            <a:r>
              <a:rPr lang="en-US" sz="2600" dirty="0"/>
              <a:t>: </a:t>
            </a:r>
            <a:r>
              <a:rPr lang="en-US" sz="2600" dirty="0" err="1"/>
              <a:t>IceCube</a:t>
            </a:r>
            <a:r>
              <a:rPr lang="en-US" sz="2600" dirty="0"/>
              <a:t>, radio (OVRO &amp; VLA), Swift, optical (ZTF, MASTER, Alabama), ASKAP</a:t>
            </a:r>
          </a:p>
        </p:txBody>
      </p:sp>
      <p:sp>
        <p:nvSpPr>
          <p:cNvPr id="4" name="Footer Placeholder 3">
            <a:extLst>
              <a:ext uri="{FF2B5EF4-FFF2-40B4-BE49-F238E27FC236}">
                <a16:creationId xmlns:a16="http://schemas.microsoft.com/office/drawing/2014/main" id="{99AC4AC3-D021-5845-B3A6-6DCBB0FE241A}"/>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88688A55-BAEF-4040-96E2-58766813E954}"/>
              </a:ext>
            </a:extLst>
          </p:cNvPr>
          <p:cNvSpPr>
            <a:spLocks noGrp="1"/>
          </p:cNvSpPr>
          <p:nvPr>
            <p:ph type="sldNum" sz="quarter" idx="4"/>
          </p:nvPr>
        </p:nvSpPr>
        <p:spPr/>
        <p:txBody>
          <a:bodyPr/>
          <a:lstStyle/>
          <a:p>
            <a:pPr>
              <a:defRPr/>
            </a:pPr>
            <a:fld id="{FE987253-B894-114D-BDC2-8F3A1EBD88EF}" type="slidenum">
              <a:rPr lang="en-US" smtClean="0"/>
              <a:pPr>
                <a:defRPr/>
              </a:pPr>
              <a:t>132</a:t>
            </a:fld>
            <a:endParaRPr lang="en-US" dirty="0"/>
          </a:p>
        </p:txBody>
      </p:sp>
    </p:spTree>
    <p:extLst>
      <p:ext uri="{BB962C8B-B14F-4D97-AF65-F5344CB8AC3E}">
        <p14:creationId xmlns:p14="http://schemas.microsoft.com/office/powerpoint/2010/main" val="8281435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FEB508-27E7-C245-AB40-5593AEF71403}"/>
              </a:ext>
            </a:extLst>
          </p:cNvPr>
          <p:cNvPicPr>
            <a:picLocks noChangeAspect="1"/>
          </p:cNvPicPr>
          <p:nvPr/>
        </p:nvPicPr>
        <p:blipFill>
          <a:blip r:embed="rId3"/>
          <a:stretch>
            <a:fillRect/>
          </a:stretch>
        </p:blipFill>
        <p:spPr>
          <a:xfrm>
            <a:off x="1981200" y="476390"/>
            <a:ext cx="4895879" cy="4323930"/>
          </a:xfrm>
          <a:prstGeom prst="rect">
            <a:avLst/>
          </a:prstGeom>
        </p:spPr>
      </p:pic>
      <p:sp>
        <p:nvSpPr>
          <p:cNvPr id="2" name="Title 1">
            <a:extLst>
              <a:ext uri="{FF2B5EF4-FFF2-40B4-BE49-F238E27FC236}">
                <a16:creationId xmlns:a16="http://schemas.microsoft.com/office/drawing/2014/main" id="{14164E89-145A-8940-8C02-4C4724A44BD7}"/>
              </a:ext>
            </a:extLst>
          </p:cNvPr>
          <p:cNvSpPr>
            <a:spLocks noGrp="1"/>
          </p:cNvSpPr>
          <p:nvPr>
            <p:ph type="title"/>
          </p:nvPr>
        </p:nvSpPr>
        <p:spPr>
          <a:xfrm>
            <a:off x="0" y="-133481"/>
            <a:ext cx="9144000" cy="819281"/>
          </a:xfrm>
        </p:spPr>
        <p:txBody>
          <a:bodyPr/>
          <a:lstStyle/>
          <a:p>
            <a:r>
              <a:rPr lang="en-US" dirty="0"/>
              <a:t>New: Updated neutrino-blazar correlation search</a:t>
            </a:r>
          </a:p>
        </p:txBody>
      </p:sp>
      <p:sp>
        <p:nvSpPr>
          <p:cNvPr id="3" name="Content Placeholder 2">
            <a:extLst>
              <a:ext uri="{FF2B5EF4-FFF2-40B4-BE49-F238E27FC236}">
                <a16:creationId xmlns:a16="http://schemas.microsoft.com/office/drawing/2014/main" id="{AED6E9F1-45EA-F94B-94FB-D7AF392F1AFA}"/>
              </a:ext>
            </a:extLst>
          </p:cNvPr>
          <p:cNvSpPr>
            <a:spLocks noGrp="1"/>
          </p:cNvSpPr>
          <p:nvPr>
            <p:ph idx="1"/>
          </p:nvPr>
        </p:nvSpPr>
        <p:spPr>
          <a:xfrm>
            <a:off x="1988" y="4800320"/>
            <a:ext cx="9024257" cy="1676960"/>
          </a:xfrm>
        </p:spPr>
        <p:txBody>
          <a:bodyPr/>
          <a:lstStyle/>
          <a:p>
            <a:r>
              <a:rPr lang="en-US" sz="1800" dirty="0"/>
              <a:t>Updated Fermi LAT catalog: from 2LAC to 3FHL</a:t>
            </a:r>
          </a:p>
          <a:p>
            <a:r>
              <a:rPr lang="en-US" sz="1800" dirty="0"/>
              <a:t>8 years of Northern hemisphere </a:t>
            </a:r>
            <a:r>
              <a:rPr lang="en-US" sz="1800" dirty="0" err="1"/>
              <a:t>IceCube</a:t>
            </a:r>
            <a:r>
              <a:rPr lang="en-US" sz="1800" dirty="0"/>
              <a:t> data</a:t>
            </a:r>
          </a:p>
          <a:p>
            <a:r>
              <a:rPr lang="en-US" sz="1800" dirty="0"/>
              <a:t>The diffuse neutrino flux is not produced by any simple subset of Fermi LAT selected blazars</a:t>
            </a:r>
          </a:p>
          <a:p>
            <a:r>
              <a:rPr lang="en-US" sz="1800" dirty="0"/>
              <a:t>A small subset (~10</a:t>
            </a:r>
            <a:r>
              <a:rPr lang="en-US" sz="1800" baseline="30000" dirty="0"/>
              <a:t>2</a:t>
            </a:r>
            <a:r>
              <a:rPr lang="en-US" sz="1800" dirty="0"/>
              <a:t>) of Fermi LAT detected blazars could explain the diffuse neutrino flux, but no obvious subset does</a:t>
            </a:r>
          </a:p>
        </p:txBody>
      </p:sp>
      <p:sp>
        <p:nvSpPr>
          <p:cNvPr id="4" name="Footer Placeholder 3">
            <a:extLst>
              <a:ext uri="{FF2B5EF4-FFF2-40B4-BE49-F238E27FC236}">
                <a16:creationId xmlns:a16="http://schemas.microsoft.com/office/drawing/2014/main" id="{230742F3-CDD7-FD4C-A769-B6F9C35D2197}"/>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CF126BAC-7C96-394B-8195-032AB41EF873}"/>
              </a:ext>
            </a:extLst>
          </p:cNvPr>
          <p:cNvSpPr>
            <a:spLocks noGrp="1"/>
          </p:cNvSpPr>
          <p:nvPr>
            <p:ph type="sldNum" sz="quarter" idx="4"/>
          </p:nvPr>
        </p:nvSpPr>
        <p:spPr/>
        <p:txBody>
          <a:bodyPr/>
          <a:lstStyle/>
          <a:p>
            <a:pPr>
              <a:defRPr/>
            </a:pPr>
            <a:fld id="{FE987253-B894-114D-BDC2-8F3A1EBD88EF}" type="slidenum">
              <a:rPr lang="en-US" smtClean="0"/>
              <a:pPr>
                <a:defRPr/>
              </a:pPr>
              <a:t>133</a:t>
            </a:fld>
            <a:endParaRPr lang="en-US" dirty="0"/>
          </a:p>
        </p:txBody>
      </p:sp>
      <p:sp>
        <p:nvSpPr>
          <p:cNvPr id="14" name="TextBox 13">
            <a:extLst>
              <a:ext uri="{FF2B5EF4-FFF2-40B4-BE49-F238E27FC236}">
                <a16:creationId xmlns:a16="http://schemas.microsoft.com/office/drawing/2014/main" id="{4C1CE226-3D08-9643-AEE1-4475052BB80A}"/>
              </a:ext>
            </a:extLst>
          </p:cNvPr>
          <p:cNvSpPr txBox="1"/>
          <p:nvPr/>
        </p:nvSpPr>
        <p:spPr>
          <a:xfrm>
            <a:off x="5652282" y="4724400"/>
            <a:ext cx="3416320" cy="646331"/>
          </a:xfrm>
          <a:prstGeom prst="rect">
            <a:avLst/>
          </a:prstGeom>
          <a:noFill/>
        </p:spPr>
        <p:txBody>
          <a:bodyPr wrap="none" rtlCol="0">
            <a:spAutoFit/>
          </a:bodyPr>
          <a:lstStyle/>
          <a:p>
            <a:pPr algn="r"/>
            <a:r>
              <a:rPr lang="en-US" sz="1800" dirty="0" err="1"/>
              <a:t>IceCube</a:t>
            </a:r>
            <a:r>
              <a:rPr lang="en-US" sz="1800" dirty="0"/>
              <a:t>, </a:t>
            </a:r>
            <a:r>
              <a:rPr lang="en-US" sz="1800" dirty="0" err="1"/>
              <a:t>PoS</a:t>
            </a:r>
            <a:r>
              <a:rPr lang="en-US" sz="1800" dirty="0"/>
              <a:t> (ICRC 2019) 916</a:t>
            </a:r>
          </a:p>
          <a:p>
            <a:pPr algn="r"/>
            <a:r>
              <a:rPr lang="en-US" sz="1800" dirty="0">
                <a:hlinkClick r:id="rId4"/>
              </a:rPr>
              <a:t>1908.08458</a:t>
            </a:r>
            <a:endParaRPr lang="en-US" sz="1800" dirty="0"/>
          </a:p>
        </p:txBody>
      </p:sp>
    </p:spTree>
    <p:extLst>
      <p:ext uri="{BB962C8B-B14F-4D97-AF65-F5344CB8AC3E}">
        <p14:creationId xmlns:p14="http://schemas.microsoft.com/office/powerpoint/2010/main" val="49040380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26C4E8-08BE-5046-8B40-7E15A4495F2F}"/>
              </a:ext>
            </a:extLst>
          </p:cNvPr>
          <p:cNvPicPr>
            <a:picLocks noChangeAspect="1"/>
          </p:cNvPicPr>
          <p:nvPr/>
        </p:nvPicPr>
        <p:blipFill>
          <a:blip r:embed="rId3"/>
          <a:stretch>
            <a:fillRect/>
          </a:stretch>
        </p:blipFill>
        <p:spPr>
          <a:xfrm>
            <a:off x="1225770" y="508116"/>
            <a:ext cx="6470429" cy="5664084"/>
          </a:xfrm>
          <a:prstGeom prst="rect">
            <a:avLst/>
          </a:prstGeom>
        </p:spPr>
      </p:pic>
      <p:sp>
        <p:nvSpPr>
          <p:cNvPr id="2" name="Title 1">
            <a:extLst>
              <a:ext uri="{FF2B5EF4-FFF2-40B4-BE49-F238E27FC236}">
                <a16:creationId xmlns:a16="http://schemas.microsoft.com/office/drawing/2014/main" id="{14164E89-145A-8940-8C02-4C4724A44BD7}"/>
              </a:ext>
            </a:extLst>
          </p:cNvPr>
          <p:cNvSpPr>
            <a:spLocks noGrp="1"/>
          </p:cNvSpPr>
          <p:nvPr>
            <p:ph type="title"/>
          </p:nvPr>
        </p:nvSpPr>
        <p:spPr>
          <a:xfrm>
            <a:off x="0" y="9524"/>
            <a:ext cx="9144000" cy="640625"/>
          </a:xfrm>
        </p:spPr>
        <p:txBody>
          <a:bodyPr/>
          <a:lstStyle/>
          <a:p>
            <a:r>
              <a:rPr lang="en-US" dirty="0"/>
              <a:t>Updated neutrino - blazar correlation search: subsets</a:t>
            </a:r>
          </a:p>
        </p:txBody>
      </p:sp>
      <p:sp>
        <p:nvSpPr>
          <p:cNvPr id="3" name="Content Placeholder 2">
            <a:extLst>
              <a:ext uri="{FF2B5EF4-FFF2-40B4-BE49-F238E27FC236}">
                <a16:creationId xmlns:a16="http://schemas.microsoft.com/office/drawing/2014/main" id="{AED6E9F1-45EA-F94B-94FB-D7AF392F1AFA}"/>
              </a:ext>
            </a:extLst>
          </p:cNvPr>
          <p:cNvSpPr>
            <a:spLocks noGrp="1"/>
          </p:cNvSpPr>
          <p:nvPr>
            <p:ph idx="1"/>
          </p:nvPr>
        </p:nvSpPr>
        <p:spPr>
          <a:xfrm>
            <a:off x="895847" y="6172200"/>
            <a:ext cx="7352306" cy="479927"/>
          </a:xfrm>
        </p:spPr>
        <p:txBody>
          <a:bodyPr/>
          <a:lstStyle/>
          <a:p>
            <a:pPr marL="0" indent="0">
              <a:buNone/>
            </a:pPr>
            <a:r>
              <a:rPr lang="en-US" sz="2400" dirty="0"/>
              <a:t>4 sets of Northern 3FHL blazars: all, FSRQ, HBL, IBL/LBL</a:t>
            </a:r>
          </a:p>
        </p:txBody>
      </p:sp>
      <p:sp>
        <p:nvSpPr>
          <p:cNvPr id="4" name="Footer Placeholder 3">
            <a:extLst>
              <a:ext uri="{FF2B5EF4-FFF2-40B4-BE49-F238E27FC236}">
                <a16:creationId xmlns:a16="http://schemas.microsoft.com/office/drawing/2014/main" id="{230742F3-CDD7-FD4C-A769-B6F9C35D2197}"/>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CF126BAC-7C96-394B-8195-032AB41EF873}"/>
              </a:ext>
            </a:extLst>
          </p:cNvPr>
          <p:cNvSpPr>
            <a:spLocks noGrp="1"/>
          </p:cNvSpPr>
          <p:nvPr>
            <p:ph type="sldNum" sz="quarter" idx="4"/>
          </p:nvPr>
        </p:nvSpPr>
        <p:spPr/>
        <p:txBody>
          <a:bodyPr/>
          <a:lstStyle/>
          <a:p>
            <a:pPr>
              <a:defRPr/>
            </a:pPr>
            <a:fld id="{FE987253-B894-114D-BDC2-8F3A1EBD88EF}" type="slidenum">
              <a:rPr lang="en-US" smtClean="0"/>
              <a:pPr>
                <a:defRPr/>
              </a:pPr>
              <a:t>134</a:t>
            </a:fld>
            <a:endParaRPr lang="en-US" dirty="0"/>
          </a:p>
        </p:txBody>
      </p:sp>
      <p:sp>
        <p:nvSpPr>
          <p:cNvPr id="14" name="TextBox 13">
            <a:extLst>
              <a:ext uri="{FF2B5EF4-FFF2-40B4-BE49-F238E27FC236}">
                <a16:creationId xmlns:a16="http://schemas.microsoft.com/office/drawing/2014/main" id="{4C1CE226-3D08-9643-AEE1-4475052BB80A}"/>
              </a:ext>
            </a:extLst>
          </p:cNvPr>
          <p:cNvSpPr txBox="1"/>
          <p:nvPr/>
        </p:nvSpPr>
        <p:spPr>
          <a:xfrm>
            <a:off x="4191000" y="1905000"/>
            <a:ext cx="3416320" cy="646331"/>
          </a:xfrm>
          <a:prstGeom prst="rect">
            <a:avLst/>
          </a:prstGeom>
          <a:noFill/>
        </p:spPr>
        <p:txBody>
          <a:bodyPr wrap="none" rtlCol="0">
            <a:spAutoFit/>
          </a:bodyPr>
          <a:lstStyle/>
          <a:p>
            <a:pPr algn="r"/>
            <a:r>
              <a:rPr lang="en-US" sz="1800" dirty="0" err="1"/>
              <a:t>IceCube</a:t>
            </a:r>
            <a:r>
              <a:rPr lang="en-US" sz="1800" dirty="0"/>
              <a:t>, </a:t>
            </a:r>
            <a:r>
              <a:rPr lang="en-US" sz="1800" dirty="0" err="1"/>
              <a:t>PoS</a:t>
            </a:r>
            <a:r>
              <a:rPr lang="en-US" sz="1800" dirty="0"/>
              <a:t> (ICRC 2019) 916</a:t>
            </a:r>
          </a:p>
          <a:p>
            <a:pPr algn="r"/>
            <a:r>
              <a:rPr lang="en-US" sz="1800" dirty="0">
                <a:hlinkClick r:id="rId4"/>
              </a:rPr>
              <a:t>1908.08458</a:t>
            </a:r>
            <a:endParaRPr lang="en-US" sz="1800" dirty="0"/>
          </a:p>
        </p:txBody>
      </p:sp>
    </p:spTree>
    <p:extLst>
      <p:ext uri="{BB962C8B-B14F-4D97-AF65-F5344CB8AC3E}">
        <p14:creationId xmlns:p14="http://schemas.microsoft.com/office/powerpoint/2010/main" val="8080533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893" y="0"/>
            <a:ext cx="8229600" cy="838200"/>
          </a:xfrm>
        </p:spPr>
        <p:txBody>
          <a:bodyPr/>
          <a:lstStyle/>
          <a:p>
            <a:r>
              <a:rPr lang="en-US" dirty="0"/>
              <a:t>TXS 0506+056: Spectral energy distribution</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135</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03709"/>
            <a:ext cx="8382000" cy="5435203"/>
          </a:xfrm>
          <a:prstGeom prst="rect">
            <a:avLst/>
          </a:prstGeom>
        </p:spPr>
      </p:pic>
      <p:sp>
        <p:nvSpPr>
          <p:cNvPr id="6" name="TextBox 5">
            <a:extLst>
              <a:ext uri="{FF2B5EF4-FFF2-40B4-BE49-F238E27FC236}">
                <a16:creationId xmlns:a16="http://schemas.microsoft.com/office/drawing/2014/main" id="{F28323DB-A376-704D-9B38-1DEC54A3AFDE}"/>
              </a:ext>
            </a:extLst>
          </p:cNvPr>
          <p:cNvSpPr txBox="1"/>
          <p:nvPr/>
        </p:nvSpPr>
        <p:spPr>
          <a:xfrm>
            <a:off x="2743200" y="4648200"/>
            <a:ext cx="4397358" cy="369332"/>
          </a:xfrm>
          <a:prstGeom prst="rect">
            <a:avLst/>
          </a:prstGeom>
          <a:noFill/>
        </p:spPr>
        <p:txBody>
          <a:bodyPr wrap="none" rtlCol="0">
            <a:spAutoFit/>
          </a:bodyPr>
          <a:lstStyle/>
          <a:p>
            <a:r>
              <a:rPr lang="en-US" sz="1800" dirty="0" err="1"/>
              <a:t>IceCube</a:t>
            </a:r>
            <a:r>
              <a:rPr lang="en-US" sz="1800" dirty="0"/>
              <a:t>+, Science 361, eaat1378 (2018)</a:t>
            </a:r>
          </a:p>
        </p:txBody>
      </p:sp>
    </p:spTree>
    <p:extLst>
      <p:ext uri="{BB962C8B-B14F-4D97-AF65-F5344CB8AC3E}">
        <p14:creationId xmlns:p14="http://schemas.microsoft.com/office/powerpoint/2010/main" val="390928179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0AF7-C565-8348-8DE3-EE9AB339DD64}"/>
              </a:ext>
            </a:extLst>
          </p:cNvPr>
          <p:cNvSpPr>
            <a:spLocks noGrp="1"/>
          </p:cNvSpPr>
          <p:nvPr>
            <p:ph type="title"/>
          </p:nvPr>
        </p:nvSpPr>
        <p:spPr>
          <a:xfrm>
            <a:off x="457200" y="15876"/>
            <a:ext cx="8229600" cy="593724"/>
          </a:xfrm>
        </p:spPr>
        <p:txBody>
          <a:bodyPr/>
          <a:lstStyle/>
          <a:p>
            <a:r>
              <a:rPr lang="en-US" dirty="0"/>
              <a:t>TXS 0506+056: gamma and neutrino luminosity</a:t>
            </a:r>
          </a:p>
        </p:txBody>
      </p:sp>
      <p:sp>
        <p:nvSpPr>
          <p:cNvPr id="3" name="Content Placeholder 2">
            <a:extLst>
              <a:ext uri="{FF2B5EF4-FFF2-40B4-BE49-F238E27FC236}">
                <a16:creationId xmlns:a16="http://schemas.microsoft.com/office/drawing/2014/main" id="{A1673EC0-4492-6F4E-B033-7AED5E9FE1F1}"/>
              </a:ext>
            </a:extLst>
          </p:cNvPr>
          <p:cNvSpPr>
            <a:spLocks noGrp="1"/>
          </p:cNvSpPr>
          <p:nvPr>
            <p:ph idx="1"/>
          </p:nvPr>
        </p:nvSpPr>
        <p:spPr>
          <a:xfrm>
            <a:off x="0" y="598449"/>
            <a:ext cx="8976732" cy="5334000"/>
          </a:xfrm>
        </p:spPr>
        <p:txBody>
          <a:bodyPr/>
          <a:lstStyle/>
          <a:p>
            <a:r>
              <a:rPr lang="en-US" sz="2300" dirty="0"/>
              <a:t>HE gamma luminosity (LAT &gt;0.1 GeV)</a:t>
            </a:r>
          </a:p>
          <a:p>
            <a:pPr lvl="1"/>
            <a:r>
              <a:rPr lang="en-US" sz="2300" dirty="0"/>
              <a:t>2.8 x 10</a:t>
            </a:r>
            <a:r>
              <a:rPr lang="en-US" sz="2300" baseline="30000" dirty="0"/>
              <a:t>46</a:t>
            </a:r>
            <a:r>
              <a:rPr lang="en-US" sz="2300" dirty="0"/>
              <a:t> erg/s (10-year average)</a:t>
            </a:r>
          </a:p>
          <a:p>
            <a:pPr lvl="1"/>
            <a:r>
              <a:rPr lang="en-US" sz="2300" dirty="0"/>
              <a:t>13 x 10</a:t>
            </a:r>
            <a:r>
              <a:rPr lang="en-US" sz="2300" baseline="30000" dirty="0"/>
              <a:t>46</a:t>
            </a:r>
            <a:r>
              <a:rPr lang="en-US" sz="2300" dirty="0"/>
              <a:t> erg/s (±2 weeks around IceCube-170922A)</a:t>
            </a:r>
          </a:p>
          <a:p>
            <a:pPr lvl="1"/>
            <a:r>
              <a:rPr lang="en-US" sz="2300" dirty="0"/>
              <a:t>2.8 x 10</a:t>
            </a:r>
            <a:r>
              <a:rPr lang="en-US" sz="2300" baseline="30000" dirty="0"/>
              <a:t>46</a:t>
            </a:r>
            <a:r>
              <a:rPr lang="en-US" sz="2300" dirty="0"/>
              <a:t> erg/s (158 day 2014-2015 average)</a:t>
            </a:r>
          </a:p>
          <a:p>
            <a:r>
              <a:rPr lang="en-US" sz="2300" dirty="0"/>
              <a:t>VHE neutrino luminosity (</a:t>
            </a:r>
            <a:r>
              <a:rPr lang="en-US" sz="2300" dirty="0" err="1"/>
              <a:t>IceCube</a:t>
            </a:r>
            <a:r>
              <a:rPr lang="en-US" sz="2300" dirty="0"/>
              <a:t>)</a:t>
            </a:r>
          </a:p>
          <a:p>
            <a:pPr lvl="1"/>
            <a:r>
              <a:rPr lang="en-US" sz="2300" dirty="0"/>
              <a:t>0.48 x 10</a:t>
            </a:r>
            <a:r>
              <a:rPr lang="en-US" sz="2300" baseline="30000" dirty="0"/>
              <a:t>46</a:t>
            </a:r>
            <a:r>
              <a:rPr lang="en-US" sz="2300" dirty="0"/>
              <a:t> erg/s (9.5-year average)</a:t>
            </a:r>
          </a:p>
          <a:p>
            <a:pPr lvl="1"/>
            <a:r>
              <a:rPr lang="en-US" sz="2300" dirty="0"/>
              <a:t>7.2 x 10</a:t>
            </a:r>
            <a:r>
              <a:rPr lang="en-US" sz="2300" baseline="30000" dirty="0"/>
              <a:t>46</a:t>
            </a:r>
            <a:r>
              <a:rPr lang="en-US" sz="2300" dirty="0"/>
              <a:t> erg/s (6 months centered on IceCube-170922A)</a:t>
            </a:r>
          </a:p>
          <a:p>
            <a:pPr lvl="1"/>
            <a:r>
              <a:rPr lang="en-US" sz="2300" dirty="0"/>
              <a:t>12 x 10</a:t>
            </a:r>
            <a:r>
              <a:rPr lang="en-US" sz="2300" baseline="30000" dirty="0"/>
              <a:t>46</a:t>
            </a:r>
            <a:r>
              <a:rPr lang="en-US" sz="2300" dirty="0"/>
              <a:t> erg/s (158 day 2014-2015 average)</a:t>
            </a:r>
          </a:p>
          <a:p>
            <a:r>
              <a:rPr lang="en-US" sz="2300" dirty="0"/>
              <a:t>Sep 22, 2017 : 5x elevated gamma flux</a:t>
            </a:r>
          </a:p>
          <a:p>
            <a:r>
              <a:rPr lang="en-US" sz="2300" dirty="0"/>
              <a:t>2014-2015 flare: gamma flux same as average</a:t>
            </a:r>
          </a:p>
          <a:p>
            <a:r>
              <a:rPr lang="en-US" sz="2300" dirty="0"/>
              <a:t>In 3LAC, top 2.9% of AGN by &gt;1 GeV photon flux (#51 of 1773)</a:t>
            </a:r>
          </a:p>
          <a:p>
            <a:r>
              <a:rPr lang="en-US" sz="2300" dirty="0"/>
              <a:t>In 3FGL, top 5.4% of all sources by &gt;1 GeV flux (#163 of 3034)</a:t>
            </a:r>
          </a:p>
          <a:p>
            <a:r>
              <a:rPr lang="en-US" sz="2300" dirty="0"/>
              <a:t>One of the most GeV-luminous blazars (order of magnitude greater luminosity than nearby blazars </a:t>
            </a:r>
            <a:r>
              <a:rPr lang="en-US" sz="2300" dirty="0" err="1"/>
              <a:t>Mrk</a:t>
            </a:r>
            <a:r>
              <a:rPr lang="en-US" sz="2300" dirty="0"/>
              <a:t> 421, </a:t>
            </a:r>
            <a:r>
              <a:rPr lang="en-US" sz="2300" dirty="0" err="1"/>
              <a:t>Mrk</a:t>
            </a:r>
            <a:r>
              <a:rPr lang="en-US" sz="2300" dirty="0"/>
              <a:t> 501, 1ES 1959+650)</a:t>
            </a:r>
          </a:p>
        </p:txBody>
      </p:sp>
      <p:sp>
        <p:nvSpPr>
          <p:cNvPr id="4" name="Footer Placeholder 3">
            <a:extLst>
              <a:ext uri="{FF2B5EF4-FFF2-40B4-BE49-F238E27FC236}">
                <a16:creationId xmlns:a16="http://schemas.microsoft.com/office/drawing/2014/main" id="{F2590931-42DF-D246-BC9C-D6FBEB64FB40}"/>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DD1C087B-2F13-3643-892F-EFE28FD23187}"/>
              </a:ext>
            </a:extLst>
          </p:cNvPr>
          <p:cNvSpPr>
            <a:spLocks noGrp="1"/>
          </p:cNvSpPr>
          <p:nvPr>
            <p:ph type="sldNum" sz="quarter" idx="4"/>
          </p:nvPr>
        </p:nvSpPr>
        <p:spPr/>
        <p:txBody>
          <a:bodyPr/>
          <a:lstStyle/>
          <a:p>
            <a:pPr>
              <a:defRPr/>
            </a:pPr>
            <a:fld id="{FE987253-B894-114D-BDC2-8F3A1EBD88EF}" type="slidenum">
              <a:rPr lang="en-US" smtClean="0"/>
              <a:pPr>
                <a:defRPr/>
              </a:pPr>
              <a:t>136</a:t>
            </a:fld>
            <a:endParaRPr lang="en-US" dirty="0"/>
          </a:p>
        </p:txBody>
      </p:sp>
      <p:sp>
        <p:nvSpPr>
          <p:cNvPr id="6" name="TextBox 5">
            <a:extLst>
              <a:ext uri="{FF2B5EF4-FFF2-40B4-BE49-F238E27FC236}">
                <a16:creationId xmlns:a16="http://schemas.microsoft.com/office/drawing/2014/main" id="{9376D5F3-46A3-EF4D-B3A4-B34777733DC6}"/>
              </a:ext>
            </a:extLst>
          </p:cNvPr>
          <p:cNvSpPr txBox="1"/>
          <p:nvPr/>
        </p:nvSpPr>
        <p:spPr>
          <a:xfrm>
            <a:off x="6351378" y="729734"/>
            <a:ext cx="2557110" cy="369332"/>
          </a:xfrm>
          <a:prstGeom prst="rect">
            <a:avLst/>
          </a:prstGeom>
          <a:noFill/>
        </p:spPr>
        <p:txBody>
          <a:bodyPr wrap="none" rtlCol="0">
            <a:spAutoFit/>
          </a:bodyPr>
          <a:lstStyle/>
          <a:p>
            <a:r>
              <a:rPr lang="en-US" sz="1800" dirty="0"/>
              <a:t>(see 2 Science papers)</a:t>
            </a:r>
          </a:p>
        </p:txBody>
      </p:sp>
    </p:spTree>
    <p:extLst>
      <p:ext uri="{BB962C8B-B14F-4D97-AF65-F5344CB8AC3E}">
        <p14:creationId xmlns:p14="http://schemas.microsoft.com/office/powerpoint/2010/main" val="333479157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9998-0D9A-054A-97CB-C36C92863269}"/>
              </a:ext>
            </a:extLst>
          </p:cNvPr>
          <p:cNvSpPr>
            <a:spLocks noGrp="1"/>
          </p:cNvSpPr>
          <p:nvPr>
            <p:ph type="title"/>
          </p:nvPr>
        </p:nvSpPr>
        <p:spPr>
          <a:xfrm>
            <a:off x="0" y="9525"/>
            <a:ext cx="9144000" cy="1408113"/>
          </a:xfrm>
        </p:spPr>
        <p:txBody>
          <a:bodyPr/>
          <a:lstStyle/>
          <a:p>
            <a:r>
              <a:rPr lang="en-US" dirty="0"/>
              <a:t>Fermi LAT: there was a flaring blazar</a:t>
            </a:r>
            <a:br>
              <a:rPr lang="en-US" dirty="0"/>
            </a:br>
            <a:r>
              <a:rPr lang="en-US" dirty="0"/>
              <a:t>coincident with IceCube-170922A</a:t>
            </a:r>
          </a:p>
        </p:txBody>
      </p:sp>
      <p:sp>
        <p:nvSpPr>
          <p:cNvPr id="4" name="Footer Placeholder 3">
            <a:extLst>
              <a:ext uri="{FF2B5EF4-FFF2-40B4-BE49-F238E27FC236}">
                <a16:creationId xmlns:a16="http://schemas.microsoft.com/office/drawing/2014/main" id="{FE48A173-B104-904C-8B4E-87F9ADA30399}"/>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212B1997-7928-6F40-976D-E7F906EE94C3}"/>
              </a:ext>
            </a:extLst>
          </p:cNvPr>
          <p:cNvSpPr>
            <a:spLocks noGrp="1"/>
          </p:cNvSpPr>
          <p:nvPr>
            <p:ph type="sldNum" sz="quarter" idx="4"/>
          </p:nvPr>
        </p:nvSpPr>
        <p:spPr/>
        <p:txBody>
          <a:bodyPr/>
          <a:lstStyle/>
          <a:p>
            <a:pPr>
              <a:defRPr/>
            </a:pPr>
            <a:fld id="{FE987253-B894-114D-BDC2-8F3A1EBD88EF}" type="slidenum">
              <a:rPr lang="en-US" smtClean="0"/>
              <a:pPr>
                <a:defRPr/>
              </a:pPr>
              <a:t>137</a:t>
            </a:fld>
            <a:endParaRPr lang="en-US" dirty="0"/>
          </a:p>
        </p:txBody>
      </p:sp>
      <p:pic>
        <p:nvPicPr>
          <p:cNvPr id="7" name="Picture 6" descr="A screenshot of a cell phone&#10;&#10;Description automatically generated">
            <a:extLst>
              <a:ext uri="{FF2B5EF4-FFF2-40B4-BE49-F238E27FC236}">
                <a16:creationId xmlns:a16="http://schemas.microsoft.com/office/drawing/2014/main" id="{E5A68B0E-EBA9-8B47-873E-D0CF70E349B8}"/>
              </a:ext>
            </a:extLst>
          </p:cNvPr>
          <p:cNvPicPr>
            <a:picLocks noChangeAspect="1"/>
          </p:cNvPicPr>
          <p:nvPr/>
        </p:nvPicPr>
        <p:blipFill>
          <a:blip r:embed="rId3"/>
          <a:stretch>
            <a:fillRect/>
          </a:stretch>
        </p:blipFill>
        <p:spPr>
          <a:xfrm>
            <a:off x="736600" y="1911350"/>
            <a:ext cx="7670800" cy="3035300"/>
          </a:xfrm>
          <a:prstGeom prst="rect">
            <a:avLst/>
          </a:prstGeom>
          <a:ln w="25400">
            <a:solidFill>
              <a:schemeClr val="tx1"/>
            </a:solidFill>
          </a:ln>
        </p:spPr>
      </p:pic>
      <p:sp>
        <p:nvSpPr>
          <p:cNvPr id="8" name="TextBox 7">
            <a:extLst>
              <a:ext uri="{FF2B5EF4-FFF2-40B4-BE49-F238E27FC236}">
                <a16:creationId xmlns:a16="http://schemas.microsoft.com/office/drawing/2014/main" id="{9153A91B-74E6-2E4F-81F7-F74752BCA7E4}"/>
              </a:ext>
            </a:extLst>
          </p:cNvPr>
          <p:cNvSpPr txBox="1"/>
          <p:nvPr/>
        </p:nvSpPr>
        <p:spPr>
          <a:xfrm>
            <a:off x="246689" y="5329743"/>
            <a:ext cx="8671092"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t>TXS 0506+056: 3FGL J0509.4+0541 (and 3FHL)</a:t>
            </a:r>
          </a:p>
          <a:p>
            <a:pPr marL="342900" indent="-342900">
              <a:buFont typeface="Arial" panose="020B0604020202020204" pitchFamily="34" charset="0"/>
              <a:buChar char="•"/>
            </a:pPr>
            <a:r>
              <a:rPr lang="en-US" sz="2000" dirty="0"/>
              <a:t>Sep 15-27, 2017: 6x higher flux (&gt;100 MeV) than 3FGL (2.0±0.1 index)</a:t>
            </a:r>
          </a:p>
          <a:p>
            <a:pPr marL="342900" indent="-342900">
              <a:buFont typeface="Arial" panose="020B0604020202020204" pitchFamily="34" charset="0"/>
              <a:buChar char="•"/>
            </a:pPr>
            <a:r>
              <a:rPr lang="en-US" sz="2000" dirty="0"/>
              <a:t>OVRO, MOJAVE: increasing flux in prior year</a:t>
            </a:r>
          </a:p>
        </p:txBody>
      </p:sp>
    </p:spTree>
    <p:extLst>
      <p:ext uri="{BB962C8B-B14F-4D97-AF65-F5344CB8AC3E}">
        <p14:creationId xmlns:p14="http://schemas.microsoft.com/office/powerpoint/2010/main" val="59687990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0" y="0"/>
            <a:ext cx="9156290" cy="1143000"/>
          </a:xfrm>
        </p:spPr>
        <p:txBody>
          <a:bodyPr/>
          <a:lstStyle/>
          <a:p>
            <a:r>
              <a:rPr lang="en-US" sz="2800" dirty="0"/>
              <a:t>IceCube-170922A:</a:t>
            </a:r>
            <a:br>
              <a:rPr lang="en-US" sz="2800" dirty="0"/>
            </a:br>
            <a:r>
              <a:rPr lang="en-US" sz="2800" dirty="0"/>
              <a:t>a muon neutrino in the direction of a flaring GeV-</a:t>
            </a:r>
            <a:r>
              <a:rPr lang="en-US" sz="2800" dirty="0" err="1"/>
              <a:t>TeV</a:t>
            </a:r>
            <a:r>
              <a:rPr lang="en-US" sz="2800" dirty="0"/>
              <a:t> blazar</a:t>
            </a:r>
          </a:p>
        </p:txBody>
      </p:sp>
      <p:sp>
        <p:nvSpPr>
          <p:cNvPr id="3" name="Content Placeholder 2"/>
          <p:cNvSpPr>
            <a:spLocks noGrp="1"/>
          </p:cNvSpPr>
          <p:nvPr>
            <p:ph idx="1"/>
          </p:nvPr>
        </p:nvSpPr>
        <p:spPr>
          <a:xfrm>
            <a:off x="-12290" y="1066799"/>
            <a:ext cx="9144000" cy="5476875"/>
          </a:xfrm>
        </p:spPr>
        <p:txBody>
          <a:bodyPr/>
          <a:lstStyle/>
          <a:p>
            <a:r>
              <a:rPr lang="en-US" sz="2000" dirty="0"/>
              <a:t>An event selected with extremely high energy (EHE) event selection (simple requirement of large light deposit)</a:t>
            </a:r>
          </a:p>
          <a:p>
            <a:r>
              <a:rPr lang="en-US" sz="2000" dirty="0"/>
              <a:t>Track with ~1°angular resolution, declination = +5.7°</a:t>
            </a:r>
          </a:p>
          <a:p>
            <a:r>
              <a:rPr lang="en-US" sz="2000" dirty="0"/>
              <a:t>43 seconds from neutrino interaction to GCN publication</a:t>
            </a:r>
          </a:p>
          <a:p>
            <a:r>
              <a:rPr lang="en-US" sz="2000" dirty="0"/>
              <a:t>Coincident with known, flaring Fermi blazar (</a:t>
            </a:r>
            <a:r>
              <a:rPr lang="is-IS" sz="2000" dirty="0"/>
              <a:t>TXS 0506+056, a </a:t>
            </a:r>
            <a:r>
              <a:rPr lang="en-US" sz="2000" dirty="0"/>
              <a:t>BL Lac)</a:t>
            </a:r>
          </a:p>
          <a:p>
            <a:r>
              <a:rPr lang="en-US" sz="2000" dirty="0"/>
              <a:t>No previously known very-high-energy gamma-ray source</a:t>
            </a:r>
          </a:p>
          <a:p>
            <a:r>
              <a:rPr lang="en-US" sz="2000" dirty="0"/>
              <a:t>Not detected by initial H.E.S.S., VERITAS follow-up</a:t>
            </a:r>
          </a:p>
          <a:p>
            <a:r>
              <a:rPr lang="en-US" sz="2000" b="1" i="1" dirty="0">
                <a:solidFill>
                  <a:srgbClr val="0070C0"/>
                </a:solidFill>
              </a:rPr>
              <a:t>In 12-hour follow-up observation, MAGIC detected 5 </a:t>
            </a:r>
            <a:r>
              <a:rPr lang="en-US" altLang="en-US" sz="2000" b="1" i="1" dirty="0" err="1">
                <a:solidFill>
                  <a:srgbClr val="0070C0"/>
                </a:solidFill>
              </a:rPr>
              <a:t>σ</a:t>
            </a:r>
            <a:r>
              <a:rPr lang="en-US" sz="2000" b="1" i="1" dirty="0">
                <a:solidFill>
                  <a:srgbClr val="0070C0"/>
                </a:solidFill>
              </a:rPr>
              <a:t> source above 100 GeV</a:t>
            </a:r>
          </a:p>
          <a:p>
            <a:endParaRPr lang="en-US" sz="2000" dirty="0"/>
          </a:p>
          <a:p>
            <a:endParaRPr lang="en-US" sz="2000" dirty="0"/>
          </a:p>
          <a:p>
            <a:endParaRPr lang="en-US" sz="2000" dirty="0"/>
          </a:p>
          <a:p>
            <a:endParaRPr lang="en-US" sz="2000" dirty="0"/>
          </a:p>
          <a:p>
            <a:endParaRPr lang="en-US" sz="2000" dirty="0"/>
          </a:p>
          <a:p>
            <a:r>
              <a:rPr lang="en-US" sz="2000" dirty="0"/>
              <a:t>Subsequent detection by VERITAS</a:t>
            </a:r>
          </a:p>
          <a:p>
            <a:r>
              <a:rPr lang="en-US" sz="2000" dirty="0"/>
              <a:t>24 Astronomers Telegrams; measured </a:t>
            </a:r>
            <a:r>
              <a:rPr lang="hr-HR" sz="2000" dirty="0"/>
              <a:t>z = 0.3365 (</a:t>
            </a:r>
            <a:r>
              <a:rPr lang="hr-HR" sz="2000" dirty="0" err="1"/>
              <a:t>Paiano</a:t>
            </a:r>
            <a:r>
              <a:rPr lang="hr-HR" sz="2000" dirty="0"/>
              <a:t> </a:t>
            </a:r>
            <a:r>
              <a:rPr lang="hr-HR" sz="2000" dirty="0" err="1"/>
              <a:t>et</a:t>
            </a:r>
            <a:r>
              <a:rPr lang="hr-HR" sz="2000" dirty="0"/>
              <a:t> </a:t>
            </a:r>
            <a:r>
              <a:rPr lang="hr-HR" sz="2000" dirty="0" err="1"/>
              <a:t>al</a:t>
            </a:r>
            <a:r>
              <a:rPr lang="hr-HR" sz="2000" dirty="0"/>
              <a:t>. 2018)</a:t>
            </a:r>
            <a:endParaRPr lang="en-US" sz="2000"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138</a:t>
            </a:fld>
            <a:endParaRPr lang="en-US" dirty="0"/>
          </a:p>
        </p:txBody>
      </p:sp>
      <p:sp>
        <p:nvSpPr>
          <p:cNvPr id="6" name="Footer Placeholder 5"/>
          <p:cNvSpPr>
            <a:spLocks noGrp="1"/>
          </p:cNvSpPr>
          <p:nvPr>
            <p:ph type="ftr" sz="quarter" idx="3"/>
          </p:nvPr>
        </p:nvSpPr>
        <p:spPr/>
        <p:txBody>
          <a:bodyPr/>
          <a:lstStyle/>
          <a:p>
            <a:pPr>
              <a:defRPr/>
            </a:pPr>
            <a:r>
              <a:rPr lang="en-US"/>
              <a:t>Justin Vandenbroucke                           High-energy (astrophysical) neutrinos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068" y="4038600"/>
            <a:ext cx="6365531" cy="1676826"/>
          </a:xfrm>
          <a:prstGeom prst="rect">
            <a:avLst/>
          </a:prstGeom>
          <a:ln w="25400">
            <a:solidFill>
              <a:schemeClr val="tx1"/>
            </a:solidFill>
          </a:ln>
        </p:spPr>
      </p:pic>
    </p:spTree>
    <p:extLst>
      <p:ext uri="{BB962C8B-B14F-4D97-AF65-F5344CB8AC3E}">
        <p14:creationId xmlns:p14="http://schemas.microsoft.com/office/powerpoint/2010/main" val="2098344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5185E-4C2F-AC45-AE3A-3D0D52B13A4B}"/>
              </a:ext>
            </a:extLst>
          </p:cNvPr>
          <p:cNvSpPr>
            <a:spLocks noGrp="1"/>
          </p:cNvSpPr>
          <p:nvPr>
            <p:ph type="title"/>
          </p:nvPr>
        </p:nvSpPr>
        <p:spPr>
          <a:xfrm>
            <a:off x="0" y="9525"/>
            <a:ext cx="9144000" cy="1133474"/>
          </a:xfrm>
        </p:spPr>
        <p:txBody>
          <a:bodyPr/>
          <a:lstStyle/>
          <a:p>
            <a:r>
              <a:rPr lang="en-US" dirty="0"/>
              <a:t>Complementary analyses</a:t>
            </a:r>
            <a:br>
              <a:rPr lang="en-US" dirty="0"/>
            </a:br>
            <a:r>
              <a:rPr lang="en-US" dirty="0"/>
              <a:t>characterizing the diffuse astrophysical neutrino flux</a:t>
            </a:r>
          </a:p>
        </p:txBody>
      </p:sp>
      <p:pic>
        <p:nvPicPr>
          <p:cNvPr id="8" name="Content Placeholder 7">
            <a:extLst>
              <a:ext uri="{FF2B5EF4-FFF2-40B4-BE49-F238E27FC236}">
                <a16:creationId xmlns:a16="http://schemas.microsoft.com/office/drawing/2014/main" id="{4016ACDE-6605-CB4F-99E7-8D8A117A0451}"/>
              </a:ext>
            </a:extLst>
          </p:cNvPr>
          <p:cNvPicPr>
            <a:picLocks noGrp="1" noChangeAspect="1"/>
          </p:cNvPicPr>
          <p:nvPr>
            <p:ph idx="1"/>
          </p:nvPr>
        </p:nvPicPr>
        <p:blipFill>
          <a:blip r:embed="rId3"/>
          <a:stretch>
            <a:fillRect/>
          </a:stretch>
        </p:blipFill>
        <p:spPr>
          <a:xfrm>
            <a:off x="290692" y="1206733"/>
            <a:ext cx="8562616" cy="3593424"/>
          </a:xfrm>
        </p:spPr>
      </p:pic>
      <p:sp>
        <p:nvSpPr>
          <p:cNvPr id="4" name="Footer Placeholder 3">
            <a:extLst>
              <a:ext uri="{FF2B5EF4-FFF2-40B4-BE49-F238E27FC236}">
                <a16:creationId xmlns:a16="http://schemas.microsoft.com/office/drawing/2014/main" id="{76FB6231-A9D8-6548-84D3-7D70297557A0}"/>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45C5B212-AEE7-BA40-9622-3AEB80934B38}"/>
              </a:ext>
            </a:extLst>
          </p:cNvPr>
          <p:cNvSpPr>
            <a:spLocks noGrp="1"/>
          </p:cNvSpPr>
          <p:nvPr>
            <p:ph type="sldNum" sz="quarter" idx="4"/>
          </p:nvPr>
        </p:nvSpPr>
        <p:spPr/>
        <p:txBody>
          <a:bodyPr/>
          <a:lstStyle/>
          <a:p>
            <a:pPr>
              <a:defRPr/>
            </a:pPr>
            <a:fld id="{FE987253-B894-114D-BDC2-8F3A1EBD88EF}" type="slidenum">
              <a:rPr lang="en-US" smtClean="0"/>
              <a:pPr>
                <a:defRPr/>
              </a:pPr>
              <a:t>139</a:t>
            </a:fld>
            <a:endParaRPr lang="en-US" dirty="0"/>
          </a:p>
        </p:txBody>
      </p:sp>
      <p:sp>
        <p:nvSpPr>
          <p:cNvPr id="9" name="Rectangle 8">
            <a:extLst>
              <a:ext uri="{FF2B5EF4-FFF2-40B4-BE49-F238E27FC236}">
                <a16:creationId xmlns:a16="http://schemas.microsoft.com/office/drawing/2014/main" id="{84BCA069-A985-4C4E-97A2-02C9AC0E36F5}"/>
              </a:ext>
            </a:extLst>
          </p:cNvPr>
          <p:cNvSpPr/>
          <p:nvPr/>
        </p:nvSpPr>
        <p:spPr>
          <a:xfrm>
            <a:off x="838200" y="4800157"/>
            <a:ext cx="7564534" cy="2002726"/>
          </a:xfrm>
          <a:prstGeom prst="rect">
            <a:avLst/>
          </a:prstGeom>
        </p:spPr>
        <p:txBody>
          <a:bodyPr wrap="square">
            <a:spAutoFit/>
          </a:bodyPr>
          <a:lstStyle/>
          <a:p>
            <a:pPr marL="342900" indent="-342900">
              <a:buFont typeface="Arial" panose="020B0604020202020204" pitchFamily="34" charset="0"/>
              <a:buChar char="•"/>
            </a:pPr>
            <a:r>
              <a:rPr lang="is-IS" sz="2000" dirty="0">
                <a:solidFill>
                  <a:srgbClr val="000000"/>
                </a:solidFill>
                <a:ea typeface="Arial" charset="0"/>
                <a:cs typeface="Arial" charset="0"/>
              </a:rPr>
              <a:t>Three different event selections with complementary (and overlapping) coverage in terms of energy, declination, and flavor</a:t>
            </a:r>
          </a:p>
          <a:p>
            <a:pPr marL="342900" indent="-342900">
              <a:buFont typeface="Arial" panose="020B0604020202020204" pitchFamily="34" charset="0"/>
              <a:buChar char="•"/>
            </a:pPr>
            <a:r>
              <a:rPr lang="is-IS" sz="2000" dirty="0">
                <a:solidFill>
                  <a:srgbClr val="000000"/>
                </a:solidFill>
                <a:ea typeface="Arial" charset="0"/>
                <a:cs typeface="Arial" charset="0"/>
              </a:rPr>
              <a:t>Global fit underway to test whether simplest model (isotropic, equal-flavor power law) can explain all results</a:t>
            </a:r>
          </a:p>
          <a:p>
            <a:pPr marL="342900" indent="-342900" algn="ctr">
              <a:buFont typeface="Arial" panose="020B0604020202020204" pitchFamily="34" charset="0"/>
              <a:buChar char="•"/>
            </a:pPr>
            <a:endParaRPr lang="is-IS" sz="2000" b="1" dirty="0">
              <a:solidFill>
                <a:srgbClr val="000000"/>
              </a:solidFill>
              <a:ea typeface="Arial" charset="0"/>
              <a:cs typeface="Arial" charset="0"/>
            </a:endParaRPr>
          </a:p>
        </p:txBody>
      </p:sp>
      <p:sp>
        <p:nvSpPr>
          <p:cNvPr id="10" name="TextBox 9">
            <a:extLst>
              <a:ext uri="{FF2B5EF4-FFF2-40B4-BE49-F238E27FC236}">
                <a16:creationId xmlns:a16="http://schemas.microsoft.com/office/drawing/2014/main" id="{E10C0F7A-3219-CE43-A5B2-0297E282FCD0}"/>
              </a:ext>
            </a:extLst>
          </p:cNvPr>
          <p:cNvSpPr txBox="1"/>
          <p:nvPr/>
        </p:nvSpPr>
        <p:spPr>
          <a:xfrm>
            <a:off x="5592814" y="3663433"/>
            <a:ext cx="3544560" cy="369332"/>
          </a:xfrm>
          <a:prstGeom prst="rect">
            <a:avLst/>
          </a:prstGeom>
          <a:noFill/>
        </p:spPr>
        <p:txBody>
          <a:bodyPr wrap="none" rtlCol="0">
            <a:spAutoFit/>
          </a:bodyPr>
          <a:lstStyle/>
          <a:p>
            <a:r>
              <a:rPr lang="en-US" sz="1800" dirty="0" err="1"/>
              <a:t>IceCube</a:t>
            </a:r>
            <a:r>
              <a:rPr lang="en-US" sz="1800" dirty="0"/>
              <a:t>, </a:t>
            </a:r>
            <a:r>
              <a:rPr lang="en-US" sz="1800" dirty="0" err="1"/>
              <a:t>PoS</a:t>
            </a:r>
            <a:r>
              <a:rPr lang="en-US" sz="1800" dirty="0"/>
              <a:t> (ICRC 2019) 1017</a:t>
            </a:r>
          </a:p>
        </p:txBody>
      </p:sp>
    </p:spTree>
    <p:extLst>
      <p:ext uri="{BB962C8B-B14F-4D97-AF65-F5344CB8AC3E}">
        <p14:creationId xmlns:p14="http://schemas.microsoft.com/office/powerpoint/2010/main" val="353084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94B79F-35DD-A44C-947F-7086D8104B62}"/>
              </a:ext>
            </a:extLst>
          </p:cNvPr>
          <p:cNvPicPr>
            <a:picLocks noChangeAspect="1"/>
          </p:cNvPicPr>
          <p:nvPr/>
        </p:nvPicPr>
        <p:blipFill>
          <a:blip r:embed="rId3"/>
          <a:stretch>
            <a:fillRect/>
          </a:stretch>
        </p:blipFill>
        <p:spPr>
          <a:xfrm>
            <a:off x="2280481" y="1722278"/>
            <a:ext cx="4750764" cy="3520351"/>
          </a:xfrm>
          <a:prstGeom prst="rect">
            <a:avLst/>
          </a:prstGeom>
        </p:spPr>
      </p:pic>
      <p:sp>
        <p:nvSpPr>
          <p:cNvPr id="2" name="Title 1"/>
          <p:cNvSpPr>
            <a:spLocks noGrp="1"/>
          </p:cNvSpPr>
          <p:nvPr>
            <p:ph type="title"/>
          </p:nvPr>
        </p:nvSpPr>
        <p:spPr>
          <a:xfrm>
            <a:off x="876300" y="99716"/>
            <a:ext cx="7391400" cy="1027471"/>
          </a:xfrm>
        </p:spPr>
        <p:txBody>
          <a:bodyPr/>
          <a:lstStyle/>
          <a:p>
            <a:r>
              <a:rPr lang="en-US" sz="3200" dirty="0"/>
              <a:t>All-sky search for discrete neutrino sources (neutrino clusters)</a:t>
            </a:r>
          </a:p>
        </p:txBody>
      </p:sp>
      <p:sp>
        <p:nvSpPr>
          <p:cNvPr id="7" name="Rectangle 6"/>
          <p:cNvSpPr/>
          <p:nvPr/>
        </p:nvSpPr>
        <p:spPr>
          <a:xfrm>
            <a:off x="197265" y="5273634"/>
            <a:ext cx="8749469" cy="1015663"/>
          </a:xfrm>
          <a:prstGeom prst="rect">
            <a:avLst/>
          </a:prstGeom>
        </p:spPr>
        <p:txBody>
          <a:bodyPr wrap="square">
            <a:spAutoFit/>
          </a:bodyPr>
          <a:lstStyle/>
          <a:p>
            <a:pPr marL="342900" indent="-342900">
              <a:buFont typeface="Arial" panose="020B0604020202020204" pitchFamily="34" charset="0"/>
              <a:buChar char="•"/>
            </a:pPr>
            <a:r>
              <a:rPr lang="is-IS" sz="2000" dirty="0">
                <a:solidFill>
                  <a:srgbClr val="000000"/>
                </a:solidFill>
                <a:ea typeface="Arial" charset="0"/>
                <a:cs typeface="Arial" charset="0"/>
              </a:rPr>
              <a:t>The neutrino flux is ~isotropic</a:t>
            </a:r>
          </a:p>
          <a:p>
            <a:pPr marL="342900" indent="-342900">
              <a:buFont typeface="Arial" panose="020B0604020202020204" pitchFamily="34" charset="0"/>
              <a:buChar char="•"/>
            </a:pPr>
            <a:r>
              <a:rPr lang="is-IS" sz="2000" dirty="0">
                <a:solidFill>
                  <a:srgbClr val="000000"/>
                </a:solidFill>
                <a:ea typeface="Arial" charset="0"/>
                <a:cs typeface="Arial" charset="0"/>
              </a:rPr>
              <a:t>Comparing the measured diffuse flux with point source upper limits: </a:t>
            </a:r>
            <a:r>
              <a:rPr lang="is-IS" sz="2000" b="1" dirty="0">
                <a:solidFill>
                  <a:srgbClr val="0070C0"/>
                </a:solidFill>
                <a:ea typeface="Arial" charset="0"/>
                <a:cs typeface="Arial" charset="0"/>
              </a:rPr>
              <a:t>there are at least ~10</a:t>
            </a:r>
            <a:r>
              <a:rPr lang="is-IS" sz="2000" b="1" baseline="30000" dirty="0">
                <a:solidFill>
                  <a:srgbClr val="0070C0"/>
                </a:solidFill>
                <a:ea typeface="Arial" charset="0"/>
                <a:cs typeface="Arial" charset="0"/>
              </a:rPr>
              <a:t>2</a:t>
            </a:r>
            <a:r>
              <a:rPr lang="is-IS" sz="2000" b="1" dirty="0">
                <a:solidFill>
                  <a:srgbClr val="0070C0"/>
                </a:solidFill>
                <a:ea typeface="Arial" charset="0"/>
                <a:cs typeface="Arial" charset="0"/>
              </a:rPr>
              <a:t> sources</a:t>
            </a:r>
          </a:p>
        </p:txBody>
      </p:sp>
      <p:sp>
        <p:nvSpPr>
          <p:cNvPr id="3" name="Footer Placeholder 2"/>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14</a:t>
            </a:fld>
            <a:endParaRPr lang="en-US" dirty="0"/>
          </a:p>
        </p:txBody>
      </p:sp>
      <p:sp>
        <p:nvSpPr>
          <p:cNvPr id="8" name="Rectangle 7"/>
          <p:cNvSpPr/>
          <p:nvPr/>
        </p:nvSpPr>
        <p:spPr>
          <a:xfrm>
            <a:off x="2743200" y="1255230"/>
            <a:ext cx="4059445" cy="400110"/>
          </a:xfrm>
          <a:prstGeom prst="rect">
            <a:avLst/>
          </a:prstGeom>
        </p:spPr>
        <p:txBody>
          <a:bodyPr wrap="none">
            <a:spAutoFit/>
          </a:bodyPr>
          <a:lstStyle/>
          <a:p>
            <a:pPr algn="ctr"/>
            <a:r>
              <a:rPr lang="is-IS" sz="2000" dirty="0">
                <a:solidFill>
                  <a:srgbClr val="000000"/>
                </a:solidFill>
                <a:ea typeface="Arial" charset="0"/>
                <a:cs typeface="Arial" charset="0"/>
              </a:rPr>
              <a:t>IceCube, PRL 124, 051103 (2020)</a:t>
            </a:r>
          </a:p>
        </p:txBody>
      </p:sp>
      <p:sp>
        <p:nvSpPr>
          <p:cNvPr id="9" name="TextBox 8"/>
          <p:cNvSpPr txBox="1"/>
          <p:nvPr/>
        </p:nvSpPr>
        <p:spPr>
          <a:xfrm>
            <a:off x="330908" y="1467917"/>
            <a:ext cx="1949573" cy="400110"/>
          </a:xfrm>
          <a:prstGeom prst="rect">
            <a:avLst/>
          </a:prstGeom>
          <a:noFill/>
        </p:spPr>
        <p:txBody>
          <a:bodyPr wrap="none" rtlCol="0">
            <a:spAutoFit/>
          </a:bodyPr>
          <a:lstStyle/>
          <a:p>
            <a:r>
              <a:rPr lang="en-US" sz="2000" dirty="0"/>
              <a:t>10-year dataset</a:t>
            </a:r>
          </a:p>
        </p:txBody>
      </p:sp>
      <p:sp>
        <p:nvSpPr>
          <p:cNvPr id="5" name="Rectangle 4">
            <a:extLst>
              <a:ext uri="{FF2B5EF4-FFF2-40B4-BE49-F238E27FC236}">
                <a16:creationId xmlns:a16="http://schemas.microsoft.com/office/drawing/2014/main" id="{EE809611-3DEC-A240-8930-4F22129993F6}"/>
              </a:ext>
            </a:extLst>
          </p:cNvPr>
          <p:cNvSpPr/>
          <p:nvPr/>
        </p:nvSpPr>
        <p:spPr>
          <a:xfrm>
            <a:off x="6291072" y="2889504"/>
            <a:ext cx="274320" cy="274320"/>
          </a:xfrm>
          <a:prstGeom prst="rect">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5106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855"/>
            <a:ext cx="9143999" cy="1143000"/>
          </a:xfrm>
        </p:spPr>
        <p:txBody>
          <a:bodyPr/>
          <a:lstStyle/>
          <a:p>
            <a:r>
              <a:rPr lang="en-US" dirty="0"/>
              <a:t>Astrophysical tau neutrinos?</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140</a:t>
            </a:fld>
            <a:endParaRPr lang="en-US" dirty="0"/>
          </a:p>
        </p:txBody>
      </p:sp>
      <p:pic>
        <p:nvPicPr>
          <p:cNvPr id="6" name="Picture 5" descr="panopticon_bigbird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6" y="990600"/>
            <a:ext cx="4562004" cy="3798714"/>
          </a:xfrm>
          <a:prstGeom prst="rect">
            <a:avLst/>
          </a:prstGeom>
        </p:spPr>
      </p:pic>
      <p:pic>
        <p:nvPicPr>
          <p:cNvPr id="7" name="Picture 6" descr="panopticon_event2_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852" y="990600"/>
            <a:ext cx="4563211" cy="3798715"/>
          </a:xfrm>
          <a:prstGeom prst="rect">
            <a:avLst/>
          </a:prstGeom>
        </p:spPr>
      </p:pic>
      <p:sp>
        <p:nvSpPr>
          <p:cNvPr id="8" name="TextBox 7"/>
          <p:cNvSpPr txBox="1"/>
          <p:nvPr/>
        </p:nvSpPr>
        <p:spPr>
          <a:xfrm>
            <a:off x="1383632" y="4876801"/>
            <a:ext cx="1053494" cy="400110"/>
          </a:xfrm>
          <a:prstGeom prst="rect">
            <a:avLst/>
          </a:prstGeom>
          <a:noFill/>
        </p:spPr>
        <p:txBody>
          <a:bodyPr wrap="none" rtlCol="0">
            <a:spAutoFit/>
          </a:bodyPr>
          <a:lstStyle/>
          <a:p>
            <a:r>
              <a:rPr lang="en-US" sz="2000" dirty="0"/>
              <a:t>Event 1</a:t>
            </a:r>
          </a:p>
        </p:txBody>
      </p:sp>
      <p:sp>
        <p:nvSpPr>
          <p:cNvPr id="9" name="TextBox 8"/>
          <p:cNvSpPr txBox="1"/>
          <p:nvPr/>
        </p:nvSpPr>
        <p:spPr>
          <a:xfrm>
            <a:off x="6183346" y="4876800"/>
            <a:ext cx="1053494" cy="400110"/>
          </a:xfrm>
          <a:prstGeom prst="rect">
            <a:avLst/>
          </a:prstGeom>
          <a:noFill/>
        </p:spPr>
        <p:txBody>
          <a:bodyPr wrap="none" rtlCol="0">
            <a:spAutoFit/>
          </a:bodyPr>
          <a:lstStyle/>
          <a:p>
            <a:r>
              <a:rPr lang="en-US" sz="2000" dirty="0"/>
              <a:t>Event 2</a:t>
            </a:r>
          </a:p>
        </p:txBody>
      </p:sp>
      <p:sp>
        <p:nvSpPr>
          <p:cNvPr id="10" name="TextBox 9"/>
          <p:cNvSpPr txBox="1"/>
          <p:nvPr/>
        </p:nvSpPr>
        <p:spPr>
          <a:xfrm>
            <a:off x="9997" y="5555159"/>
            <a:ext cx="9069066" cy="769441"/>
          </a:xfrm>
          <a:prstGeom prst="rect">
            <a:avLst/>
          </a:prstGeom>
          <a:noFill/>
        </p:spPr>
        <p:txBody>
          <a:bodyPr wrap="square" rtlCol="0">
            <a:spAutoFit/>
          </a:bodyPr>
          <a:lstStyle/>
          <a:p>
            <a:pPr marL="342900" indent="-342900">
              <a:buFont typeface="Arial" charset="0"/>
              <a:buChar char="•"/>
            </a:pPr>
            <a:r>
              <a:rPr lang="en-US" sz="2200" dirty="0"/>
              <a:t>Possible signal: astrophysical tau neutrinos</a:t>
            </a:r>
          </a:p>
          <a:p>
            <a:pPr marL="342900" indent="-342900">
              <a:buFont typeface="Arial" charset="0"/>
              <a:buChar char="•"/>
            </a:pPr>
            <a:r>
              <a:rPr lang="en-US" sz="2200" dirty="0"/>
              <a:t>Background expectation: ~0.7 event (signal expectation: ~1.4 event)</a:t>
            </a:r>
          </a:p>
        </p:txBody>
      </p:sp>
    </p:spTree>
    <p:extLst>
      <p:ext uri="{BB962C8B-B14F-4D97-AF65-F5344CB8AC3E}">
        <p14:creationId xmlns:p14="http://schemas.microsoft.com/office/powerpoint/2010/main" val="291774947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B0A603-917E-664E-B392-50731498B3CE}"/>
              </a:ext>
            </a:extLst>
          </p:cNvPr>
          <p:cNvPicPr>
            <a:picLocks noChangeAspect="1"/>
          </p:cNvPicPr>
          <p:nvPr/>
        </p:nvPicPr>
        <p:blipFill>
          <a:blip r:embed="rId3"/>
          <a:stretch>
            <a:fillRect/>
          </a:stretch>
        </p:blipFill>
        <p:spPr>
          <a:xfrm rot="5400000">
            <a:off x="1600201" y="-99531"/>
            <a:ext cx="5943599" cy="7952412"/>
          </a:xfrm>
          <a:prstGeom prst="rect">
            <a:avLst/>
          </a:prstGeom>
        </p:spPr>
      </p:pic>
      <p:sp>
        <p:nvSpPr>
          <p:cNvPr id="2" name="Title 1">
            <a:extLst>
              <a:ext uri="{FF2B5EF4-FFF2-40B4-BE49-F238E27FC236}">
                <a16:creationId xmlns:a16="http://schemas.microsoft.com/office/drawing/2014/main" id="{65E8D838-8B87-1B41-83E0-27DEAD41C4C7}"/>
              </a:ext>
            </a:extLst>
          </p:cNvPr>
          <p:cNvSpPr>
            <a:spLocks noGrp="1"/>
          </p:cNvSpPr>
          <p:nvPr>
            <p:ph type="title"/>
          </p:nvPr>
        </p:nvSpPr>
        <p:spPr>
          <a:xfrm>
            <a:off x="0" y="0"/>
            <a:ext cx="9144000" cy="805855"/>
          </a:xfrm>
        </p:spPr>
        <p:txBody>
          <a:bodyPr/>
          <a:lstStyle/>
          <a:p>
            <a:r>
              <a:rPr lang="en-US" dirty="0"/>
              <a:t>The redshift of TXS 0506+056</a:t>
            </a:r>
          </a:p>
        </p:txBody>
      </p:sp>
      <p:sp>
        <p:nvSpPr>
          <p:cNvPr id="4" name="Footer Placeholder 3">
            <a:extLst>
              <a:ext uri="{FF2B5EF4-FFF2-40B4-BE49-F238E27FC236}">
                <a16:creationId xmlns:a16="http://schemas.microsoft.com/office/drawing/2014/main" id="{B912C4C0-D39F-FD45-B4C6-95F9C1DCF8A6}"/>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5F5E9500-CC6D-184A-9E2A-A31EF16A0B1C}"/>
              </a:ext>
            </a:extLst>
          </p:cNvPr>
          <p:cNvSpPr>
            <a:spLocks noGrp="1"/>
          </p:cNvSpPr>
          <p:nvPr>
            <p:ph type="sldNum" sz="quarter" idx="4"/>
          </p:nvPr>
        </p:nvSpPr>
        <p:spPr/>
        <p:txBody>
          <a:bodyPr/>
          <a:lstStyle/>
          <a:p>
            <a:pPr>
              <a:defRPr/>
            </a:pPr>
            <a:fld id="{FE987253-B894-114D-BDC2-8F3A1EBD88EF}" type="slidenum">
              <a:rPr lang="en-US" smtClean="0"/>
              <a:pPr>
                <a:defRPr/>
              </a:pPr>
              <a:t>141</a:t>
            </a:fld>
            <a:endParaRPr lang="en-US" dirty="0"/>
          </a:p>
        </p:txBody>
      </p:sp>
      <p:sp>
        <p:nvSpPr>
          <p:cNvPr id="10" name="TextBox 9">
            <a:extLst>
              <a:ext uri="{FF2B5EF4-FFF2-40B4-BE49-F238E27FC236}">
                <a16:creationId xmlns:a16="http://schemas.microsoft.com/office/drawing/2014/main" id="{822B26B1-0939-7149-8218-4493D3E25331}"/>
              </a:ext>
            </a:extLst>
          </p:cNvPr>
          <p:cNvSpPr txBox="1"/>
          <p:nvPr/>
        </p:nvSpPr>
        <p:spPr>
          <a:xfrm>
            <a:off x="2707803" y="5583793"/>
            <a:ext cx="3728393" cy="369332"/>
          </a:xfrm>
          <a:prstGeom prst="rect">
            <a:avLst/>
          </a:prstGeom>
          <a:noFill/>
        </p:spPr>
        <p:txBody>
          <a:bodyPr wrap="none" rtlCol="0">
            <a:spAutoFit/>
          </a:bodyPr>
          <a:lstStyle/>
          <a:p>
            <a:r>
              <a:rPr lang="en-US" sz="1800" dirty="0" err="1"/>
              <a:t>Paiano</a:t>
            </a:r>
            <a:r>
              <a:rPr lang="en-US" sz="1800" dirty="0"/>
              <a:t> et al., </a:t>
            </a:r>
            <a:r>
              <a:rPr lang="en-US" sz="1800" dirty="0" err="1"/>
              <a:t>ApJL</a:t>
            </a:r>
            <a:r>
              <a:rPr lang="en-US" sz="1800" dirty="0"/>
              <a:t> 854:L32 (2018)</a:t>
            </a:r>
          </a:p>
        </p:txBody>
      </p:sp>
    </p:spTree>
    <p:extLst>
      <p:ext uri="{BB962C8B-B14F-4D97-AF65-F5344CB8AC3E}">
        <p14:creationId xmlns:p14="http://schemas.microsoft.com/office/powerpoint/2010/main" val="142792627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5870A0-F63A-AF40-BD20-349A06D841CC}"/>
              </a:ext>
            </a:extLst>
          </p:cNvPr>
          <p:cNvPicPr>
            <a:picLocks noChangeAspect="1"/>
          </p:cNvPicPr>
          <p:nvPr/>
        </p:nvPicPr>
        <p:blipFill>
          <a:blip r:embed="rId3"/>
          <a:stretch>
            <a:fillRect/>
          </a:stretch>
        </p:blipFill>
        <p:spPr>
          <a:xfrm>
            <a:off x="1315242" y="513665"/>
            <a:ext cx="6045200" cy="4533900"/>
          </a:xfrm>
          <a:prstGeom prst="rect">
            <a:avLst/>
          </a:prstGeom>
        </p:spPr>
      </p:pic>
      <p:sp>
        <p:nvSpPr>
          <p:cNvPr id="2" name="Title 1">
            <a:extLst>
              <a:ext uri="{FF2B5EF4-FFF2-40B4-BE49-F238E27FC236}">
                <a16:creationId xmlns:a16="http://schemas.microsoft.com/office/drawing/2014/main" id="{14164E89-145A-8940-8C02-4C4724A44BD7}"/>
              </a:ext>
            </a:extLst>
          </p:cNvPr>
          <p:cNvSpPr>
            <a:spLocks noGrp="1"/>
          </p:cNvSpPr>
          <p:nvPr>
            <p:ph type="title"/>
          </p:nvPr>
        </p:nvSpPr>
        <p:spPr>
          <a:xfrm>
            <a:off x="0" y="-133481"/>
            <a:ext cx="9144000" cy="819281"/>
          </a:xfrm>
        </p:spPr>
        <p:txBody>
          <a:bodyPr/>
          <a:lstStyle/>
          <a:p>
            <a:r>
              <a:rPr lang="en-US" dirty="0"/>
              <a:t>Updated neutrino-blazar correlation search: classes</a:t>
            </a:r>
          </a:p>
        </p:txBody>
      </p:sp>
      <p:sp>
        <p:nvSpPr>
          <p:cNvPr id="3" name="Content Placeholder 2">
            <a:extLst>
              <a:ext uri="{FF2B5EF4-FFF2-40B4-BE49-F238E27FC236}">
                <a16:creationId xmlns:a16="http://schemas.microsoft.com/office/drawing/2014/main" id="{AED6E9F1-45EA-F94B-94FB-D7AF392F1AFA}"/>
              </a:ext>
            </a:extLst>
          </p:cNvPr>
          <p:cNvSpPr>
            <a:spLocks noGrp="1"/>
          </p:cNvSpPr>
          <p:nvPr>
            <p:ph idx="1"/>
          </p:nvPr>
        </p:nvSpPr>
        <p:spPr>
          <a:xfrm>
            <a:off x="1988" y="5586026"/>
            <a:ext cx="9024257" cy="891253"/>
          </a:xfrm>
        </p:spPr>
        <p:txBody>
          <a:bodyPr/>
          <a:lstStyle/>
          <a:p>
            <a:pPr marL="0" indent="0" algn="ctr">
              <a:buNone/>
            </a:pPr>
            <a:r>
              <a:rPr lang="en-US" sz="2000" dirty="0"/>
              <a:t>Source counts from each category in 3FHL catalog</a:t>
            </a:r>
          </a:p>
          <a:p>
            <a:pPr marL="0" indent="0" algn="ctr">
              <a:buNone/>
            </a:pPr>
            <a:r>
              <a:rPr lang="en-US" sz="2000" dirty="0"/>
              <a:t>(Northern sources, declination &gt; -5°, included in </a:t>
            </a:r>
            <a:r>
              <a:rPr lang="en-US" sz="2000" dirty="0" err="1"/>
              <a:t>IceCube</a:t>
            </a:r>
            <a:r>
              <a:rPr lang="en-US" sz="2000" dirty="0"/>
              <a:t> correlation analysis)</a:t>
            </a:r>
          </a:p>
        </p:txBody>
      </p:sp>
      <p:sp>
        <p:nvSpPr>
          <p:cNvPr id="4" name="Footer Placeholder 3">
            <a:extLst>
              <a:ext uri="{FF2B5EF4-FFF2-40B4-BE49-F238E27FC236}">
                <a16:creationId xmlns:a16="http://schemas.microsoft.com/office/drawing/2014/main" id="{230742F3-CDD7-FD4C-A769-B6F9C35D2197}"/>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CF126BAC-7C96-394B-8195-032AB41EF873}"/>
              </a:ext>
            </a:extLst>
          </p:cNvPr>
          <p:cNvSpPr>
            <a:spLocks noGrp="1"/>
          </p:cNvSpPr>
          <p:nvPr>
            <p:ph type="sldNum" sz="quarter" idx="4"/>
          </p:nvPr>
        </p:nvSpPr>
        <p:spPr/>
        <p:txBody>
          <a:bodyPr/>
          <a:lstStyle/>
          <a:p>
            <a:pPr>
              <a:defRPr/>
            </a:pPr>
            <a:fld id="{FE987253-B894-114D-BDC2-8F3A1EBD88EF}" type="slidenum">
              <a:rPr lang="en-US" smtClean="0"/>
              <a:pPr>
                <a:defRPr/>
              </a:pPr>
              <a:t>142</a:t>
            </a:fld>
            <a:endParaRPr lang="en-US" dirty="0"/>
          </a:p>
        </p:txBody>
      </p:sp>
      <p:sp>
        <p:nvSpPr>
          <p:cNvPr id="14" name="TextBox 13">
            <a:extLst>
              <a:ext uri="{FF2B5EF4-FFF2-40B4-BE49-F238E27FC236}">
                <a16:creationId xmlns:a16="http://schemas.microsoft.com/office/drawing/2014/main" id="{4C1CE226-3D08-9643-AEE1-4475052BB80A}"/>
              </a:ext>
            </a:extLst>
          </p:cNvPr>
          <p:cNvSpPr txBox="1"/>
          <p:nvPr/>
        </p:nvSpPr>
        <p:spPr>
          <a:xfrm>
            <a:off x="5652282" y="4724400"/>
            <a:ext cx="3416320" cy="646331"/>
          </a:xfrm>
          <a:prstGeom prst="rect">
            <a:avLst/>
          </a:prstGeom>
          <a:noFill/>
        </p:spPr>
        <p:txBody>
          <a:bodyPr wrap="none" rtlCol="0">
            <a:spAutoFit/>
          </a:bodyPr>
          <a:lstStyle/>
          <a:p>
            <a:pPr algn="r"/>
            <a:r>
              <a:rPr lang="en-US" sz="1800" dirty="0" err="1"/>
              <a:t>IceCube</a:t>
            </a:r>
            <a:r>
              <a:rPr lang="en-US" sz="1800" dirty="0"/>
              <a:t>, </a:t>
            </a:r>
            <a:r>
              <a:rPr lang="en-US" sz="1800" dirty="0" err="1"/>
              <a:t>PoS</a:t>
            </a:r>
            <a:r>
              <a:rPr lang="en-US" sz="1800" dirty="0"/>
              <a:t> (ICRC 2019) 916</a:t>
            </a:r>
          </a:p>
          <a:p>
            <a:pPr algn="r"/>
            <a:r>
              <a:rPr lang="en-US" sz="1800" dirty="0">
                <a:hlinkClick r:id="rId4"/>
              </a:rPr>
              <a:t>arXiv:1908.08458</a:t>
            </a:r>
            <a:endParaRPr lang="en-US" sz="1800" dirty="0"/>
          </a:p>
        </p:txBody>
      </p:sp>
    </p:spTree>
    <p:extLst>
      <p:ext uri="{BB962C8B-B14F-4D97-AF65-F5344CB8AC3E}">
        <p14:creationId xmlns:p14="http://schemas.microsoft.com/office/powerpoint/2010/main" val="301641605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06CF-3CD2-2F47-B761-91BD381C499C}"/>
              </a:ext>
            </a:extLst>
          </p:cNvPr>
          <p:cNvSpPr>
            <a:spLocks noGrp="1"/>
          </p:cNvSpPr>
          <p:nvPr>
            <p:ph type="title"/>
          </p:nvPr>
        </p:nvSpPr>
        <p:spPr>
          <a:xfrm>
            <a:off x="457200" y="9525"/>
            <a:ext cx="8229600" cy="1133475"/>
          </a:xfrm>
        </p:spPr>
        <p:txBody>
          <a:bodyPr/>
          <a:lstStyle/>
          <a:p>
            <a:r>
              <a:rPr lang="en-US" dirty="0"/>
              <a:t>Self-consistent model of extragalactic neutrino flux from evolving blazar population</a:t>
            </a:r>
          </a:p>
        </p:txBody>
      </p:sp>
      <p:sp>
        <p:nvSpPr>
          <p:cNvPr id="3" name="Content Placeholder 2">
            <a:extLst>
              <a:ext uri="{FF2B5EF4-FFF2-40B4-BE49-F238E27FC236}">
                <a16:creationId xmlns:a16="http://schemas.microsoft.com/office/drawing/2014/main" id="{86ADD4D9-475F-5240-ABED-E6F41DFB7DF0}"/>
              </a:ext>
            </a:extLst>
          </p:cNvPr>
          <p:cNvSpPr>
            <a:spLocks noGrp="1"/>
          </p:cNvSpPr>
          <p:nvPr>
            <p:ph idx="1"/>
          </p:nvPr>
        </p:nvSpPr>
        <p:spPr>
          <a:xfrm>
            <a:off x="437322" y="1875183"/>
            <a:ext cx="8382000" cy="3733800"/>
          </a:xfrm>
        </p:spPr>
        <p:txBody>
          <a:bodyPr/>
          <a:lstStyle/>
          <a:p>
            <a:r>
              <a:rPr lang="en-US" sz="2800" dirty="0"/>
              <a:t>TXS 0506+056 is distant (z=0.3)</a:t>
            </a:r>
          </a:p>
          <a:p>
            <a:r>
              <a:rPr lang="en-US" sz="2800" dirty="0"/>
              <a:t>Typical (including nearby) gamma-ray blazars are not bright in neutrinos</a:t>
            </a:r>
          </a:p>
          <a:p>
            <a:r>
              <a:rPr lang="en-US" sz="2800" dirty="0"/>
              <a:t>How to reconcile gamma and neutrino observations?</a:t>
            </a:r>
          </a:p>
          <a:p>
            <a:r>
              <a:rPr lang="en-US" sz="2800" dirty="0"/>
              <a:t>Possible with rapid positive (increasing with z) evolution, at least as (1+z)</a:t>
            </a:r>
            <a:r>
              <a:rPr lang="en-US" sz="2800" baseline="30000" dirty="0"/>
              <a:t>5</a:t>
            </a:r>
            <a:r>
              <a:rPr lang="en-US" sz="2800" dirty="0"/>
              <a:t> for z&lt; 1</a:t>
            </a:r>
          </a:p>
          <a:p>
            <a:r>
              <a:rPr lang="en-US" sz="2800" dirty="0" err="1"/>
              <a:t>Neronov</a:t>
            </a:r>
            <a:r>
              <a:rPr lang="en-US" sz="2800" dirty="0"/>
              <a:t> &amp; </a:t>
            </a:r>
            <a:r>
              <a:rPr lang="en-US" sz="2800" dirty="0" err="1"/>
              <a:t>Semikoz</a:t>
            </a:r>
            <a:r>
              <a:rPr lang="en-US" sz="2800" dirty="0"/>
              <a:t>, </a:t>
            </a:r>
            <a:r>
              <a:rPr lang="en-US" sz="2800" dirty="0">
                <a:hlinkClick r:id="rId3"/>
              </a:rPr>
              <a:t>1811.06356</a:t>
            </a:r>
            <a:endParaRPr lang="en-US" sz="2800" dirty="0"/>
          </a:p>
          <a:p>
            <a:endParaRPr lang="en-US" sz="2800" dirty="0"/>
          </a:p>
        </p:txBody>
      </p:sp>
      <p:sp>
        <p:nvSpPr>
          <p:cNvPr id="4" name="Footer Placeholder 3">
            <a:extLst>
              <a:ext uri="{FF2B5EF4-FFF2-40B4-BE49-F238E27FC236}">
                <a16:creationId xmlns:a16="http://schemas.microsoft.com/office/drawing/2014/main" id="{65F6E0E9-3B6F-2646-A461-A7632FDD1CEC}"/>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CF03C5F0-7B57-3F4D-9597-A5514BF3303E}"/>
              </a:ext>
            </a:extLst>
          </p:cNvPr>
          <p:cNvSpPr>
            <a:spLocks noGrp="1"/>
          </p:cNvSpPr>
          <p:nvPr>
            <p:ph type="sldNum" sz="quarter" idx="4"/>
          </p:nvPr>
        </p:nvSpPr>
        <p:spPr/>
        <p:txBody>
          <a:bodyPr/>
          <a:lstStyle/>
          <a:p>
            <a:pPr>
              <a:defRPr/>
            </a:pPr>
            <a:fld id="{FE987253-B894-114D-BDC2-8F3A1EBD88EF}" type="slidenum">
              <a:rPr lang="en-US" smtClean="0"/>
              <a:pPr>
                <a:defRPr/>
              </a:pPr>
              <a:t>143</a:t>
            </a:fld>
            <a:endParaRPr lang="en-US" dirty="0"/>
          </a:p>
        </p:txBody>
      </p:sp>
    </p:spTree>
    <p:extLst>
      <p:ext uri="{BB962C8B-B14F-4D97-AF65-F5344CB8AC3E}">
        <p14:creationId xmlns:p14="http://schemas.microsoft.com/office/powerpoint/2010/main" val="1003118272"/>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EF56-4050-104C-A222-1E383EA07FA9}"/>
              </a:ext>
            </a:extLst>
          </p:cNvPr>
          <p:cNvSpPr>
            <a:spLocks noGrp="1"/>
          </p:cNvSpPr>
          <p:nvPr>
            <p:ph type="title"/>
          </p:nvPr>
        </p:nvSpPr>
        <p:spPr/>
        <p:txBody>
          <a:bodyPr/>
          <a:lstStyle/>
          <a:p>
            <a:r>
              <a:rPr lang="en-US" dirty="0"/>
              <a:t>VERITAS TXS</a:t>
            </a:r>
          </a:p>
        </p:txBody>
      </p:sp>
      <p:sp>
        <p:nvSpPr>
          <p:cNvPr id="3" name="Content Placeholder 2">
            <a:extLst>
              <a:ext uri="{FF2B5EF4-FFF2-40B4-BE49-F238E27FC236}">
                <a16:creationId xmlns:a16="http://schemas.microsoft.com/office/drawing/2014/main" id="{B6879C5C-159E-EE41-87D1-25966B34A436}"/>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99A64C0-EB4E-9D42-BCA0-603A1DD651DE}"/>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CE46C898-16FA-D141-BF2E-53F840278120}"/>
              </a:ext>
            </a:extLst>
          </p:cNvPr>
          <p:cNvSpPr>
            <a:spLocks noGrp="1"/>
          </p:cNvSpPr>
          <p:nvPr>
            <p:ph type="sldNum" sz="quarter" idx="4"/>
          </p:nvPr>
        </p:nvSpPr>
        <p:spPr/>
        <p:txBody>
          <a:bodyPr/>
          <a:lstStyle/>
          <a:p>
            <a:pPr>
              <a:defRPr/>
            </a:pPr>
            <a:fld id="{FE987253-B894-114D-BDC2-8F3A1EBD88EF}" type="slidenum">
              <a:rPr lang="en-US" smtClean="0"/>
              <a:pPr>
                <a:defRPr/>
              </a:pPr>
              <a:t>144</a:t>
            </a:fld>
            <a:endParaRPr lang="en-US" dirty="0"/>
          </a:p>
        </p:txBody>
      </p:sp>
    </p:spTree>
    <p:extLst>
      <p:ext uri="{BB962C8B-B14F-4D97-AF65-F5344CB8AC3E}">
        <p14:creationId xmlns:p14="http://schemas.microsoft.com/office/powerpoint/2010/main" val="5783938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26282-F9AB-8F44-934A-240D533FFD13}"/>
              </a:ext>
            </a:extLst>
          </p:cNvPr>
          <p:cNvSpPr>
            <a:spLocks noGrp="1"/>
          </p:cNvSpPr>
          <p:nvPr>
            <p:ph type="title"/>
          </p:nvPr>
        </p:nvSpPr>
        <p:spPr/>
        <p:txBody>
          <a:bodyPr/>
          <a:lstStyle/>
          <a:p>
            <a:r>
              <a:rPr lang="en-US" dirty="0" err="1"/>
              <a:t>Padovani</a:t>
            </a:r>
            <a:r>
              <a:rPr lang="en-US" dirty="0"/>
              <a:t> et al. and </a:t>
            </a:r>
            <a:r>
              <a:rPr lang="en-US" dirty="0" err="1"/>
              <a:t>Garrappa</a:t>
            </a:r>
            <a:r>
              <a:rPr lang="en-US" dirty="0"/>
              <a:t> et al.</a:t>
            </a:r>
          </a:p>
        </p:txBody>
      </p:sp>
      <p:sp>
        <p:nvSpPr>
          <p:cNvPr id="3" name="Content Placeholder 2">
            <a:extLst>
              <a:ext uri="{FF2B5EF4-FFF2-40B4-BE49-F238E27FC236}">
                <a16:creationId xmlns:a16="http://schemas.microsoft.com/office/drawing/2014/main" id="{2AE81CDC-2225-D042-A8FC-15567BFDB134}"/>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D9884625-C5DE-0746-BD64-33EF326BCD6F}"/>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DEB8D7D2-D51A-AB43-AD37-FA09EA7161F0}"/>
              </a:ext>
            </a:extLst>
          </p:cNvPr>
          <p:cNvSpPr>
            <a:spLocks noGrp="1"/>
          </p:cNvSpPr>
          <p:nvPr>
            <p:ph type="sldNum" sz="quarter" idx="4"/>
          </p:nvPr>
        </p:nvSpPr>
        <p:spPr/>
        <p:txBody>
          <a:bodyPr/>
          <a:lstStyle/>
          <a:p>
            <a:pPr>
              <a:defRPr/>
            </a:pPr>
            <a:fld id="{FE987253-B894-114D-BDC2-8F3A1EBD88EF}" type="slidenum">
              <a:rPr lang="en-US" smtClean="0"/>
              <a:pPr>
                <a:defRPr/>
              </a:pPr>
              <a:t>145</a:t>
            </a:fld>
            <a:endParaRPr lang="en-US" dirty="0"/>
          </a:p>
        </p:txBody>
      </p:sp>
    </p:spTree>
    <p:extLst>
      <p:ext uri="{BB962C8B-B14F-4D97-AF65-F5344CB8AC3E}">
        <p14:creationId xmlns:p14="http://schemas.microsoft.com/office/powerpoint/2010/main" val="167241519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EABB5-6B6A-0C48-9B77-41D322E4294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53CB0C9-7781-D944-8BCF-34D6AFBB428A}"/>
              </a:ext>
            </a:extLst>
          </p:cNvPr>
          <p:cNvSpPr>
            <a:spLocks noGrp="1"/>
          </p:cNvSpPr>
          <p:nvPr>
            <p:ph idx="1"/>
          </p:nvPr>
        </p:nvSpPr>
        <p:spPr/>
        <p:txBody>
          <a:bodyPr/>
          <a:lstStyle/>
          <a:p>
            <a:r>
              <a:rPr lang="en-US" dirty="0"/>
              <a:t>Normalization and flux for TXS, 9.5 </a:t>
            </a:r>
            <a:r>
              <a:rPr lang="en-US" dirty="0" err="1"/>
              <a:t>yr</a:t>
            </a:r>
            <a:r>
              <a:rPr lang="en-US" dirty="0"/>
              <a:t> and 110 day</a:t>
            </a:r>
          </a:p>
          <a:p>
            <a:r>
              <a:rPr lang="en-US" dirty="0"/>
              <a:t>Number of events</a:t>
            </a:r>
          </a:p>
          <a:p>
            <a:r>
              <a:rPr lang="en-US" dirty="0"/>
              <a:t>Box vs. gaussian durations</a:t>
            </a:r>
          </a:p>
          <a:p>
            <a:r>
              <a:rPr lang="en-US" dirty="0"/>
              <a:t>Integrated flux compared to all-sky flux</a:t>
            </a:r>
          </a:p>
          <a:p>
            <a:r>
              <a:rPr lang="en-US" dirty="0"/>
              <a:t>Same for NGC 1068</a:t>
            </a:r>
          </a:p>
          <a:p>
            <a:r>
              <a:rPr lang="en-US" dirty="0"/>
              <a:t>SS 433 IC ULs, MGRO 1908 / HAWC 1908</a:t>
            </a:r>
          </a:p>
        </p:txBody>
      </p:sp>
      <p:sp>
        <p:nvSpPr>
          <p:cNvPr id="4" name="Footer Placeholder 3">
            <a:extLst>
              <a:ext uri="{FF2B5EF4-FFF2-40B4-BE49-F238E27FC236}">
                <a16:creationId xmlns:a16="http://schemas.microsoft.com/office/drawing/2014/main" id="{4A4DB4D1-406E-A64E-B665-CCC17C852ADC}"/>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134C9C71-F5E8-2D45-8D19-AF1E68D7F361}"/>
              </a:ext>
            </a:extLst>
          </p:cNvPr>
          <p:cNvSpPr>
            <a:spLocks noGrp="1"/>
          </p:cNvSpPr>
          <p:nvPr>
            <p:ph type="sldNum" sz="quarter" idx="4"/>
          </p:nvPr>
        </p:nvSpPr>
        <p:spPr/>
        <p:txBody>
          <a:bodyPr/>
          <a:lstStyle/>
          <a:p>
            <a:pPr>
              <a:defRPr/>
            </a:pPr>
            <a:fld id="{FE987253-B894-114D-BDC2-8F3A1EBD88EF}" type="slidenum">
              <a:rPr lang="en-US" smtClean="0"/>
              <a:pPr>
                <a:defRPr/>
              </a:pPr>
              <a:t>146</a:t>
            </a:fld>
            <a:endParaRPr lang="en-US" dirty="0"/>
          </a:p>
        </p:txBody>
      </p:sp>
    </p:spTree>
    <p:extLst>
      <p:ext uri="{BB962C8B-B14F-4D97-AF65-F5344CB8AC3E}">
        <p14:creationId xmlns:p14="http://schemas.microsoft.com/office/powerpoint/2010/main" val="135799316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84549-9CB6-AF49-A1F2-8387E4CAE59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7846875-2B45-0842-AA91-7307A376573F}"/>
              </a:ext>
            </a:extLst>
          </p:cNvPr>
          <p:cNvSpPr>
            <a:spLocks noGrp="1"/>
          </p:cNvSpPr>
          <p:nvPr>
            <p:ph idx="1"/>
          </p:nvPr>
        </p:nvSpPr>
        <p:spPr/>
        <p:txBody>
          <a:bodyPr/>
          <a:lstStyle/>
          <a:p>
            <a:r>
              <a:rPr lang="en-US" dirty="0"/>
              <a:t>MAGIC, 2018 TXS modeling</a:t>
            </a:r>
          </a:p>
        </p:txBody>
      </p:sp>
      <p:sp>
        <p:nvSpPr>
          <p:cNvPr id="4" name="Footer Placeholder 3">
            <a:extLst>
              <a:ext uri="{FF2B5EF4-FFF2-40B4-BE49-F238E27FC236}">
                <a16:creationId xmlns:a16="http://schemas.microsoft.com/office/drawing/2014/main" id="{E8A23371-6278-C04E-AF7A-B8B58A6E723D}"/>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43FB2ADA-0C12-CB45-A488-44E8099CCE28}"/>
              </a:ext>
            </a:extLst>
          </p:cNvPr>
          <p:cNvSpPr>
            <a:spLocks noGrp="1"/>
          </p:cNvSpPr>
          <p:nvPr>
            <p:ph type="sldNum" sz="quarter" idx="4"/>
          </p:nvPr>
        </p:nvSpPr>
        <p:spPr/>
        <p:txBody>
          <a:bodyPr/>
          <a:lstStyle/>
          <a:p>
            <a:pPr>
              <a:defRPr/>
            </a:pPr>
            <a:fld id="{FE987253-B894-114D-BDC2-8F3A1EBD88EF}" type="slidenum">
              <a:rPr lang="en-US" smtClean="0"/>
              <a:pPr>
                <a:defRPr/>
              </a:pPr>
              <a:t>147</a:t>
            </a:fld>
            <a:endParaRPr lang="en-US" dirty="0"/>
          </a:p>
        </p:txBody>
      </p:sp>
    </p:spTree>
    <p:extLst>
      <p:ext uri="{BB962C8B-B14F-4D97-AF65-F5344CB8AC3E}">
        <p14:creationId xmlns:p14="http://schemas.microsoft.com/office/powerpoint/2010/main" val="35217475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CEB2-8FE8-C343-A3A7-D4CA82620796}"/>
              </a:ext>
            </a:extLst>
          </p:cNvPr>
          <p:cNvSpPr>
            <a:spLocks noGrp="1"/>
          </p:cNvSpPr>
          <p:nvPr>
            <p:ph type="title"/>
          </p:nvPr>
        </p:nvSpPr>
        <p:spPr/>
        <p:txBody>
          <a:bodyPr/>
          <a:lstStyle/>
          <a:p>
            <a:r>
              <a:rPr lang="en-US" dirty="0"/>
              <a:t>New Upgrade hierarchy sketch</a:t>
            </a:r>
          </a:p>
        </p:txBody>
      </p:sp>
      <p:sp>
        <p:nvSpPr>
          <p:cNvPr id="3" name="Content Placeholder 2">
            <a:extLst>
              <a:ext uri="{FF2B5EF4-FFF2-40B4-BE49-F238E27FC236}">
                <a16:creationId xmlns:a16="http://schemas.microsoft.com/office/drawing/2014/main" id="{F2D2E2AA-AD36-184C-A15D-8F80A53D0B1A}"/>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B296759-200A-2445-9567-496668E610BA}"/>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9BB8248C-1C5A-894D-AF21-98F46D47972B}"/>
              </a:ext>
            </a:extLst>
          </p:cNvPr>
          <p:cNvSpPr>
            <a:spLocks noGrp="1"/>
          </p:cNvSpPr>
          <p:nvPr>
            <p:ph type="sldNum" sz="quarter" idx="4"/>
          </p:nvPr>
        </p:nvSpPr>
        <p:spPr/>
        <p:txBody>
          <a:bodyPr/>
          <a:lstStyle/>
          <a:p>
            <a:pPr>
              <a:defRPr/>
            </a:pPr>
            <a:fld id="{FE987253-B894-114D-BDC2-8F3A1EBD88EF}" type="slidenum">
              <a:rPr lang="en-US" smtClean="0"/>
              <a:pPr>
                <a:defRPr/>
              </a:pPr>
              <a:t>148</a:t>
            </a:fld>
            <a:endParaRPr lang="en-US" dirty="0"/>
          </a:p>
        </p:txBody>
      </p:sp>
    </p:spTree>
    <p:extLst>
      <p:ext uri="{BB962C8B-B14F-4D97-AF65-F5344CB8AC3E}">
        <p14:creationId xmlns:p14="http://schemas.microsoft.com/office/powerpoint/2010/main" val="68335115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15BA3-43FD-A94A-AC4C-79472632599B}"/>
              </a:ext>
            </a:extLst>
          </p:cNvPr>
          <p:cNvSpPr>
            <a:spLocks noGrp="1"/>
          </p:cNvSpPr>
          <p:nvPr>
            <p:ph type="title"/>
          </p:nvPr>
        </p:nvSpPr>
        <p:spPr/>
        <p:txBody>
          <a:bodyPr/>
          <a:lstStyle/>
          <a:p>
            <a:r>
              <a:rPr lang="en-US" dirty="0"/>
              <a:t>Energy PDF for IceCube-170922A</a:t>
            </a:r>
          </a:p>
        </p:txBody>
      </p:sp>
      <p:sp>
        <p:nvSpPr>
          <p:cNvPr id="3" name="Content Placeholder 2">
            <a:extLst>
              <a:ext uri="{FF2B5EF4-FFF2-40B4-BE49-F238E27FC236}">
                <a16:creationId xmlns:a16="http://schemas.microsoft.com/office/drawing/2014/main" id="{1C4137D2-6D09-F64E-B387-92B7B2BE8500}"/>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62926E3C-4554-4C42-BC5E-395074382A26}"/>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87C79C78-1288-BE47-9A7C-B4A032B64BA0}"/>
              </a:ext>
            </a:extLst>
          </p:cNvPr>
          <p:cNvSpPr>
            <a:spLocks noGrp="1"/>
          </p:cNvSpPr>
          <p:nvPr>
            <p:ph type="sldNum" sz="quarter" idx="4"/>
          </p:nvPr>
        </p:nvSpPr>
        <p:spPr/>
        <p:txBody>
          <a:bodyPr/>
          <a:lstStyle/>
          <a:p>
            <a:pPr>
              <a:defRPr/>
            </a:pPr>
            <a:fld id="{FE987253-B894-114D-BDC2-8F3A1EBD88EF}" type="slidenum">
              <a:rPr lang="en-US" smtClean="0"/>
              <a:pPr>
                <a:defRPr/>
              </a:pPr>
              <a:t>149</a:t>
            </a:fld>
            <a:endParaRPr lang="en-US" dirty="0"/>
          </a:p>
        </p:txBody>
      </p:sp>
    </p:spTree>
    <p:extLst>
      <p:ext uri="{BB962C8B-B14F-4D97-AF65-F5344CB8AC3E}">
        <p14:creationId xmlns:p14="http://schemas.microsoft.com/office/powerpoint/2010/main" val="3891333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74B621-5E4E-194C-B4CC-273A8C833FAF}"/>
              </a:ext>
            </a:extLst>
          </p:cNvPr>
          <p:cNvPicPr>
            <a:picLocks noChangeAspect="1"/>
          </p:cNvPicPr>
          <p:nvPr/>
        </p:nvPicPr>
        <p:blipFill>
          <a:blip r:embed="rId3"/>
          <a:stretch>
            <a:fillRect/>
          </a:stretch>
        </p:blipFill>
        <p:spPr>
          <a:xfrm>
            <a:off x="2362200" y="1143000"/>
            <a:ext cx="4749437" cy="3707739"/>
          </a:xfrm>
          <a:prstGeom prst="rect">
            <a:avLst/>
          </a:prstGeom>
        </p:spPr>
      </p:pic>
      <p:sp>
        <p:nvSpPr>
          <p:cNvPr id="2" name="Title 1">
            <a:extLst>
              <a:ext uri="{FF2B5EF4-FFF2-40B4-BE49-F238E27FC236}">
                <a16:creationId xmlns:a16="http://schemas.microsoft.com/office/drawing/2014/main" id="{898C0733-66E4-DA40-BFFF-B624324DC7EF}"/>
              </a:ext>
            </a:extLst>
          </p:cNvPr>
          <p:cNvSpPr>
            <a:spLocks noGrp="1"/>
          </p:cNvSpPr>
          <p:nvPr>
            <p:ph type="title"/>
          </p:nvPr>
        </p:nvSpPr>
        <p:spPr>
          <a:xfrm>
            <a:off x="457200" y="9525"/>
            <a:ext cx="8229600" cy="1060325"/>
          </a:xfrm>
        </p:spPr>
        <p:txBody>
          <a:bodyPr/>
          <a:lstStyle/>
          <a:p>
            <a:r>
              <a:rPr lang="en-US" dirty="0"/>
              <a:t>All-sky search for discrete neutrino sources (neutrino clusters)</a:t>
            </a:r>
          </a:p>
        </p:txBody>
      </p:sp>
      <p:sp>
        <p:nvSpPr>
          <p:cNvPr id="4" name="Footer Placeholder 3">
            <a:extLst>
              <a:ext uri="{FF2B5EF4-FFF2-40B4-BE49-F238E27FC236}">
                <a16:creationId xmlns:a16="http://schemas.microsoft.com/office/drawing/2014/main" id="{401D65C6-3A9C-A849-A7B7-206A112006D5}"/>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34F52EDA-ECB1-9B45-BB9D-77F1F3D168F6}"/>
              </a:ext>
            </a:extLst>
          </p:cNvPr>
          <p:cNvSpPr>
            <a:spLocks noGrp="1"/>
          </p:cNvSpPr>
          <p:nvPr>
            <p:ph type="sldNum" sz="quarter" idx="4"/>
          </p:nvPr>
        </p:nvSpPr>
        <p:spPr/>
        <p:txBody>
          <a:bodyPr/>
          <a:lstStyle/>
          <a:p>
            <a:pPr>
              <a:defRPr/>
            </a:pPr>
            <a:fld id="{FE987253-B894-114D-BDC2-8F3A1EBD88EF}" type="slidenum">
              <a:rPr lang="en-US" smtClean="0"/>
              <a:pPr>
                <a:defRPr/>
              </a:pPr>
              <a:t>15</a:t>
            </a:fld>
            <a:endParaRPr lang="en-US" dirty="0"/>
          </a:p>
        </p:txBody>
      </p:sp>
      <p:sp>
        <p:nvSpPr>
          <p:cNvPr id="12" name="Content Placeholder 2">
            <a:extLst>
              <a:ext uri="{FF2B5EF4-FFF2-40B4-BE49-F238E27FC236}">
                <a16:creationId xmlns:a16="http://schemas.microsoft.com/office/drawing/2014/main" id="{5653C737-6D8A-6D4A-B82C-07E81FC28FEA}"/>
              </a:ext>
            </a:extLst>
          </p:cNvPr>
          <p:cNvSpPr>
            <a:spLocks noGrp="1"/>
          </p:cNvSpPr>
          <p:nvPr>
            <p:ph idx="1"/>
          </p:nvPr>
        </p:nvSpPr>
        <p:spPr>
          <a:xfrm>
            <a:off x="-49217" y="4850739"/>
            <a:ext cx="9024257" cy="1778661"/>
          </a:xfrm>
        </p:spPr>
        <p:txBody>
          <a:bodyPr/>
          <a:lstStyle/>
          <a:p>
            <a:r>
              <a:rPr lang="en-US" sz="2000" dirty="0"/>
              <a:t>Analysis (1) all-sky (4π) search</a:t>
            </a:r>
          </a:p>
          <a:p>
            <a:r>
              <a:rPr lang="en-US" sz="2000" dirty="0"/>
              <a:t>Analysis (2) source list search: 110 gamma-selected objects</a:t>
            </a:r>
          </a:p>
          <a:p>
            <a:r>
              <a:rPr lang="en-US" sz="2000" dirty="0"/>
              <a:t>Most significant candidate source coincides with most significant all-sky search: NGC 1068 / M 77 (a </a:t>
            </a:r>
            <a:r>
              <a:rPr lang="en-US" sz="2000" dirty="0" err="1"/>
              <a:t>Seyfert</a:t>
            </a:r>
            <a:r>
              <a:rPr lang="en-US" sz="2000" dirty="0"/>
              <a:t> II galaxy)</a:t>
            </a:r>
          </a:p>
        </p:txBody>
      </p:sp>
      <p:sp>
        <p:nvSpPr>
          <p:cNvPr id="3" name="TextBox 2">
            <a:extLst>
              <a:ext uri="{FF2B5EF4-FFF2-40B4-BE49-F238E27FC236}">
                <a16:creationId xmlns:a16="http://schemas.microsoft.com/office/drawing/2014/main" id="{4296B4BE-26DA-9443-B986-655A95913E3A}"/>
              </a:ext>
            </a:extLst>
          </p:cNvPr>
          <p:cNvSpPr txBox="1"/>
          <p:nvPr/>
        </p:nvSpPr>
        <p:spPr>
          <a:xfrm>
            <a:off x="4767398" y="1646719"/>
            <a:ext cx="1396536" cy="400110"/>
          </a:xfrm>
          <a:prstGeom prst="rect">
            <a:avLst/>
          </a:prstGeom>
          <a:noFill/>
        </p:spPr>
        <p:txBody>
          <a:bodyPr wrap="none" rtlCol="0">
            <a:spAutoFit/>
          </a:bodyPr>
          <a:lstStyle/>
          <a:p>
            <a:r>
              <a:rPr lang="en-US" sz="2000" dirty="0"/>
              <a:t>NGC 1068</a:t>
            </a:r>
          </a:p>
        </p:txBody>
      </p:sp>
      <p:sp>
        <p:nvSpPr>
          <p:cNvPr id="10" name="Rectangle 9">
            <a:extLst>
              <a:ext uri="{FF2B5EF4-FFF2-40B4-BE49-F238E27FC236}">
                <a16:creationId xmlns:a16="http://schemas.microsoft.com/office/drawing/2014/main" id="{C14711A9-BDDB-2543-BF1F-1B1C30C604BB}"/>
              </a:ext>
            </a:extLst>
          </p:cNvPr>
          <p:cNvSpPr/>
          <p:nvPr/>
        </p:nvSpPr>
        <p:spPr>
          <a:xfrm>
            <a:off x="295656" y="1538998"/>
            <a:ext cx="1819656" cy="1015663"/>
          </a:xfrm>
          <a:prstGeom prst="rect">
            <a:avLst/>
          </a:prstGeom>
        </p:spPr>
        <p:txBody>
          <a:bodyPr wrap="square">
            <a:spAutoFit/>
          </a:bodyPr>
          <a:lstStyle/>
          <a:p>
            <a:pPr algn="ctr"/>
            <a:r>
              <a:rPr lang="is-IS" sz="2000" dirty="0">
                <a:solidFill>
                  <a:srgbClr val="000000"/>
                </a:solidFill>
                <a:ea typeface="Arial" charset="0"/>
                <a:cs typeface="Arial" charset="0"/>
              </a:rPr>
              <a:t>IceCube, PRL 124, 051103 (2020)</a:t>
            </a:r>
          </a:p>
        </p:txBody>
      </p:sp>
    </p:spTree>
    <p:extLst>
      <p:ext uri="{BB962C8B-B14F-4D97-AF65-F5344CB8AC3E}">
        <p14:creationId xmlns:p14="http://schemas.microsoft.com/office/powerpoint/2010/main" val="300767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8931D-F9C0-FB43-965A-7997858F4F32}"/>
              </a:ext>
            </a:extLst>
          </p:cNvPr>
          <p:cNvSpPr>
            <a:spLocks noGrp="1"/>
          </p:cNvSpPr>
          <p:nvPr>
            <p:ph type="title"/>
          </p:nvPr>
        </p:nvSpPr>
        <p:spPr/>
        <p:txBody>
          <a:bodyPr/>
          <a:lstStyle/>
          <a:p>
            <a:r>
              <a:rPr lang="en-US" dirty="0"/>
              <a:t>Why TXS?</a:t>
            </a:r>
          </a:p>
        </p:txBody>
      </p:sp>
      <p:sp>
        <p:nvSpPr>
          <p:cNvPr id="3" name="Content Placeholder 2">
            <a:extLst>
              <a:ext uri="{FF2B5EF4-FFF2-40B4-BE49-F238E27FC236}">
                <a16:creationId xmlns:a16="http://schemas.microsoft.com/office/drawing/2014/main" id="{0455A383-21C5-F04C-8E6A-B20B1BFCCC83}"/>
              </a:ext>
            </a:extLst>
          </p:cNvPr>
          <p:cNvSpPr>
            <a:spLocks noGrp="1"/>
          </p:cNvSpPr>
          <p:nvPr>
            <p:ph idx="1"/>
          </p:nvPr>
        </p:nvSpPr>
        <p:spPr/>
        <p:txBody>
          <a:bodyPr/>
          <a:lstStyle/>
          <a:p>
            <a:r>
              <a:rPr lang="en-US" dirty="0"/>
              <a:t>Luminosity?</a:t>
            </a:r>
          </a:p>
          <a:p>
            <a:r>
              <a:rPr lang="en-US" dirty="0"/>
              <a:t>Hardening?</a:t>
            </a:r>
          </a:p>
          <a:p>
            <a:r>
              <a:rPr lang="en-US" dirty="0"/>
              <a:t>Fluctuation (Eddington bias)?</a:t>
            </a:r>
          </a:p>
        </p:txBody>
      </p:sp>
      <p:sp>
        <p:nvSpPr>
          <p:cNvPr id="4" name="Footer Placeholder 3">
            <a:extLst>
              <a:ext uri="{FF2B5EF4-FFF2-40B4-BE49-F238E27FC236}">
                <a16:creationId xmlns:a16="http://schemas.microsoft.com/office/drawing/2014/main" id="{F285760A-2734-2344-8DB0-5AA8CD84733A}"/>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747F9F73-CB83-7D40-AB91-075F2986B370}"/>
              </a:ext>
            </a:extLst>
          </p:cNvPr>
          <p:cNvSpPr>
            <a:spLocks noGrp="1"/>
          </p:cNvSpPr>
          <p:nvPr>
            <p:ph type="sldNum" sz="quarter" idx="4"/>
          </p:nvPr>
        </p:nvSpPr>
        <p:spPr/>
        <p:txBody>
          <a:bodyPr/>
          <a:lstStyle/>
          <a:p>
            <a:pPr>
              <a:defRPr/>
            </a:pPr>
            <a:fld id="{FE987253-B894-114D-BDC2-8F3A1EBD88EF}" type="slidenum">
              <a:rPr lang="en-US" smtClean="0"/>
              <a:pPr>
                <a:defRPr/>
              </a:pPr>
              <a:t>150</a:t>
            </a:fld>
            <a:endParaRPr lang="en-US" dirty="0"/>
          </a:p>
        </p:txBody>
      </p:sp>
    </p:spTree>
    <p:extLst>
      <p:ext uri="{BB962C8B-B14F-4D97-AF65-F5344CB8AC3E}">
        <p14:creationId xmlns:p14="http://schemas.microsoft.com/office/powerpoint/2010/main" val="16589327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A06A-F2C0-3243-B509-D6965F8506BE}"/>
              </a:ext>
            </a:extLst>
          </p:cNvPr>
          <p:cNvSpPr>
            <a:spLocks noGrp="1"/>
          </p:cNvSpPr>
          <p:nvPr>
            <p:ph type="title"/>
          </p:nvPr>
        </p:nvSpPr>
        <p:spPr/>
        <p:txBody>
          <a:bodyPr/>
          <a:lstStyle/>
          <a:p>
            <a:r>
              <a:rPr lang="en-US" dirty="0"/>
              <a:t>Eddington  bias</a:t>
            </a:r>
          </a:p>
        </p:txBody>
      </p:sp>
      <p:sp>
        <p:nvSpPr>
          <p:cNvPr id="3" name="Content Placeholder 2">
            <a:extLst>
              <a:ext uri="{FF2B5EF4-FFF2-40B4-BE49-F238E27FC236}">
                <a16:creationId xmlns:a16="http://schemas.microsoft.com/office/drawing/2014/main" id="{E6D158FE-5211-7B47-9F4F-29887B1A090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3FC66278-4F1B-B449-8C51-F3E91F91A83E}"/>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EB31930D-2808-1D4A-BB0F-0464987B9EE6}"/>
              </a:ext>
            </a:extLst>
          </p:cNvPr>
          <p:cNvSpPr>
            <a:spLocks noGrp="1"/>
          </p:cNvSpPr>
          <p:nvPr>
            <p:ph type="sldNum" sz="quarter" idx="4"/>
          </p:nvPr>
        </p:nvSpPr>
        <p:spPr/>
        <p:txBody>
          <a:bodyPr/>
          <a:lstStyle/>
          <a:p>
            <a:pPr>
              <a:defRPr/>
            </a:pPr>
            <a:fld id="{FE987253-B894-114D-BDC2-8F3A1EBD88EF}" type="slidenum">
              <a:rPr lang="en-US" smtClean="0"/>
              <a:pPr>
                <a:defRPr/>
              </a:pPr>
              <a:t>151</a:t>
            </a:fld>
            <a:endParaRPr lang="en-US" dirty="0"/>
          </a:p>
        </p:txBody>
      </p:sp>
    </p:spTree>
    <p:extLst>
      <p:ext uri="{BB962C8B-B14F-4D97-AF65-F5344CB8AC3E}">
        <p14:creationId xmlns:p14="http://schemas.microsoft.com/office/powerpoint/2010/main" val="185666818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DBD74-504C-3C4B-A35E-686C4DBEB94C}"/>
              </a:ext>
            </a:extLst>
          </p:cNvPr>
          <p:cNvSpPr>
            <a:spLocks noGrp="1"/>
          </p:cNvSpPr>
          <p:nvPr>
            <p:ph type="title"/>
          </p:nvPr>
        </p:nvSpPr>
        <p:spPr/>
        <p:txBody>
          <a:bodyPr/>
          <a:lstStyle/>
          <a:p>
            <a:r>
              <a:rPr lang="en-US" dirty="0"/>
              <a:t>Point sources with cascades</a:t>
            </a:r>
          </a:p>
        </p:txBody>
      </p:sp>
      <p:sp>
        <p:nvSpPr>
          <p:cNvPr id="3" name="Content Placeholder 2">
            <a:extLst>
              <a:ext uri="{FF2B5EF4-FFF2-40B4-BE49-F238E27FC236}">
                <a16:creationId xmlns:a16="http://schemas.microsoft.com/office/drawing/2014/main" id="{4CFC1ED9-E665-D54D-A504-C5029264752E}"/>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5FFD7D4-6721-F04C-9BCE-EF8797AFB24B}"/>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9E378190-1370-5B4F-8C8E-A44402745B59}"/>
              </a:ext>
            </a:extLst>
          </p:cNvPr>
          <p:cNvSpPr>
            <a:spLocks noGrp="1"/>
          </p:cNvSpPr>
          <p:nvPr>
            <p:ph type="sldNum" sz="quarter" idx="4"/>
          </p:nvPr>
        </p:nvSpPr>
        <p:spPr/>
        <p:txBody>
          <a:bodyPr/>
          <a:lstStyle/>
          <a:p>
            <a:pPr>
              <a:defRPr/>
            </a:pPr>
            <a:fld id="{FE987253-B894-114D-BDC2-8F3A1EBD88EF}" type="slidenum">
              <a:rPr lang="en-US" smtClean="0"/>
              <a:pPr>
                <a:defRPr/>
              </a:pPr>
              <a:t>152</a:t>
            </a:fld>
            <a:endParaRPr lang="en-US" dirty="0"/>
          </a:p>
        </p:txBody>
      </p:sp>
    </p:spTree>
    <p:extLst>
      <p:ext uri="{BB962C8B-B14F-4D97-AF65-F5344CB8AC3E}">
        <p14:creationId xmlns:p14="http://schemas.microsoft.com/office/powerpoint/2010/main" val="153463989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919163"/>
            <a:ext cx="4971960" cy="4120525"/>
          </a:xfrm>
          <a:prstGeom prst="rect">
            <a:avLst/>
          </a:prstGeom>
        </p:spPr>
      </p:pic>
      <p:sp>
        <p:nvSpPr>
          <p:cNvPr id="2" name="Title 1"/>
          <p:cNvSpPr>
            <a:spLocks noGrp="1"/>
          </p:cNvSpPr>
          <p:nvPr>
            <p:ph type="title"/>
          </p:nvPr>
        </p:nvSpPr>
        <p:spPr>
          <a:xfrm>
            <a:off x="450850" y="0"/>
            <a:ext cx="8229600" cy="916503"/>
          </a:xfrm>
        </p:spPr>
        <p:txBody>
          <a:bodyPr/>
          <a:lstStyle/>
          <a:p>
            <a:r>
              <a:rPr lang="en-US" dirty="0"/>
              <a:t>Astrophysical neutrino flavor ratio</a:t>
            </a:r>
          </a:p>
        </p:txBody>
      </p:sp>
      <p:sp>
        <p:nvSpPr>
          <p:cNvPr id="3" name="Content Placeholder 2"/>
          <p:cNvSpPr>
            <a:spLocks noGrp="1"/>
          </p:cNvSpPr>
          <p:nvPr>
            <p:ph idx="1"/>
          </p:nvPr>
        </p:nvSpPr>
        <p:spPr>
          <a:xfrm>
            <a:off x="0" y="4876800"/>
            <a:ext cx="9144000" cy="1676400"/>
          </a:xfrm>
        </p:spPr>
        <p:txBody>
          <a:bodyPr/>
          <a:lstStyle/>
          <a:p>
            <a:r>
              <a:rPr lang="en-US" sz="2000" dirty="0"/>
              <a:t>Production of purely electron neutrinos at the source (from neutron decay) rejected at 3.6 </a:t>
            </a:r>
            <a:r>
              <a:rPr lang="en-US" sz="2000" dirty="0" err="1"/>
              <a:t>σ</a:t>
            </a:r>
            <a:r>
              <a:rPr lang="en-US" sz="2000" dirty="0"/>
              <a:t> significance</a:t>
            </a:r>
          </a:p>
          <a:p>
            <a:r>
              <a:rPr lang="en-US" sz="2000" dirty="0"/>
              <a:t>“Muon damped”: muons lose energy to synchrotron radiation within/near source</a:t>
            </a:r>
          </a:p>
          <a:p>
            <a:r>
              <a:rPr lang="en-US" sz="2000" dirty="0"/>
              <a:t>With future data, the </a:t>
            </a:r>
            <a:r>
              <a:rPr lang="en-US" sz="2000" i="1" dirty="0"/>
              <a:t>neutrino</a:t>
            </a:r>
            <a:r>
              <a:rPr lang="en-US" sz="2000" dirty="0"/>
              <a:t> flavor ratio can constrain </a:t>
            </a:r>
            <a:r>
              <a:rPr lang="en-US" sz="2000" i="1" dirty="0"/>
              <a:t>magnetic</a:t>
            </a:r>
            <a:r>
              <a:rPr lang="en-US" sz="2000" dirty="0"/>
              <a:t> field amplitude at source of astrophysical neutrinos / cosmic rays</a:t>
            </a:r>
          </a:p>
        </p:txBody>
      </p:sp>
      <p:sp>
        <p:nvSpPr>
          <p:cNvPr id="8" name="TextBox 7"/>
          <p:cNvSpPr txBox="1"/>
          <p:nvPr/>
        </p:nvSpPr>
        <p:spPr>
          <a:xfrm>
            <a:off x="102572" y="2384391"/>
            <a:ext cx="3655809" cy="646331"/>
          </a:xfrm>
          <a:prstGeom prst="rect">
            <a:avLst/>
          </a:prstGeom>
          <a:noFill/>
        </p:spPr>
        <p:txBody>
          <a:bodyPr wrap="none" rtlCol="0">
            <a:spAutoFit/>
          </a:bodyPr>
          <a:lstStyle/>
          <a:p>
            <a:pPr algn="ctr"/>
            <a:r>
              <a:rPr lang="en-US" sz="1800" dirty="0" err="1"/>
              <a:t>IceCube</a:t>
            </a:r>
            <a:r>
              <a:rPr lang="en-US" sz="1800" dirty="0"/>
              <a:t>, </a:t>
            </a:r>
            <a:r>
              <a:rPr lang="en-US" sz="1800" dirty="0" err="1"/>
              <a:t>ApJ</a:t>
            </a:r>
            <a:r>
              <a:rPr lang="en-US" sz="1800" dirty="0"/>
              <a:t> 809:98 (2015)</a:t>
            </a:r>
          </a:p>
          <a:p>
            <a:pPr algn="ctr"/>
            <a:r>
              <a:rPr lang="en-US" sz="1800" dirty="0" err="1"/>
              <a:t>IceCube</a:t>
            </a:r>
            <a:r>
              <a:rPr lang="en-US" sz="1800" dirty="0"/>
              <a:t>, PRL 114, 171102 (2015)</a:t>
            </a:r>
          </a:p>
        </p:txBody>
      </p:sp>
      <p:sp>
        <p:nvSpPr>
          <p:cNvPr id="9" name="TextBox 8"/>
          <p:cNvSpPr txBox="1"/>
          <p:nvPr/>
        </p:nvSpPr>
        <p:spPr>
          <a:xfrm>
            <a:off x="1271267" y="990600"/>
            <a:ext cx="2462533" cy="923330"/>
          </a:xfrm>
          <a:prstGeom prst="rect">
            <a:avLst/>
          </a:prstGeom>
          <a:noFill/>
        </p:spPr>
        <p:txBody>
          <a:bodyPr wrap="none" rtlCol="0">
            <a:spAutoFit/>
          </a:bodyPr>
          <a:lstStyle/>
          <a:p>
            <a:pPr algn="r"/>
            <a:r>
              <a:rPr lang="en-US" sz="1800" dirty="0">
                <a:solidFill>
                  <a:schemeClr val="accent6">
                    <a:lumMod val="75000"/>
                  </a:schemeClr>
                </a:solidFill>
              </a:rPr>
              <a:t>Muon damped</a:t>
            </a:r>
          </a:p>
          <a:p>
            <a:pPr algn="r"/>
            <a:r>
              <a:rPr lang="en-US" sz="1800" dirty="0">
                <a:solidFill>
                  <a:srgbClr val="FF0000"/>
                </a:solidFill>
              </a:rPr>
              <a:t>Standard 𝜋 production</a:t>
            </a:r>
          </a:p>
          <a:p>
            <a:pPr algn="r"/>
            <a:r>
              <a:rPr lang="en-US" sz="1800" dirty="0">
                <a:solidFill>
                  <a:srgbClr val="00B050"/>
                </a:solidFill>
              </a:rPr>
              <a:t>Neutron decay</a:t>
            </a:r>
          </a:p>
        </p:txBody>
      </p:sp>
      <p:sp>
        <p:nvSpPr>
          <p:cNvPr id="4" name="Footer Placeholder 3"/>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153</a:t>
            </a:fld>
            <a:endParaRPr lang="en-US" dirty="0"/>
          </a:p>
        </p:txBody>
      </p:sp>
      <p:sp>
        <p:nvSpPr>
          <p:cNvPr id="6" name="TextBox 5"/>
          <p:cNvSpPr txBox="1"/>
          <p:nvPr/>
        </p:nvSpPr>
        <p:spPr>
          <a:xfrm>
            <a:off x="4451260" y="3888303"/>
            <a:ext cx="697627" cy="369332"/>
          </a:xfrm>
          <a:prstGeom prst="rect">
            <a:avLst/>
          </a:prstGeom>
          <a:noFill/>
        </p:spPr>
        <p:txBody>
          <a:bodyPr wrap="none" rtlCol="0">
            <a:spAutoFit/>
          </a:bodyPr>
          <a:lstStyle/>
          <a:p>
            <a:r>
              <a:rPr lang="en-US" sz="1800" dirty="0"/>
              <a:t>0:0:1</a:t>
            </a:r>
          </a:p>
        </p:txBody>
      </p:sp>
      <p:sp>
        <p:nvSpPr>
          <p:cNvPr id="10" name="TextBox 9"/>
          <p:cNvSpPr txBox="1"/>
          <p:nvPr/>
        </p:nvSpPr>
        <p:spPr>
          <a:xfrm>
            <a:off x="6578510" y="3871138"/>
            <a:ext cx="697627" cy="369332"/>
          </a:xfrm>
          <a:prstGeom prst="rect">
            <a:avLst/>
          </a:prstGeom>
          <a:noFill/>
        </p:spPr>
        <p:txBody>
          <a:bodyPr wrap="none" rtlCol="0">
            <a:spAutoFit/>
          </a:bodyPr>
          <a:lstStyle/>
          <a:p>
            <a:r>
              <a:rPr lang="en-US" sz="1800" dirty="0"/>
              <a:t>1:0:0</a:t>
            </a:r>
          </a:p>
        </p:txBody>
      </p:sp>
      <p:sp>
        <p:nvSpPr>
          <p:cNvPr id="11" name="TextBox 10"/>
          <p:cNvSpPr txBox="1"/>
          <p:nvPr/>
        </p:nvSpPr>
        <p:spPr>
          <a:xfrm>
            <a:off x="6640094" y="1375092"/>
            <a:ext cx="992579" cy="369332"/>
          </a:xfrm>
          <a:prstGeom prst="rect">
            <a:avLst/>
          </a:prstGeom>
          <a:noFill/>
        </p:spPr>
        <p:txBody>
          <a:bodyPr wrap="none" rtlCol="0">
            <a:spAutoFit/>
          </a:bodyPr>
          <a:lstStyle/>
          <a:p>
            <a:r>
              <a:rPr lang="en-US" sz="1800" dirty="0"/>
              <a:t>at Earth</a:t>
            </a:r>
          </a:p>
        </p:txBody>
      </p:sp>
      <p:sp>
        <p:nvSpPr>
          <p:cNvPr id="12" name="TextBox 11"/>
          <p:cNvSpPr txBox="1"/>
          <p:nvPr/>
        </p:nvSpPr>
        <p:spPr>
          <a:xfrm>
            <a:off x="5560850" y="1828800"/>
            <a:ext cx="697627" cy="369332"/>
          </a:xfrm>
          <a:prstGeom prst="rect">
            <a:avLst/>
          </a:prstGeom>
          <a:noFill/>
        </p:spPr>
        <p:txBody>
          <a:bodyPr wrap="none" rtlCol="0">
            <a:spAutoFit/>
          </a:bodyPr>
          <a:lstStyle/>
          <a:p>
            <a:r>
              <a:rPr lang="en-US" sz="1800"/>
              <a:t>0:1:0</a:t>
            </a:r>
            <a:endParaRPr lang="en-US" sz="1800" dirty="0"/>
          </a:p>
        </p:txBody>
      </p:sp>
    </p:spTree>
    <p:extLst>
      <p:ext uri="{BB962C8B-B14F-4D97-AF65-F5344CB8AC3E}">
        <p14:creationId xmlns:p14="http://schemas.microsoft.com/office/powerpoint/2010/main" val="387527538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154</a:t>
            </a:fld>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709" r="18142" b="1869"/>
          <a:stretch/>
        </p:blipFill>
        <p:spPr>
          <a:xfrm rot="16200000">
            <a:off x="1928222" y="-918391"/>
            <a:ext cx="5135155" cy="9296400"/>
          </a:xfrm>
          <a:prstGeom prst="rect">
            <a:avLst/>
          </a:prstGeom>
        </p:spPr>
      </p:pic>
      <p:sp>
        <p:nvSpPr>
          <p:cNvPr id="8" name="Title 1"/>
          <p:cNvSpPr>
            <a:spLocks noGrp="1"/>
          </p:cNvSpPr>
          <p:nvPr>
            <p:ph type="title"/>
          </p:nvPr>
        </p:nvSpPr>
        <p:spPr>
          <a:xfrm>
            <a:off x="0" y="0"/>
            <a:ext cx="9144000" cy="990600"/>
          </a:xfrm>
        </p:spPr>
        <p:txBody>
          <a:bodyPr/>
          <a:lstStyle/>
          <a:p>
            <a:r>
              <a:rPr lang="en-US" sz="3200" dirty="0" err="1"/>
              <a:t>IceCube</a:t>
            </a:r>
            <a:r>
              <a:rPr lang="en-US" sz="3200" dirty="0"/>
              <a:t> Upgrade (first stage of Gen 2)</a:t>
            </a:r>
          </a:p>
        </p:txBody>
      </p:sp>
    </p:spTree>
    <p:extLst>
      <p:ext uri="{BB962C8B-B14F-4D97-AF65-F5344CB8AC3E}">
        <p14:creationId xmlns:p14="http://schemas.microsoft.com/office/powerpoint/2010/main" val="19654680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155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08" y="538956"/>
            <a:ext cx="9337322" cy="5252244"/>
          </a:xfrm>
          <a:prstGeom prst="rect">
            <a:avLst/>
          </a:prstGeom>
        </p:spPr>
      </p:pic>
    </p:spTree>
    <p:extLst>
      <p:ext uri="{BB962C8B-B14F-4D97-AF65-F5344CB8AC3E}">
        <p14:creationId xmlns:p14="http://schemas.microsoft.com/office/powerpoint/2010/main" val="11774977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sz="2800" dirty="0"/>
              <a:t>MAGIC: first detection of very-high-energy gamma rays</a:t>
            </a:r>
            <a:br>
              <a:rPr lang="en-US" sz="2800" dirty="0"/>
            </a:br>
            <a:r>
              <a:rPr lang="en-US" sz="2800" dirty="0"/>
              <a:t>from the direction of a high-energy neutrino</a:t>
            </a:r>
          </a:p>
        </p:txBody>
      </p:sp>
      <p:sp>
        <p:nvSpPr>
          <p:cNvPr id="3" name="Content Placeholder 2"/>
          <p:cNvSpPr>
            <a:spLocks noGrp="1"/>
          </p:cNvSpPr>
          <p:nvPr>
            <p:ph idx="1"/>
          </p:nvPr>
        </p:nvSpPr>
        <p:spPr>
          <a:xfrm>
            <a:off x="457200" y="2590800"/>
            <a:ext cx="8229600" cy="3535363"/>
          </a:xfrm>
        </p:spPr>
        <p:txBody>
          <a:bodyPr/>
          <a:lstStyle/>
          <a:p>
            <a:r>
              <a:rPr lang="en-US" dirty="0"/>
              <a:t>Observed the blazar with 12 hours of observations over ~10 days after 170922A</a:t>
            </a:r>
          </a:p>
          <a:p>
            <a:r>
              <a:rPr lang="en-US" dirty="0"/>
              <a:t>Detected up to 400 GeV</a:t>
            </a:r>
          </a:p>
          <a:p>
            <a:endParaRPr lang="en-US" dirty="0"/>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156</a:t>
            </a:fld>
            <a:endParaRPr lang="en-US" dirty="0"/>
          </a:p>
        </p:txBody>
      </p:sp>
    </p:spTree>
    <p:extLst>
      <p:ext uri="{BB962C8B-B14F-4D97-AF65-F5344CB8AC3E}">
        <p14:creationId xmlns:p14="http://schemas.microsoft.com/office/powerpoint/2010/main" val="313698399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sz="2800" dirty="0">
                <a:solidFill>
                  <a:schemeClr val="tx1"/>
                </a:solidFill>
                <a:latin typeface="+mj-lt"/>
              </a:rPr>
              <a:t>Characterizing the diffuse astrophysical neutrino spectrum</a:t>
            </a: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157</a:t>
            </a:fld>
            <a:endParaRPr lang="en-US" dirty="0"/>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pic>
        <p:nvPicPr>
          <p:cNvPr id="10" name="Picture 9"/>
          <p:cNvPicPr>
            <a:picLocks noChangeAspect="1"/>
          </p:cNvPicPr>
          <p:nvPr/>
        </p:nvPicPr>
        <p:blipFill>
          <a:blip r:embed="rId3"/>
          <a:stretch>
            <a:fillRect/>
          </a:stretch>
        </p:blipFill>
        <p:spPr>
          <a:xfrm>
            <a:off x="267572" y="975629"/>
            <a:ext cx="8608855" cy="5045711"/>
          </a:xfrm>
          <a:prstGeom prst="rect">
            <a:avLst/>
          </a:prstGeom>
        </p:spPr>
      </p:pic>
    </p:spTree>
    <p:extLst>
      <p:ext uri="{BB962C8B-B14F-4D97-AF65-F5344CB8AC3E}">
        <p14:creationId xmlns:p14="http://schemas.microsoft.com/office/powerpoint/2010/main" val="13239057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400" y="661954"/>
            <a:ext cx="4996399" cy="4149950"/>
          </a:xfrm>
          <a:prstGeom prst="rect">
            <a:avLst/>
          </a:prstGeom>
        </p:spPr>
      </p:pic>
      <p:sp>
        <p:nvSpPr>
          <p:cNvPr id="2" name="Title 1"/>
          <p:cNvSpPr>
            <a:spLocks noGrp="1"/>
          </p:cNvSpPr>
          <p:nvPr>
            <p:ph type="title"/>
          </p:nvPr>
        </p:nvSpPr>
        <p:spPr>
          <a:xfrm>
            <a:off x="0" y="1"/>
            <a:ext cx="9144000" cy="661953"/>
          </a:xfrm>
        </p:spPr>
        <p:txBody>
          <a:bodyPr/>
          <a:lstStyle/>
          <a:p>
            <a:r>
              <a:rPr lang="en-US" sz="2800" dirty="0"/>
              <a:t>Characterizing the diffuse astrophysical neutrino spectrum</a:t>
            </a:r>
          </a:p>
        </p:txBody>
      </p:sp>
      <p:graphicFrame>
        <p:nvGraphicFramePr>
          <p:cNvPr id="4" name="Content Placeholder 3"/>
          <p:cNvGraphicFramePr>
            <a:graphicFrameLocks noGrp="1"/>
          </p:cNvGraphicFramePr>
          <p:nvPr>
            <p:ph idx="1"/>
          </p:nvPr>
        </p:nvGraphicFramePr>
        <p:xfrm>
          <a:off x="322325" y="4867275"/>
          <a:ext cx="8669275" cy="1676400"/>
        </p:xfrm>
        <a:graphic>
          <a:graphicData uri="http://schemas.openxmlformats.org/drawingml/2006/table">
            <a:tbl>
              <a:tblPr firstRow="1" bandRow="1">
                <a:tableStyleId>{5C22544A-7EE6-4342-B048-85BDC9FD1C3A}</a:tableStyleId>
              </a:tblPr>
              <a:tblGrid>
                <a:gridCol w="1886712">
                  <a:extLst>
                    <a:ext uri="{9D8B030D-6E8A-4147-A177-3AD203B41FA5}">
                      <a16:colId xmlns:a16="http://schemas.microsoft.com/office/drawing/2014/main" val="20000"/>
                    </a:ext>
                  </a:extLst>
                </a:gridCol>
                <a:gridCol w="1143318">
                  <a:extLst>
                    <a:ext uri="{9D8B030D-6E8A-4147-A177-3AD203B41FA5}">
                      <a16:colId xmlns:a16="http://schemas.microsoft.com/office/drawing/2014/main" val="20001"/>
                    </a:ext>
                  </a:extLst>
                </a:gridCol>
                <a:gridCol w="2358263">
                  <a:extLst>
                    <a:ext uri="{9D8B030D-6E8A-4147-A177-3AD203B41FA5}">
                      <a16:colId xmlns:a16="http://schemas.microsoft.com/office/drawing/2014/main" val="20002"/>
                    </a:ext>
                  </a:extLst>
                </a:gridCol>
                <a:gridCol w="1510602">
                  <a:extLst>
                    <a:ext uri="{9D8B030D-6E8A-4147-A177-3AD203B41FA5}">
                      <a16:colId xmlns:a16="http://schemas.microsoft.com/office/drawing/2014/main" val="20003"/>
                    </a:ext>
                  </a:extLst>
                </a:gridCol>
                <a:gridCol w="1770380">
                  <a:extLst>
                    <a:ext uri="{9D8B030D-6E8A-4147-A177-3AD203B41FA5}">
                      <a16:colId xmlns:a16="http://schemas.microsoft.com/office/drawing/2014/main" val="20004"/>
                    </a:ext>
                  </a:extLst>
                </a:gridCol>
              </a:tblGrid>
              <a:tr h="279999">
                <a:tc>
                  <a:txBody>
                    <a:bodyPr/>
                    <a:lstStyle/>
                    <a:p>
                      <a:r>
                        <a:rPr lang="en-US" sz="1600" dirty="0"/>
                        <a:t>Analysis</a:t>
                      </a:r>
                    </a:p>
                  </a:txBody>
                  <a:tcPr/>
                </a:tc>
                <a:tc>
                  <a:txBody>
                    <a:bodyPr/>
                    <a:lstStyle/>
                    <a:p>
                      <a:r>
                        <a:rPr lang="en-US" sz="1600" dirty="0"/>
                        <a:t>Index</a:t>
                      </a:r>
                    </a:p>
                  </a:txBody>
                  <a:tcPr/>
                </a:tc>
                <a:tc>
                  <a:txBody>
                    <a:bodyPr/>
                    <a:lstStyle/>
                    <a:p>
                      <a:r>
                        <a:rPr lang="en-US" sz="1600" dirty="0"/>
                        <a:t>Normalization @ 100 </a:t>
                      </a:r>
                      <a:r>
                        <a:rPr lang="en-US" sz="1600" dirty="0" err="1"/>
                        <a:t>TeV</a:t>
                      </a:r>
                      <a:endParaRPr lang="en-US" sz="1600" dirty="0"/>
                    </a:p>
                  </a:txBody>
                  <a:tcPr/>
                </a:tc>
                <a:tc>
                  <a:txBody>
                    <a:bodyPr/>
                    <a:lstStyle/>
                    <a:p>
                      <a:r>
                        <a:rPr lang="en-US" sz="1600" dirty="0"/>
                        <a:t>Significance</a:t>
                      </a:r>
                      <a:r>
                        <a:rPr lang="en-US" sz="1600" baseline="0" dirty="0"/>
                        <a:t> (</a:t>
                      </a:r>
                      <a:r>
                        <a:rPr lang="en-US" sz="1600" baseline="0" dirty="0" err="1"/>
                        <a:t>σ</a:t>
                      </a:r>
                      <a:r>
                        <a:rPr lang="en-US" sz="1600" baseline="0" dirty="0"/>
                        <a:t>)</a:t>
                      </a:r>
                      <a:endParaRPr lang="en-US" sz="1600" dirty="0"/>
                    </a:p>
                  </a:txBody>
                  <a:tcPr/>
                </a:tc>
                <a:tc>
                  <a:txBody>
                    <a:bodyPr/>
                    <a:lstStyle/>
                    <a:p>
                      <a:r>
                        <a:rPr lang="en-US" sz="1600" dirty="0"/>
                        <a:t>Energy range</a:t>
                      </a:r>
                    </a:p>
                  </a:txBody>
                  <a:tcPr/>
                </a:tc>
                <a:extLst>
                  <a:ext uri="{0D108BD9-81ED-4DB2-BD59-A6C34878D82A}">
                    <a16:rowId xmlns:a16="http://schemas.microsoft.com/office/drawing/2014/main" val="10000"/>
                  </a:ext>
                </a:extLst>
              </a:tr>
              <a:tr h="214144">
                <a:tc>
                  <a:txBody>
                    <a:bodyPr/>
                    <a:lstStyle/>
                    <a:p>
                      <a:r>
                        <a:rPr lang="en-US" sz="1600" dirty="0"/>
                        <a:t>HESE 6 </a:t>
                      </a:r>
                      <a:r>
                        <a:rPr lang="en-US" sz="1600" dirty="0" err="1"/>
                        <a:t>yr</a:t>
                      </a:r>
                      <a:endParaRPr lang="en-US" sz="1600" dirty="0"/>
                    </a:p>
                  </a:txBody>
                  <a:tcPr/>
                </a:tc>
                <a:tc>
                  <a:txBody>
                    <a:bodyPr/>
                    <a:lstStyle/>
                    <a:p>
                      <a:r>
                        <a:rPr lang="en-US" sz="1600" dirty="0"/>
                        <a:t>2.92 ±</a:t>
                      </a:r>
                      <a:r>
                        <a:rPr lang="en-US" sz="1600" baseline="0" dirty="0"/>
                        <a:t> 0.3</a:t>
                      </a:r>
                      <a:endParaRPr lang="en-US" sz="1600" dirty="0"/>
                    </a:p>
                  </a:txBody>
                  <a:tcPr/>
                </a:tc>
                <a:tc>
                  <a:txBody>
                    <a:bodyPr/>
                    <a:lstStyle/>
                    <a:p>
                      <a:r>
                        <a:rPr lang="en-US" sz="1600" dirty="0"/>
                        <a:t>2.46 ± 0.8</a:t>
                      </a:r>
                    </a:p>
                  </a:txBody>
                  <a:tcPr/>
                </a:tc>
                <a:tc>
                  <a:txBody>
                    <a:bodyPr/>
                    <a:lstStyle/>
                    <a:p>
                      <a:r>
                        <a:rPr lang="en-US" sz="1600" dirty="0"/>
                        <a:t>8</a:t>
                      </a:r>
                    </a:p>
                  </a:txBody>
                  <a:tcPr/>
                </a:tc>
                <a:tc>
                  <a:txBody>
                    <a:bodyPr/>
                    <a:lstStyle/>
                    <a:p>
                      <a:r>
                        <a:rPr lang="en-US" sz="1600" dirty="0"/>
                        <a:t>60 </a:t>
                      </a:r>
                      <a:r>
                        <a:rPr lang="en-US" sz="1600" dirty="0" err="1"/>
                        <a:t>TeV</a:t>
                      </a:r>
                      <a:r>
                        <a:rPr lang="en-US" sz="1600" dirty="0"/>
                        <a:t> to 3 </a:t>
                      </a:r>
                      <a:r>
                        <a:rPr lang="en-US" sz="1600" dirty="0" err="1"/>
                        <a:t>PeV</a:t>
                      </a:r>
                      <a:endParaRPr lang="en-US" sz="1600" dirty="0"/>
                    </a:p>
                  </a:txBody>
                  <a:tcPr/>
                </a:tc>
                <a:extLst>
                  <a:ext uri="{0D108BD9-81ED-4DB2-BD59-A6C34878D82A}">
                    <a16:rowId xmlns:a16="http://schemas.microsoft.com/office/drawing/2014/main" val="10001"/>
                  </a:ext>
                </a:extLst>
              </a:tr>
              <a:tr h="259864">
                <a:tc>
                  <a:txBody>
                    <a:bodyPr/>
                    <a:lstStyle/>
                    <a:p>
                      <a:r>
                        <a:rPr lang="en-US" sz="1600" dirty="0"/>
                        <a:t>Northern tracks 6 </a:t>
                      </a:r>
                      <a:r>
                        <a:rPr lang="en-US" sz="1600" dirty="0" err="1"/>
                        <a:t>yr</a:t>
                      </a:r>
                      <a:endParaRPr lang="en-US" sz="1600" dirty="0"/>
                    </a:p>
                  </a:txBody>
                  <a:tcPr/>
                </a:tc>
                <a:tc>
                  <a:txBody>
                    <a:bodyPr/>
                    <a:lstStyle/>
                    <a:p>
                      <a:r>
                        <a:rPr lang="en-US" sz="1600" dirty="0"/>
                        <a:t>2.19 ± 0.10</a:t>
                      </a:r>
                    </a:p>
                  </a:txBody>
                  <a:tcPr/>
                </a:tc>
                <a:tc>
                  <a:txBody>
                    <a:bodyPr/>
                    <a:lstStyle/>
                    <a:p>
                      <a:r>
                        <a:rPr lang="en-US" sz="1600" dirty="0"/>
                        <a:t>1.01 +0.26 -0.23</a:t>
                      </a:r>
                    </a:p>
                  </a:txBody>
                  <a:tcPr/>
                </a:tc>
                <a:tc>
                  <a:txBody>
                    <a:bodyPr/>
                    <a:lstStyle/>
                    <a:p>
                      <a:r>
                        <a:rPr lang="en-US" sz="1600" dirty="0"/>
                        <a:t>6.7</a:t>
                      </a:r>
                    </a:p>
                  </a:txBody>
                  <a:tcPr/>
                </a:tc>
                <a:tc>
                  <a:txBody>
                    <a:bodyPr/>
                    <a:lstStyle/>
                    <a:p>
                      <a:r>
                        <a:rPr lang="en-US" sz="1600" dirty="0"/>
                        <a:t>119 </a:t>
                      </a:r>
                      <a:r>
                        <a:rPr lang="en-US" sz="1600" dirty="0" err="1"/>
                        <a:t>TeV</a:t>
                      </a:r>
                      <a:r>
                        <a:rPr lang="en-US" sz="1600" dirty="0"/>
                        <a:t> to 4.8 </a:t>
                      </a:r>
                      <a:r>
                        <a:rPr lang="en-US" sz="1600" dirty="0" err="1"/>
                        <a:t>PeV</a:t>
                      </a:r>
                      <a:endParaRPr lang="en-US" sz="1600" dirty="0"/>
                    </a:p>
                  </a:txBody>
                  <a:tcPr/>
                </a:tc>
                <a:extLst>
                  <a:ext uri="{0D108BD9-81ED-4DB2-BD59-A6C34878D82A}">
                    <a16:rowId xmlns:a16="http://schemas.microsoft.com/office/drawing/2014/main" val="10002"/>
                  </a:ext>
                </a:extLst>
              </a:tr>
              <a:tr h="221930">
                <a:tc>
                  <a:txBody>
                    <a:bodyPr/>
                    <a:lstStyle/>
                    <a:p>
                      <a:r>
                        <a:rPr lang="en-US" sz="1600" dirty="0"/>
                        <a:t>Cascades 4</a:t>
                      </a:r>
                      <a:r>
                        <a:rPr lang="en-US" sz="1600" baseline="0" dirty="0"/>
                        <a:t> </a:t>
                      </a:r>
                      <a:r>
                        <a:rPr lang="en-US" sz="1600" baseline="0" dirty="0" err="1"/>
                        <a:t>yr</a:t>
                      </a:r>
                      <a:endParaRPr lang="en-US" sz="1600" dirty="0"/>
                    </a:p>
                  </a:txBody>
                  <a:tcPr/>
                </a:tc>
                <a:tc>
                  <a:txBody>
                    <a:bodyPr/>
                    <a:lstStyle/>
                    <a:p>
                      <a:r>
                        <a:rPr lang="en-US" sz="1600" dirty="0"/>
                        <a:t>2.48 ± 0.08</a:t>
                      </a:r>
                    </a:p>
                  </a:txBody>
                  <a:tcPr/>
                </a:tc>
                <a:tc>
                  <a:txBody>
                    <a:bodyPr/>
                    <a:lstStyle/>
                    <a:p>
                      <a:r>
                        <a:rPr lang="en-US" sz="1600" dirty="0"/>
                        <a:t>1.57 +0.23</a:t>
                      </a:r>
                      <a:r>
                        <a:rPr lang="en-US" sz="1600" baseline="0" dirty="0"/>
                        <a:t> -0.22</a:t>
                      </a:r>
                      <a:endParaRPr lang="en-US" sz="1600" dirty="0"/>
                    </a:p>
                  </a:txBody>
                  <a:tcPr/>
                </a:tc>
                <a:tc>
                  <a:txBody>
                    <a:bodyPr/>
                    <a:lstStyle/>
                    <a:p>
                      <a:r>
                        <a:rPr lang="en-US" sz="1600" dirty="0"/>
                        <a:t>4.7 (2 year)</a:t>
                      </a:r>
                    </a:p>
                  </a:txBody>
                  <a:tcPr/>
                </a:tc>
                <a:tc>
                  <a:txBody>
                    <a:bodyPr/>
                    <a:lstStyle/>
                    <a:p>
                      <a:r>
                        <a:rPr lang="en-US" sz="1600" dirty="0"/>
                        <a:t>10 </a:t>
                      </a:r>
                      <a:r>
                        <a:rPr lang="en-US" sz="1600" dirty="0" err="1"/>
                        <a:t>TeV</a:t>
                      </a:r>
                      <a:r>
                        <a:rPr lang="en-US" sz="1600" baseline="0" dirty="0"/>
                        <a:t> to 1 </a:t>
                      </a:r>
                      <a:r>
                        <a:rPr lang="en-US" sz="1600" baseline="0" dirty="0" err="1"/>
                        <a:t>PeV</a:t>
                      </a:r>
                      <a:endParaRPr lang="en-US" sz="1600" dirty="0"/>
                    </a:p>
                  </a:txBody>
                  <a:tcPr/>
                </a:tc>
                <a:extLst>
                  <a:ext uri="{0D108BD9-81ED-4DB2-BD59-A6C34878D82A}">
                    <a16:rowId xmlns:a16="http://schemas.microsoft.com/office/drawing/2014/main" val="10003"/>
                  </a:ext>
                </a:extLst>
              </a:tr>
              <a:tr h="182880">
                <a:tc>
                  <a:txBody>
                    <a:bodyPr/>
                    <a:lstStyle/>
                    <a:p>
                      <a:r>
                        <a:rPr lang="en-US" sz="1600" dirty="0"/>
                        <a:t>Global fit</a:t>
                      </a:r>
                    </a:p>
                  </a:txBody>
                  <a:tcPr/>
                </a:tc>
                <a:tc>
                  <a:txBody>
                    <a:bodyPr/>
                    <a:lstStyle/>
                    <a:p>
                      <a:r>
                        <a:rPr lang="en-US" sz="1600" dirty="0"/>
                        <a:t>2.50 ± 0.09</a:t>
                      </a:r>
                    </a:p>
                  </a:txBody>
                  <a:tcPr/>
                </a:tc>
                <a:tc>
                  <a:txBody>
                    <a:bodyPr/>
                    <a:lstStyle/>
                    <a:p>
                      <a:r>
                        <a:rPr lang="en-US" sz="1600" dirty="0"/>
                        <a:t>2.2 ±</a:t>
                      </a:r>
                      <a:r>
                        <a:rPr lang="en-US" sz="1600" baseline="0" dirty="0"/>
                        <a:t> </a:t>
                      </a:r>
                      <a:r>
                        <a:rPr lang="en-US" sz="1600" dirty="0"/>
                        <a:t>0.4</a:t>
                      </a:r>
                    </a:p>
                  </a:txBody>
                  <a:tcPr/>
                </a:tc>
                <a:tc>
                  <a:txBody>
                    <a:bodyPr/>
                    <a:lstStyle/>
                    <a:p>
                      <a:endParaRPr lang="en-US" sz="1600" dirty="0"/>
                    </a:p>
                  </a:txBody>
                  <a:tcPr/>
                </a:tc>
                <a:tc>
                  <a:txBody>
                    <a:bodyPr/>
                    <a:lstStyle/>
                    <a:p>
                      <a:r>
                        <a:rPr lang="en-US" sz="1600" dirty="0"/>
                        <a:t>25 </a:t>
                      </a:r>
                      <a:r>
                        <a:rPr lang="en-US" sz="1600" dirty="0" err="1"/>
                        <a:t>TeV</a:t>
                      </a:r>
                      <a:r>
                        <a:rPr lang="en-US" sz="1600" dirty="0"/>
                        <a:t> to 2.8 </a:t>
                      </a:r>
                      <a:r>
                        <a:rPr lang="en-US" sz="1600" dirty="0" err="1"/>
                        <a:t>PeV</a:t>
                      </a:r>
                      <a:endParaRPr lang="en-US" sz="1600" dirty="0"/>
                    </a:p>
                  </a:txBody>
                  <a:tcPr/>
                </a:tc>
                <a:extLst>
                  <a:ext uri="{0D108BD9-81ED-4DB2-BD59-A6C34878D82A}">
                    <a16:rowId xmlns:a16="http://schemas.microsoft.com/office/drawing/2014/main" val="10004"/>
                  </a:ext>
                </a:extLst>
              </a:tr>
            </a:tbl>
          </a:graphicData>
        </a:graphic>
      </p:graphicFrame>
      <p:sp>
        <p:nvSpPr>
          <p:cNvPr id="6" name="Footer Placeholder 5"/>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7" name="Slide Number Placeholder 6"/>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158</a:t>
            </a:fld>
            <a:endParaRPr lang="en-US" dirty="0"/>
          </a:p>
        </p:txBody>
      </p:sp>
      <p:sp>
        <p:nvSpPr>
          <p:cNvPr id="8" name="TextBox 7"/>
          <p:cNvSpPr txBox="1"/>
          <p:nvPr/>
        </p:nvSpPr>
        <p:spPr>
          <a:xfrm>
            <a:off x="3733800" y="3821668"/>
            <a:ext cx="2929135" cy="369332"/>
          </a:xfrm>
          <a:prstGeom prst="rect">
            <a:avLst/>
          </a:prstGeom>
          <a:noFill/>
        </p:spPr>
        <p:txBody>
          <a:bodyPr wrap="none" rtlCol="0">
            <a:spAutoFit/>
          </a:bodyPr>
          <a:lstStyle/>
          <a:p>
            <a:r>
              <a:rPr lang="en-US" sz="1800" dirty="0" err="1"/>
              <a:t>IceCube</a:t>
            </a:r>
            <a:r>
              <a:rPr lang="en-US" sz="1800" dirty="0"/>
              <a:t>, </a:t>
            </a:r>
            <a:r>
              <a:rPr lang="en-US" sz="1800" dirty="0" err="1"/>
              <a:t>ApJ</a:t>
            </a:r>
            <a:r>
              <a:rPr lang="en-US" sz="1800" dirty="0"/>
              <a:t> 833:3 (2016)</a:t>
            </a:r>
          </a:p>
        </p:txBody>
      </p:sp>
      <p:sp>
        <p:nvSpPr>
          <p:cNvPr id="10" name="TextBox 9"/>
          <p:cNvSpPr txBox="1"/>
          <p:nvPr/>
        </p:nvSpPr>
        <p:spPr>
          <a:xfrm>
            <a:off x="2514600" y="2182931"/>
            <a:ext cx="1005403" cy="369332"/>
          </a:xfrm>
          <a:prstGeom prst="rect">
            <a:avLst/>
          </a:prstGeom>
          <a:noFill/>
        </p:spPr>
        <p:txBody>
          <a:bodyPr wrap="none" rtlCol="0">
            <a:spAutoFit/>
          </a:bodyPr>
          <a:lstStyle/>
          <a:p>
            <a:r>
              <a:rPr lang="en-US" sz="1800" dirty="0"/>
              <a:t>90% CL</a:t>
            </a:r>
          </a:p>
        </p:txBody>
      </p:sp>
    </p:spTree>
    <p:extLst>
      <p:ext uri="{BB962C8B-B14F-4D97-AF65-F5344CB8AC3E}">
        <p14:creationId xmlns:p14="http://schemas.microsoft.com/office/powerpoint/2010/main" val="40745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0056"/>
            <a:ext cx="9144000" cy="6093619"/>
          </a:xfrm>
          <a:prstGeom prst="rect">
            <a:avLst/>
          </a:prstGeom>
        </p:spPr>
      </p:pic>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159</a:t>
            </a:fld>
            <a:endParaRPr lang="en-US" dirty="0"/>
          </a:p>
        </p:txBody>
      </p:sp>
      <p:sp>
        <p:nvSpPr>
          <p:cNvPr id="3" name="TextBox 2"/>
          <p:cNvSpPr txBox="1"/>
          <p:nvPr/>
        </p:nvSpPr>
        <p:spPr>
          <a:xfrm>
            <a:off x="0" y="0"/>
            <a:ext cx="9144000" cy="461665"/>
          </a:xfrm>
          <a:prstGeom prst="rect">
            <a:avLst/>
          </a:prstGeom>
          <a:noFill/>
        </p:spPr>
        <p:txBody>
          <a:bodyPr wrap="square" rtlCol="0">
            <a:spAutoFit/>
          </a:bodyPr>
          <a:lstStyle/>
          <a:p>
            <a:pPr algn="ctr"/>
            <a:r>
              <a:rPr lang="en-US" dirty="0"/>
              <a:t>12 countries</a:t>
            </a:r>
            <a:r>
              <a:rPr lang="en-US"/>
              <a:t>, 4 continents, 49 </a:t>
            </a:r>
            <a:r>
              <a:rPr lang="en-US" dirty="0"/>
              <a:t>institutions, </a:t>
            </a:r>
            <a:r>
              <a:rPr lang="en-US"/>
              <a:t>300 scientists</a:t>
            </a:r>
            <a:endParaRPr lang="en-US" dirty="0"/>
          </a:p>
        </p:txBody>
      </p:sp>
    </p:spTree>
    <p:extLst>
      <p:ext uri="{BB962C8B-B14F-4D97-AF65-F5344CB8AC3E}">
        <p14:creationId xmlns:p14="http://schemas.microsoft.com/office/powerpoint/2010/main" val="4172061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C1B523-3552-9F4D-9CAD-8A3930B76BD4}"/>
              </a:ext>
            </a:extLst>
          </p:cNvPr>
          <p:cNvPicPr>
            <a:picLocks noChangeAspect="1"/>
          </p:cNvPicPr>
          <p:nvPr/>
        </p:nvPicPr>
        <p:blipFill>
          <a:blip r:embed="rId3"/>
          <a:stretch>
            <a:fillRect/>
          </a:stretch>
        </p:blipFill>
        <p:spPr>
          <a:xfrm>
            <a:off x="1057656" y="979447"/>
            <a:ext cx="6248400" cy="4211679"/>
          </a:xfrm>
          <a:prstGeom prst="rect">
            <a:avLst/>
          </a:prstGeom>
        </p:spPr>
      </p:pic>
      <p:sp>
        <p:nvSpPr>
          <p:cNvPr id="2" name="Title 1">
            <a:extLst>
              <a:ext uri="{FF2B5EF4-FFF2-40B4-BE49-F238E27FC236}">
                <a16:creationId xmlns:a16="http://schemas.microsoft.com/office/drawing/2014/main" id="{898C0733-66E4-DA40-BFFF-B624324DC7EF}"/>
              </a:ext>
            </a:extLst>
          </p:cNvPr>
          <p:cNvSpPr>
            <a:spLocks noGrp="1"/>
          </p:cNvSpPr>
          <p:nvPr>
            <p:ph type="title"/>
          </p:nvPr>
        </p:nvSpPr>
        <p:spPr>
          <a:xfrm>
            <a:off x="457200" y="75920"/>
            <a:ext cx="8229600" cy="838480"/>
          </a:xfrm>
        </p:spPr>
        <p:txBody>
          <a:bodyPr/>
          <a:lstStyle/>
          <a:p>
            <a:r>
              <a:rPr lang="en-US" dirty="0"/>
              <a:t>All-sky search for discrete neutrino sources (neutrino clusters)</a:t>
            </a:r>
          </a:p>
        </p:txBody>
      </p:sp>
      <p:sp>
        <p:nvSpPr>
          <p:cNvPr id="4" name="Footer Placeholder 3">
            <a:extLst>
              <a:ext uri="{FF2B5EF4-FFF2-40B4-BE49-F238E27FC236}">
                <a16:creationId xmlns:a16="http://schemas.microsoft.com/office/drawing/2014/main" id="{401D65C6-3A9C-A849-A7B7-206A112006D5}"/>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34F52EDA-ECB1-9B45-BB9D-77F1F3D168F6}"/>
              </a:ext>
            </a:extLst>
          </p:cNvPr>
          <p:cNvSpPr>
            <a:spLocks noGrp="1"/>
          </p:cNvSpPr>
          <p:nvPr>
            <p:ph type="sldNum" sz="quarter" idx="4"/>
          </p:nvPr>
        </p:nvSpPr>
        <p:spPr/>
        <p:txBody>
          <a:bodyPr/>
          <a:lstStyle/>
          <a:p>
            <a:pPr>
              <a:defRPr/>
            </a:pPr>
            <a:fld id="{FE987253-B894-114D-BDC2-8F3A1EBD88EF}" type="slidenum">
              <a:rPr lang="en-US" smtClean="0"/>
              <a:pPr>
                <a:defRPr/>
              </a:pPr>
              <a:t>16</a:t>
            </a:fld>
            <a:endParaRPr lang="en-US" dirty="0"/>
          </a:p>
        </p:txBody>
      </p:sp>
      <p:sp>
        <p:nvSpPr>
          <p:cNvPr id="12" name="Content Placeholder 2">
            <a:extLst>
              <a:ext uri="{FF2B5EF4-FFF2-40B4-BE49-F238E27FC236}">
                <a16:creationId xmlns:a16="http://schemas.microsoft.com/office/drawing/2014/main" id="{5653C737-6D8A-6D4A-B82C-07E81FC28FEA}"/>
              </a:ext>
            </a:extLst>
          </p:cNvPr>
          <p:cNvSpPr>
            <a:spLocks noGrp="1"/>
          </p:cNvSpPr>
          <p:nvPr>
            <p:ph idx="1"/>
          </p:nvPr>
        </p:nvSpPr>
        <p:spPr>
          <a:xfrm>
            <a:off x="-76200" y="5334000"/>
            <a:ext cx="9220200" cy="1524000"/>
          </a:xfrm>
        </p:spPr>
        <p:txBody>
          <a:bodyPr/>
          <a:lstStyle/>
          <a:p>
            <a:r>
              <a:rPr lang="en-US" sz="1800" dirty="0"/>
              <a:t>Population analysis (search for excess of weak sources): 3.3 𝜎 post-trials, for combination of 4 sources each with p&lt;0.01 in source list search: NGC 1068 and 3 blazars (TXS  0506+056, PKS 1424+240, GB6 J1542+6129)</a:t>
            </a:r>
          </a:p>
          <a:p>
            <a:r>
              <a:rPr lang="en-US" sz="1800" dirty="0"/>
              <a:t>Excluding TXS 0506+056: 2.3 𝜎 post-trials; NGC 1068 alone: 2.9 𝜎 post-trials (4.1 𝜎 pre-trials)</a:t>
            </a:r>
          </a:p>
        </p:txBody>
      </p:sp>
      <p:sp>
        <p:nvSpPr>
          <p:cNvPr id="8" name="Rectangle 7">
            <a:extLst>
              <a:ext uri="{FF2B5EF4-FFF2-40B4-BE49-F238E27FC236}">
                <a16:creationId xmlns:a16="http://schemas.microsoft.com/office/drawing/2014/main" id="{5611A752-510B-7F4C-9A5F-8228AAE54E0A}"/>
              </a:ext>
            </a:extLst>
          </p:cNvPr>
          <p:cNvSpPr/>
          <p:nvPr/>
        </p:nvSpPr>
        <p:spPr>
          <a:xfrm>
            <a:off x="1981200" y="2362200"/>
            <a:ext cx="1905000" cy="923330"/>
          </a:xfrm>
          <a:prstGeom prst="rect">
            <a:avLst/>
          </a:prstGeom>
        </p:spPr>
        <p:txBody>
          <a:bodyPr wrap="square">
            <a:spAutoFit/>
          </a:bodyPr>
          <a:lstStyle/>
          <a:p>
            <a:pPr algn="ctr"/>
            <a:r>
              <a:rPr lang="is-IS" sz="1800" dirty="0">
                <a:solidFill>
                  <a:srgbClr val="000000"/>
                </a:solidFill>
                <a:ea typeface="Arial" charset="0"/>
                <a:cs typeface="Arial" charset="0"/>
              </a:rPr>
              <a:t>IceCube, PRL 124, 051103 (2020)</a:t>
            </a:r>
          </a:p>
        </p:txBody>
      </p:sp>
      <p:sp>
        <p:nvSpPr>
          <p:cNvPr id="3" name="TextBox 2">
            <a:extLst>
              <a:ext uri="{FF2B5EF4-FFF2-40B4-BE49-F238E27FC236}">
                <a16:creationId xmlns:a16="http://schemas.microsoft.com/office/drawing/2014/main" id="{AAFE6484-5CD9-4142-8440-AF80F539607E}"/>
              </a:ext>
            </a:extLst>
          </p:cNvPr>
          <p:cNvSpPr txBox="1"/>
          <p:nvPr/>
        </p:nvSpPr>
        <p:spPr>
          <a:xfrm>
            <a:off x="4945839" y="4903685"/>
            <a:ext cx="4164473" cy="369332"/>
          </a:xfrm>
          <a:prstGeom prst="rect">
            <a:avLst/>
          </a:prstGeom>
          <a:noFill/>
        </p:spPr>
        <p:txBody>
          <a:bodyPr wrap="none" rtlCol="0">
            <a:spAutoFit/>
          </a:bodyPr>
          <a:lstStyle/>
          <a:p>
            <a:r>
              <a:rPr lang="en-US" sz="1800" dirty="0"/>
              <a:t>see also ANTARES, </a:t>
            </a:r>
            <a:r>
              <a:rPr lang="en-US" sz="1800" dirty="0" err="1"/>
              <a:t>ApJ</a:t>
            </a:r>
            <a:r>
              <a:rPr lang="en-US" sz="1800" dirty="0"/>
              <a:t> 911:48 (2021)</a:t>
            </a:r>
          </a:p>
        </p:txBody>
      </p:sp>
    </p:spTree>
    <p:extLst>
      <p:ext uri="{BB962C8B-B14F-4D97-AF65-F5344CB8AC3E}">
        <p14:creationId xmlns:p14="http://schemas.microsoft.com/office/powerpoint/2010/main" val="202895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a:t>Chance coincidence disfavored with 3 sigma significance</a:t>
            </a:r>
          </a:p>
        </p:txBody>
      </p:sp>
      <p:sp>
        <p:nvSpPr>
          <p:cNvPr id="3" name="Content Placeholder 2"/>
          <p:cNvSpPr>
            <a:spLocks noGrp="1"/>
          </p:cNvSpPr>
          <p:nvPr>
            <p:ph idx="1"/>
          </p:nvPr>
        </p:nvSpPr>
        <p:spPr>
          <a:xfrm>
            <a:off x="0" y="1600200"/>
            <a:ext cx="9144000" cy="4953000"/>
          </a:xfrm>
        </p:spPr>
        <p:txBody>
          <a:bodyPr/>
          <a:lstStyle/>
          <a:p>
            <a:r>
              <a:rPr lang="en-US" sz="2800" dirty="0"/>
              <a:t>There are many flaring gamma-ray objects on the sky: was the neutrino coincident by chance?</a:t>
            </a:r>
          </a:p>
          <a:p>
            <a:r>
              <a:rPr lang="en-US" sz="2800" dirty="0"/>
              <a:t>Calculate using 2257 extragalactic LAT detected sources above 1 GeV</a:t>
            </a:r>
          </a:p>
          <a:p>
            <a:r>
              <a:rPr lang="en-US" sz="2800" dirty="0"/>
              <a:t>This was the 10</a:t>
            </a:r>
            <a:r>
              <a:rPr lang="en-US" sz="2800" baseline="30000" dirty="0"/>
              <a:t>th</a:t>
            </a:r>
            <a:r>
              <a:rPr lang="en-US" sz="2800" dirty="0"/>
              <a:t> public alert</a:t>
            </a:r>
          </a:p>
          <a:p>
            <a:r>
              <a:rPr lang="en-US" sz="2800" dirty="0"/>
              <a:t>An additional 41 </a:t>
            </a:r>
            <a:r>
              <a:rPr lang="en-US" sz="2800" dirty="0" err="1"/>
              <a:t>IceCube</a:t>
            </a:r>
            <a:r>
              <a:rPr lang="en-US" sz="2800" dirty="0"/>
              <a:t> events from 2010 to 2016 would have generated alerts if the alert program were running</a:t>
            </a:r>
          </a:p>
          <a:p>
            <a:r>
              <a:rPr lang="en-US" sz="2800" dirty="0"/>
              <a:t>Simulate realizations of the alert events and compare to the gamma-ray sky to calculate chance coincidence probability</a:t>
            </a:r>
          </a:p>
          <a:p>
            <a:endParaRPr lang="en-US" sz="2800" dirty="0"/>
          </a:p>
          <a:p>
            <a:endParaRPr lang="en-US" sz="2800" dirty="0"/>
          </a:p>
          <a:p>
            <a:endParaRPr lang="en-US" sz="2800" dirty="0"/>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160</a:t>
            </a:fld>
            <a:endParaRPr lang="en-US" dirty="0"/>
          </a:p>
        </p:txBody>
      </p:sp>
    </p:spTree>
    <p:extLst>
      <p:ext uri="{BB962C8B-B14F-4D97-AF65-F5344CB8AC3E}">
        <p14:creationId xmlns:p14="http://schemas.microsoft.com/office/powerpoint/2010/main" val="2933584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0" y="0"/>
            <a:ext cx="9156290" cy="1143000"/>
          </a:xfrm>
        </p:spPr>
        <p:txBody>
          <a:bodyPr/>
          <a:lstStyle/>
          <a:p>
            <a:r>
              <a:rPr lang="en-US" sz="2800" dirty="0"/>
              <a:t>IceCube-170922A:</a:t>
            </a:r>
            <a:br>
              <a:rPr lang="en-US" sz="2800" dirty="0"/>
            </a:br>
            <a:r>
              <a:rPr lang="en-US" sz="2800" dirty="0"/>
              <a:t>a muon neutrino in the direction of a flaring GeV-</a:t>
            </a:r>
            <a:r>
              <a:rPr lang="en-US" sz="2800" dirty="0" err="1"/>
              <a:t>TeV</a:t>
            </a:r>
            <a:r>
              <a:rPr lang="en-US" sz="2800" dirty="0"/>
              <a:t> blazar</a:t>
            </a:r>
          </a:p>
        </p:txBody>
      </p:sp>
      <p:sp>
        <p:nvSpPr>
          <p:cNvPr id="3" name="Content Placeholder 2"/>
          <p:cNvSpPr>
            <a:spLocks noGrp="1"/>
          </p:cNvSpPr>
          <p:nvPr>
            <p:ph idx="1"/>
          </p:nvPr>
        </p:nvSpPr>
        <p:spPr>
          <a:xfrm>
            <a:off x="-12290" y="1066799"/>
            <a:ext cx="9144000" cy="5476875"/>
          </a:xfrm>
        </p:spPr>
        <p:txBody>
          <a:bodyPr/>
          <a:lstStyle/>
          <a:p>
            <a:r>
              <a:rPr lang="en-US" sz="2000" dirty="0"/>
              <a:t>An event selected with extremely high energy (EHE) event selection (simple requirement of large light deposit)</a:t>
            </a:r>
          </a:p>
          <a:p>
            <a:r>
              <a:rPr lang="en-US" sz="2000" dirty="0"/>
              <a:t>Track with ~1°angular resolution, declination = +5.7°</a:t>
            </a:r>
          </a:p>
          <a:p>
            <a:r>
              <a:rPr lang="en-US" sz="2000" dirty="0"/>
              <a:t>43 seconds from neutrino interaction to GCN publication</a:t>
            </a:r>
          </a:p>
          <a:p>
            <a:r>
              <a:rPr lang="en-US" sz="2000" dirty="0"/>
              <a:t>Coincident with known, flaring Fermi blazar (</a:t>
            </a:r>
            <a:r>
              <a:rPr lang="is-IS" sz="2000" dirty="0"/>
              <a:t>TXS 0506+056, a </a:t>
            </a:r>
            <a:r>
              <a:rPr lang="en-US" sz="2000" dirty="0"/>
              <a:t>BL Lac)</a:t>
            </a:r>
          </a:p>
          <a:p>
            <a:r>
              <a:rPr lang="en-US" sz="2000" dirty="0"/>
              <a:t>No previously known very-high-energy gamma-ray source</a:t>
            </a:r>
          </a:p>
          <a:p>
            <a:r>
              <a:rPr lang="en-US" sz="2000" dirty="0"/>
              <a:t>Not detected by initial H.E.S.S., VERITAS follow-up</a:t>
            </a:r>
          </a:p>
          <a:p>
            <a:r>
              <a:rPr lang="en-US" sz="2000" b="1" i="1" dirty="0">
                <a:solidFill>
                  <a:srgbClr val="0070C0"/>
                </a:solidFill>
              </a:rPr>
              <a:t>In 12-hour follow-up observation, MAGIC detected 5 </a:t>
            </a:r>
            <a:r>
              <a:rPr lang="en-US" altLang="en-US" sz="2000" b="1" i="1" dirty="0" err="1">
                <a:solidFill>
                  <a:srgbClr val="0070C0"/>
                </a:solidFill>
              </a:rPr>
              <a:t>σ</a:t>
            </a:r>
            <a:r>
              <a:rPr lang="en-US" sz="2000" b="1" i="1" dirty="0">
                <a:solidFill>
                  <a:srgbClr val="0070C0"/>
                </a:solidFill>
              </a:rPr>
              <a:t> source above 100 GeV</a:t>
            </a:r>
          </a:p>
          <a:p>
            <a:endParaRPr lang="en-US" sz="2000" dirty="0"/>
          </a:p>
          <a:p>
            <a:endParaRPr lang="en-US" sz="2000" dirty="0"/>
          </a:p>
          <a:p>
            <a:endParaRPr lang="en-US" sz="2000" dirty="0"/>
          </a:p>
          <a:p>
            <a:endParaRPr lang="en-US" sz="2000" dirty="0"/>
          </a:p>
          <a:p>
            <a:endParaRPr lang="en-US" sz="2000" dirty="0"/>
          </a:p>
          <a:p>
            <a:r>
              <a:rPr lang="en-US" sz="2000" dirty="0"/>
              <a:t>Subsequent detection by VERITAS</a:t>
            </a:r>
          </a:p>
          <a:p>
            <a:r>
              <a:rPr lang="en-US" sz="2000" dirty="0"/>
              <a:t>24 Astronomers Telegrams; measured </a:t>
            </a:r>
            <a:r>
              <a:rPr lang="hr-HR" sz="2000" dirty="0"/>
              <a:t>z = 0.3365 (</a:t>
            </a:r>
            <a:r>
              <a:rPr lang="hr-HR" sz="2000" dirty="0" err="1"/>
              <a:t>Paiano</a:t>
            </a:r>
            <a:r>
              <a:rPr lang="hr-HR" sz="2000" dirty="0"/>
              <a:t> </a:t>
            </a:r>
            <a:r>
              <a:rPr lang="hr-HR" sz="2000" dirty="0" err="1"/>
              <a:t>et</a:t>
            </a:r>
            <a:r>
              <a:rPr lang="hr-HR" sz="2000" dirty="0"/>
              <a:t> </a:t>
            </a:r>
            <a:r>
              <a:rPr lang="hr-HR" sz="2000" dirty="0" err="1"/>
              <a:t>al</a:t>
            </a:r>
            <a:r>
              <a:rPr lang="hr-HR" sz="2000" dirty="0"/>
              <a:t>. 2018)</a:t>
            </a:r>
            <a:endParaRPr lang="en-US" sz="2000"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161</a:t>
            </a:fld>
            <a:endParaRPr lang="en-US" dirty="0"/>
          </a:p>
        </p:txBody>
      </p:sp>
      <p:sp>
        <p:nvSpPr>
          <p:cNvPr id="6" name="Footer Placeholder 5"/>
          <p:cNvSpPr>
            <a:spLocks noGrp="1"/>
          </p:cNvSpPr>
          <p:nvPr>
            <p:ph type="ftr" sz="quarter" idx="3"/>
          </p:nvPr>
        </p:nvSpPr>
        <p:spPr/>
        <p:txBody>
          <a:bodyPr/>
          <a:lstStyle/>
          <a:p>
            <a:pPr>
              <a:defRPr/>
            </a:pPr>
            <a:r>
              <a:rPr lang="en-US"/>
              <a:t>Justin Vandenbroucke                           High-energy (astrophysical) neutrinos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068" y="4038600"/>
            <a:ext cx="6365531" cy="1676826"/>
          </a:xfrm>
          <a:prstGeom prst="rect">
            <a:avLst/>
          </a:prstGeom>
          <a:ln w="25400">
            <a:solidFill>
              <a:schemeClr val="tx1"/>
            </a:solidFill>
          </a:ln>
        </p:spPr>
      </p:pic>
    </p:spTree>
    <p:extLst>
      <p:ext uri="{BB962C8B-B14F-4D97-AF65-F5344CB8AC3E}">
        <p14:creationId xmlns:p14="http://schemas.microsoft.com/office/powerpoint/2010/main" val="382908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893" y="0"/>
            <a:ext cx="8229600" cy="838200"/>
          </a:xfrm>
        </p:spPr>
        <p:txBody>
          <a:bodyPr/>
          <a:lstStyle/>
          <a:p>
            <a:r>
              <a:rPr lang="en-US" dirty="0"/>
              <a:t>Spectral energy distribution of the blazar</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162</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03709"/>
            <a:ext cx="8382000" cy="5435203"/>
          </a:xfrm>
          <a:prstGeom prst="rect">
            <a:avLst/>
          </a:prstGeom>
        </p:spPr>
      </p:pic>
    </p:spTree>
    <p:extLst>
      <p:ext uri="{BB962C8B-B14F-4D97-AF65-F5344CB8AC3E}">
        <p14:creationId xmlns:p14="http://schemas.microsoft.com/office/powerpoint/2010/main" val="114051818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893" y="0"/>
            <a:ext cx="8229600" cy="838200"/>
          </a:xfrm>
        </p:spPr>
        <p:txBody>
          <a:bodyPr/>
          <a:lstStyle/>
          <a:p>
            <a:r>
              <a:rPr lang="en-US" dirty="0"/>
              <a:t>Multi-wavelength light curves</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163</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447800"/>
            <a:ext cx="8915400" cy="4548247"/>
          </a:xfrm>
          <a:prstGeom prst="rect">
            <a:avLst/>
          </a:prstGeom>
        </p:spPr>
      </p:pic>
    </p:spTree>
    <p:extLst>
      <p:ext uri="{BB962C8B-B14F-4D97-AF65-F5344CB8AC3E}">
        <p14:creationId xmlns:p14="http://schemas.microsoft.com/office/powerpoint/2010/main" val="361525954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4444" b="24445"/>
          <a:stretch/>
        </p:blipFill>
        <p:spPr>
          <a:xfrm>
            <a:off x="227041" y="704721"/>
            <a:ext cx="8689918" cy="5747841"/>
          </a:xfrm>
          <a:prstGeom prst="rect">
            <a:avLst/>
          </a:prstGeom>
        </p:spPr>
      </p:pic>
      <mc:AlternateContent xmlns:mc="http://schemas.openxmlformats.org/markup-compatibility/2006" xmlns:a14="http://schemas.microsoft.com/office/drawing/2010/main">
        <mc:Choice Requires="a14">
          <p:sp>
            <p:nvSpPr>
              <p:cNvPr id="28681" name="Rectangle 1"/>
              <p:cNvSpPr>
                <a:spLocks noChangeArrowheads="1"/>
              </p:cNvSpPr>
              <p:nvPr/>
            </p:nvSpPr>
            <p:spPr bwMode="auto">
              <a:xfrm rot="16200000">
                <a:off x="-2171027" y="3447916"/>
                <a:ext cx="5257801" cy="400110"/>
              </a:xfrm>
              <a:prstGeom prst="rect">
                <a:avLst/>
              </a:prstGeom>
              <a:solidFill>
                <a:schemeClr val="bg1"/>
              </a:solidFill>
              <a:ln>
                <a:noFill/>
              </a:ln>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2000" dirty="0">
                    <a:latin typeface="Calibri" charset="0"/>
                  </a:rPr>
                  <a:t>Muon neutrino median angular resolution (</a:t>
                </a:r>
                <a14:m>
                  <m:oMath xmlns:m="http://schemas.openxmlformats.org/officeDocument/2006/math">
                    <m:r>
                      <a:rPr lang="it-IT" altLang="en-US" sz="2000" i="1" dirty="0" smtClean="0">
                        <a:latin typeface="Cambria Math" charset="0"/>
                        <a:ea typeface="Cambria Math" charset="0"/>
                        <a:cs typeface="Cambria Math" charset="0"/>
                      </a:rPr>
                      <m:t>°</m:t>
                    </m:r>
                  </m:oMath>
                </a14:m>
                <a:r>
                  <a:rPr lang="en-US" altLang="en-US" sz="2000" dirty="0">
                    <a:latin typeface="Calibri" charset="0"/>
                  </a:rPr>
                  <a:t>)</a:t>
                </a:r>
                <a:endParaRPr lang="en-US" altLang="en-US" sz="2000" dirty="0"/>
              </a:p>
            </p:txBody>
          </p:sp>
        </mc:Choice>
        <mc:Fallback xmlns="">
          <p:sp>
            <p:nvSpPr>
              <p:cNvPr id="28681" name="Rectangle 1"/>
              <p:cNvSpPr>
                <a:spLocks noRot="1" noChangeAspect="1" noMove="1" noResize="1" noEditPoints="1" noAdjustHandles="1" noChangeArrowheads="1" noChangeShapeType="1" noTextEdit="1"/>
              </p:cNvSpPr>
              <p:nvPr/>
            </p:nvSpPr>
            <p:spPr bwMode="auto">
              <a:xfrm rot="16200000">
                <a:off x="-2171027" y="3447916"/>
                <a:ext cx="5257801" cy="400110"/>
              </a:xfrm>
              <a:prstGeom prst="rect">
                <a:avLst/>
              </a:prstGeom>
              <a:blipFill rotWithShape="0">
                <a:blip r:embed="rId4"/>
                <a:stretch>
                  <a:fillRect l="-7576" r="-25758"/>
                </a:stretch>
              </a:blipFill>
              <a:ln>
                <a:noFill/>
              </a:ln>
              <a:extLst/>
            </p:spPr>
            <p:txBody>
              <a:bodyPr/>
              <a:lstStyle/>
              <a:p>
                <a:r>
                  <a:rPr lang="en-US">
                    <a:noFill/>
                  </a:rPr>
                  <a:t> </a:t>
                </a:r>
              </a:p>
            </p:txBody>
          </p:sp>
        </mc:Fallback>
      </mc:AlternateContent>
      <p:sp>
        <p:nvSpPr>
          <p:cNvPr id="4" name="TextBox 3"/>
          <p:cNvSpPr txBox="1"/>
          <p:nvPr/>
        </p:nvSpPr>
        <p:spPr>
          <a:xfrm>
            <a:off x="4724400" y="1905000"/>
            <a:ext cx="3517630" cy="400110"/>
          </a:xfrm>
          <a:prstGeom prst="rect">
            <a:avLst/>
          </a:prstGeom>
          <a:solidFill>
            <a:schemeClr val="bg1"/>
          </a:solidFill>
        </p:spPr>
        <p:txBody>
          <a:bodyPr wrap="none" rtlCol="0">
            <a:spAutoFit/>
          </a:bodyPr>
          <a:lstStyle/>
          <a:p>
            <a:r>
              <a:rPr lang="en-US" sz="2000" dirty="0" err="1"/>
              <a:t>IceCube</a:t>
            </a:r>
            <a:r>
              <a:rPr lang="en-US" sz="2000" dirty="0"/>
              <a:t>, </a:t>
            </a:r>
            <a:r>
              <a:rPr lang="en-US" sz="2000" dirty="0" err="1"/>
              <a:t>ApJ</a:t>
            </a:r>
            <a:r>
              <a:rPr lang="en-US" sz="2000" dirty="0"/>
              <a:t> 835:151 (2017)</a:t>
            </a:r>
          </a:p>
        </p:txBody>
      </p:sp>
      <p:sp>
        <p:nvSpPr>
          <p:cNvPr id="28674" name="Title 1"/>
          <p:cNvSpPr>
            <a:spLocks noGrp="1"/>
          </p:cNvSpPr>
          <p:nvPr>
            <p:ph type="title"/>
          </p:nvPr>
        </p:nvSpPr>
        <p:spPr>
          <a:xfrm>
            <a:off x="0" y="0"/>
            <a:ext cx="9144000" cy="839099"/>
          </a:xfrm>
        </p:spPr>
        <p:txBody>
          <a:bodyPr/>
          <a:lstStyle/>
          <a:p>
            <a:r>
              <a:rPr lang="en-US" altLang="en-US" sz="3200" dirty="0"/>
              <a:t>Angular resolution (tracks from muon neutrinos)</a:t>
            </a:r>
          </a:p>
        </p:txBody>
      </p:sp>
      <p:sp>
        <p:nvSpPr>
          <p:cNvPr id="5" name="Footer Placeholder 4"/>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164</a:t>
            </a:fld>
            <a:endParaRPr lang="en-US" dirty="0"/>
          </a:p>
        </p:txBody>
      </p:sp>
    </p:spTree>
    <p:extLst>
      <p:ext uri="{BB962C8B-B14F-4D97-AF65-F5344CB8AC3E}">
        <p14:creationId xmlns:p14="http://schemas.microsoft.com/office/powerpoint/2010/main" val="284538115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902171"/>
            <a:ext cx="4725924" cy="4584229"/>
          </a:xfrm>
          <a:prstGeom prst="rect">
            <a:avLst/>
          </a:prstGeom>
        </p:spPr>
      </p:pic>
      <p:sp>
        <p:nvSpPr>
          <p:cNvPr id="2" name="Title 1"/>
          <p:cNvSpPr>
            <a:spLocks noGrp="1"/>
          </p:cNvSpPr>
          <p:nvPr>
            <p:ph type="title"/>
          </p:nvPr>
        </p:nvSpPr>
        <p:spPr>
          <a:xfrm>
            <a:off x="0" y="-1"/>
            <a:ext cx="9144000" cy="933015"/>
          </a:xfrm>
        </p:spPr>
        <p:txBody>
          <a:bodyPr/>
          <a:lstStyle/>
          <a:p>
            <a:r>
              <a:rPr lang="en-US" dirty="0"/>
              <a:t>No cosmogenic (GZK) neutrino detection:</a:t>
            </a:r>
            <a:br>
              <a:rPr lang="en-US" dirty="0"/>
            </a:br>
            <a:r>
              <a:rPr lang="en-US" dirty="0"/>
              <a:t>starting to constrain EHE cosmic rays as protons</a:t>
            </a:r>
          </a:p>
        </p:txBody>
      </p:sp>
      <p:sp>
        <p:nvSpPr>
          <p:cNvPr id="8" name="TextBox 7"/>
          <p:cNvSpPr txBox="1"/>
          <p:nvPr/>
        </p:nvSpPr>
        <p:spPr>
          <a:xfrm>
            <a:off x="381000" y="5562600"/>
            <a:ext cx="8305800" cy="923330"/>
          </a:xfrm>
          <a:prstGeom prst="rect">
            <a:avLst/>
          </a:prstGeom>
          <a:noFill/>
        </p:spPr>
        <p:txBody>
          <a:bodyPr wrap="square" rtlCol="0">
            <a:spAutoFit/>
          </a:bodyPr>
          <a:lstStyle/>
          <a:p>
            <a:pPr marL="342900" indent="-342900">
              <a:buFont typeface="Arial" charset="0"/>
              <a:buChar char="•"/>
            </a:pPr>
            <a:r>
              <a:rPr lang="en-US" sz="1800" dirty="0"/>
              <a:t>Non-detection in 6 years of data (including 3 years of IC86)</a:t>
            </a:r>
          </a:p>
          <a:p>
            <a:pPr marL="342900" indent="-342900">
              <a:buFont typeface="Arial" charset="0"/>
              <a:buChar char="•"/>
            </a:pPr>
            <a:r>
              <a:rPr lang="en-US" sz="1800" dirty="0"/>
              <a:t>Beginning to disfavor proton UHECR models in favor of heavier composition</a:t>
            </a:r>
          </a:p>
          <a:p>
            <a:pPr marL="342900" indent="-342900">
              <a:buFont typeface="Arial" charset="0"/>
              <a:buChar char="•"/>
            </a:pPr>
            <a:r>
              <a:rPr lang="en-US" sz="1800" dirty="0"/>
              <a:t>If composition is heavy (high Z), it will be difficult to detect UHECR sources</a:t>
            </a:r>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165</a:t>
            </a:fld>
            <a:endParaRPr lang="en-US" dirty="0"/>
          </a:p>
        </p:txBody>
      </p:sp>
      <p:sp>
        <p:nvSpPr>
          <p:cNvPr id="6" name="TextBox 5"/>
          <p:cNvSpPr txBox="1"/>
          <p:nvPr/>
        </p:nvSpPr>
        <p:spPr>
          <a:xfrm>
            <a:off x="5261972" y="2754868"/>
            <a:ext cx="3655809" cy="369332"/>
          </a:xfrm>
          <a:prstGeom prst="rect">
            <a:avLst/>
          </a:prstGeom>
          <a:solidFill>
            <a:schemeClr val="bg1"/>
          </a:solidFill>
        </p:spPr>
        <p:txBody>
          <a:bodyPr wrap="none" rtlCol="0">
            <a:spAutoFit/>
          </a:bodyPr>
          <a:lstStyle/>
          <a:p>
            <a:r>
              <a:rPr lang="en-US" sz="1800" dirty="0" err="1"/>
              <a:t>IceCube</a:t>
            </a:r>
            <a:r>
              <a:rPr lang="en-US" sz="1800" dirty="0"/>
              <a:t>, PRL 117, 241101 (2016)</a:t>
            </a:r>
          </a:p>
        </p:txBody>
      </p:sp>
      <p:sp>
        <p:nvSpPr>
          <p:cNvPr id="10" name="TextBox 9"/>
          <p:cNvSpPr txBox="1"/>
          <p:nvPr/>
        </p:nvSpPr>
        <p:spPr>
          <a:xfrm>
            <a:off x="2925395" y="3669268"/>
            <a:ext cx="1646605" cy="369332"/>
          </a:xfrm>
          <a:prstGeom prst="rect">
            <a:avLst/>
          </a:prstGeom>
          <a:noFill/>
        </p:spPr>
        <p:txBody>
          <a:bodyPr wrap="none" rtlCol="0">
            <a:spAutoFit/>
          </a:bodyPr>
          <a:lstStyle/>
          <a:p>
            <a:r>
              <a:rPr lang="en-US" sz="1800" dirty="0"/>
              <a:t>proton models</a:t>
            </a:r>
          </a:p>
        </p:txBody>
      </p:sp>
      <p:sp>
        <p:nvSpPr>
          <p:cNvPr id="7" name="Footer Placeholder 6"/>
          <p:cNvSpPr>
            <a:spLocks noGrp="1"/>
          </p:cNvSpPr>
          <p:nvPr>
            <p:ph type="ftr" sz="quarter" idx="3"/>
          </p:nvPr>
        </p:nvSpPr>
        <p:spPr/>
        <p:txBody>
          <a:bodyPr/>
          <a:lstStyle/>
          <a:p>
            <a:pPr>
              <a:defRPr/>
            </a:pPr>
            <a:r>
              <a:rPr lang="en-US"/>
              <a:t>Justin Vandenbroucke                           High-energy (astrophysical) neutrinos</a:t>
            </a:r>
            <a:endParaRPr lang="en-US" dirty="0"/>
          </a:p>
        </p:txBody>
      </p:sp>
    </p:spTree>
    <p:extLst>
      <p:ext uri="{BB962C8B-B14F-4D97-AF65-F5344CB8AC3E}">
        <p14:creationId xmlns:p14="http://schemas.microsoft.com/office/powerpoint/2010/main" val="150356550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676"/>
            <a:ext cx="9601200" cy="4367486"/>
          </a:xfrm>
          <a:prstGeom prst="rect">
            <a:avLst/>
          </a:prstGeom>
        </p:spPr>
      </p:pic>
      <p:sp>
        <p:nvSpPr>
          <p:cNvPr id="2" name="Title 1"/>
          <p:cNvSpPr>
            <a:spLocks noGrp="1"/>
          </p:cNvSpPr>
          <p:nvPr>
            <p:ph type="title"/>
          </p:nvPr>
        </p:nvSpPr>
        <p:spPr>
          <a:xfrm>
            <a:off x="457200" y="-6090"/>
            <a:ext cx="8229600" cy="1143000"/>
          </a:xfrm>
        </p:spPr>
        <p:txBody>
          <a:bodyPr/>
          <a:lstStyle/>
          <a:p>
            <a:r>
              <a:rPr lang="en-US" dirty="0"/>
              <a:t>No correlation detected between astrophysical neutrinos and ultra-high-energy cosmic rays</a:t>
            </a:r>
          </a:p>
        </p:txBody>
      </p:sp>
      <p:sp>
        <p:nvSpPr>
          <p:cNvPr id="3" name="Content Placeholder 2"/>
          <p:cNvSpPr>
            <a:spLocks noGrp="1"/>
          </p:cNvSpPr>
          <p:nvPr>
            <p:ph idx="1"/>
          </p:nvPr>
        </p:nvSpPr>
        <p:spPr>
          <a:xfrm>
            <a:off x="-52189" y="5514945"/>
            <a:ext cx="8624689" cy="962055"/>
          </a:xfrm>
        </p:spPr>
        <p:txBody>
          <a:bodyPr/>
          <a:lstStyle/>
          <a:p>
            <a:r>
              <a:rPr lang="en-US" sz="2000" dirty="0"/>
              <a:t>Expect Galactic magnetic fields to deflect 10</a:t>
            </a:r>
            <a:r>
              <a:rPr lang="en-US" sz="2000" baseline="30000" dirty="0"/>
              <a:t>20</a:t>
            </a:r>
            <a:r>
              <a:rPr lang="en-US" sz="2000" dirty="0"/>
              <a:t> eV protons by ~3°</a:t>
            </a:r>
          </a:p>
          <a:p>
            <a:r>
              <a:rPr lang="en-US" sz="2000" dirty="0"/>
              <a:t>If UHECR composition is heavy (e.g. iron), magnetic fields likely deflect them too much to detect discrete sources or correlation with neutrino directions</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166</a:t>
            </a:fld>
            <a:endParaRPr lang="en-US" dirty="0"/>
          </a:p>
        </p:txBody>
      </p:sp>
      <p:sp>
        <p:nvSpPr>
          <p:cNvPr id="12" name="TextBox 11"/>
          <p:cNvSpPr txBox="1"/>
          <p:nvPr/>
        </p:nvSpPr>
        <p:spPr>
          <a:xfrm>
            <a:off x="0" y="4493752"/>
            <a:ext cx="2181623" cy="707886"/>
          </a:xfrm>
          <a:prstGeom prst="rect">
            <a:avLst/>
          </a:prstGeom>
          <a:noFill/>
        </p:spPr>
        <p:txBody>
          <a:bodyPr wrap="none" rtlCol="0">
            <a:spAutoFit/>
          </a:bodyPr>
          <a:lstStyle/>
          <a:p>
            <a:r>
              <a:rPr lang="en-US" sz="2000" dirty="0" err="1">
                <a:latin typeface="+mn-lt"/>
              </a:rPr>
              <a:t>IceCube</a:t>
            </a:r>
            <a:r>
              <a:rPr lang="en-US" sz="2000" dirty="0">
                <a:latin typeface="+mn-lt"/>
              </a:rPr>
              <a:t>, Auger, TA,</a:t>
            </a:r>
          </a:p>
          <a:p>
            <a:r>
              <a:rPr lang="en-US" sz="2000" dirty="0">
                <a:latin typeface="+mn-lt"/>
              </a:rPr>
              <a:t>JCAP01 (2016) 037</a:t>
            </a:r>
          </a:p>
        </p:txBody>
      </p:sp>
      <p:sp>
        <p:nvSpPr>
          <p:cNvPr id="13" name="TextBox 12"/>
          <p:cNvSpPr txBox="1"/>
          <p:nvPr/>
        </p:nvSpPr>
        <p:spPr>
          <a:xfrm>
            <a:off x="-52189" y="1344880"/>
            <a:ext cx="2286000" cy="1754326"/>
          </a:xfrm>
          <a:prstGeom prst="rect">
            <a:avLst/>
          </a:prstGeom>
          <a:noFill/>
        </p:spPr>
        <p:txBody>
          <a:bodyPr wrap="square" rtlCol="0">
            <a:spAutoFit/>
          </a:bodyPr>
          <a:lstStyle/>
          <a:p>
            <a:r>
              <a:rPr lang="en-US" sz="1800" dirty="0">
                <a:latin typeface="+mn-lt"/>
              </a:rPr>
              <a:t>● neutrino cascades</a:t>
            </a:r>
          </a:p>
          <a:p>
            <a:r>
              <a:rPr lang="en-US" sz="1800" dirty="0">
                <a:solidFill>
                  <a:srgbClr val="0432FF"/>
                </a:solidFill>
                <a:latin typeface="+mn-lt"/>
              </a:rPr>
              <a:t>◆ through tracks</a:t>
            </a:r>
          </a:p>
          <a:p>
            <a:r>
              <a:rPr lang="en-US" sz="1800" dirty="0">
                <a:latin typeface="+mn-lt"/>
              </a:rPr>
              <a:t>◆ HESE tracks</a:t>
            </a:r>
          </a:p>
          <a:p>
            <a:r>
              <a:rPr lang="en-US" sz="1800" dirty="0">
                <a:solidFill>
                  <a:srgbClr val="FF40FF"/>
                </a:solidFill>
                <a:latin typeface="+mn-lt"/>
              </a:rPr>
              <a:t>★ Auger</a:t>
            </a:r>
          </a:p>
          <a:p>
            <a:r>
              <a:rPr lang="en-US" sz="1800" dirty="0">
                <a:solidFill>
                  <a:srgbClr val="FFC000"/>
                </a:solidFill>
                <a:latin typeface="+mn-lt"/>
              </a:rPr>
              <a:t>★ TA</a:t>
            </a:r>
          </a:p>
          <a:p>
            <a:endParaRPr lang="en-US" sz="1800" dirty="0">
              <a:latin typeface="+mn-lt"/>
            </a:endParaRPr>
          </a:p>
        </p:txBody>
      </p:sp>
      <p:sp>
        <p:nvSpPr>
          <p:cNvPr id="14" name="TextBox 13"/>
          <p:cNvSpPr txBox="1"/>
          <p:nvPr/>
        </p:nvSpPr>
        <p:spPr>
          <a:xfrm>
            <a:off x="7469701" y="1255693"/>
            <a:ext cx="1473480" cy="400110"/>
          </a:xfrm>
          <a:prstGeom prst="rect">
            <a:avLst/>
          </a:prstGeom>
          <a:noFill/>
        </p:spPr>
        <p:txBody>
          <a:bodyPr wrap="none" rtlCol="0">
            <a:spAutoFit/>
          </a:bodyPr>
          <a:lstStyle/>
          <a:p>
            <a:r>
              <a:rPr lang="en-US" sz="2000" dirty="0">
                <a:latin typeface="+mn-lt"/>
              </a:rPr>
              <a:t>E&gt; ~5e19 eV</a:t>
            </a:r>
          </a:p>
        </p:txBody>
      </p:sp>
      <p:sp>
        <p:nvSpPr>
          <p:cNvPr id="6" name="Footer Placeholder 5"/>
          <p:cNvSpPr>
            <a:spLocks noGrp="1"/>
          </p:cNvSpPr>
          <p:nvPr>
            <p:ph type="ftr" sz="quarter" idx="3"/>
          </p:nvPr>
        </p:nvSpPr>
        <p:spPr/>
        <p:txBody>
          <a:bodyPr/>
          <a:lstStyle/>
          <a:p>
            <a:pPr>
              <a:defRPr/>
            </a:pPr>
            <a:r>
              <a:rPr lang="en-US"/>
              <a:t>Justin Vandenbroucke                           High-energy (astrophysical) neutrinos</a:t>
            </a:r>
            <a:endParaRPr lang="en-US" dirty="0"/>
          </a:p>
        </p:txBody>
      </p:sp>
    </p:spTree>
    <p:extLst>
      <p:ext uri="{BB962C8B-B14F-4D97-AF65-F5344CB8AC3E}">
        <p14:creationId xmlns:p14="http://schemas.microsoft.com/office/powerpoint/2010/main" val="204451014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2"/>
            <a:ext cx="8229600" cy="703262"/>
          </a:xfrm>
        </p:spPr>
        <p:txBody>
          <a:bodyPr>
            <a:normAutofit/>
          </a:bodyPr>
          <a:lstStyle/>
          <a:p>
            <a:r>
              <a:rPr lang="en-US" sz="3200" dirty="0" err="1"/>
              <a:t>IceCube</a:t>
            </a:r>
            <a:r>
              <a:rPr lang="en-US" sz="3200" dirty="0"/>
              <a:t> Digital Optical Module</a:t>
            </a:r>
          </a:p>
        </p:txBody>
      </p:sp>
      <p:sp>
        <p:nvSpPr>
          <p:cNvPr id="3" name="Content Placeholder 2"/>
          <p:cNvSpPr>
            <a:spLocks noGrp="1"/>
          </p:cNvSpPr>
          <p:nvPr>
            <p:ph idx="1"/>
          </p:nvPr>
        </p:nvSpPr>
        <p:spPr>
          <a:xfrm>
            <a:off x="-34413" y="4800600"/>
            <a:ext cx="9232900" cy="1689100"/>
          </a:xfrm>
        </p:spPr>
        <p:txBody>
          <a:bodyPr>
            <a:noAutofit/>
          </a:bodyPr>
          <a:lstStyle/>
          <a:p>
            <a:r>
              <a:rPr lang="en-US" sz="2000" dirty="0"/>
              <a:t>10 inch diameter PMT digitized within the module</a:t>
            </a:r>
          </a:p>
          <a:p>
            <a:r>
              <a:rPr lang="en-US" sz="2000" dirty="0"/>
              <a:t>FADC: 40 MHz, 256 samples (6400 ns), no dead time, gain of 23</a:t>
            </a:r>
          </a:p>
          <a:p>
            <a:r>
              <a:rPr lang="en-US" sz="2000" dirty="0"/>
              <a:t>ATWD (Analog Transient Waveform Digitizer) ASIC: 3-channel (each with different gain), 300 MHz, 128 analog samples (427 ns) stored in buffer and digitized upon request, dead time 32-88 µs depending on number of channels digitized</a:t>
            </a:r>
          </a:p>
        </p:txBody>
      </p:sp>
      <p:pic>
        <p:nvPicPr>
          <p:cNvPr id="4" name="Picture 3" descr="icecube figure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75" y="898851"/>
            <a:ext cx="6149725" cy="3749349"/>
          </a:xfrm>
          <a:prstGeom prst="rect">
            <a:avLst/>
          </a:prstGeom>
        </p:spPr>
      </p:pic>
      <p:sp>
        <p:nvSpPr>
          <p:cNvPr id="8" name="Footer Placeholder 2"/>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5" name="TextBox 4"/>
          <p:cNvSpPr txBox="1"/>
          <p:nvPr/>
        </p:nvSpPr>
        <p:spPr>
          <a:xfrm>
            <a:off x="5260843" y="3605396"/>
            <a:ext cx="3878241" cy="646331"/>
          </a:xfrm>
          <a:prstGeom prst="rect">
            <a:avLst/>
          </a:prstGeom>
          <a:noFill/>
        </p:spPr>
        <p:txBody>
          <a:bodyPr wrap="none" rtlCol="0">
            <a:spAutoFit/>
          </a:bodyPr>
          <a:lstStyle/>
          <a:p>
            <a:pPr algn="r"/>
            <a:r>
              <a:rPr lang="en-US" sz="1800" dirty="0" err="1"/>
              <a:t>IceCube</a:t>
            </a:r>
            <a:r>
              <a:rPr lang="en-US" sz="1800" dirty="0"/>
              <a:t>, J. Inst. 12 (2017) P03012</a:t>
            </a:r>
          </a:p>
          <a:p>
            <a:pPr algn="r"/>
            <a:r>
              <a:rPr lang="en-US" sz="1800" dirty="0" err="1"/>
              <a:t>IceCube</a:t>
            </a:r>
            <a:r>
              <a:rPr lang="en-US" sz="1800" dirty="0"/>
              <a:t>, NIM A 618 (2010) 139-152</a:t>
            </a: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167</a:t>
            </a:fld>
            <a:endParaRPr lang="en-US" dirty="0"/>
          </a:p>
        </p:txBody>
      </p:sp>
    </p:spTree>
    <p:extLst>
      <p:ext uri="{BB962C8B-B14F-4D97-AF65-F5344CB8AC3E}">
        <p14:creationId xmlns:p14="http://schemas.microsoft.com/office/powerpoint/2010/main" val="268858622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168</a:t>
            </a:fld>
            <a:endParaRPr lang="en-US" dirty="0"/>
          </a:p>
        </p:txBody>
      </p:sp>
      <p:pic>
        <p:nvPicPr>
          <p:cNvPr id="6" name="Picture 2" descr="dr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27064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a:t>Detector down time &lt; 1%</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169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533400"/>
            <a:ext cx="9392812" cy="5453116"/>
          </a:xfrm>
          <a:prstGeom prst="rect">
            <a:avLst/>
          </a:prstGeom>
        </p:spPr>
      </p:pic>
      <p:sp>
        <p:nvSpPr>
          <p:cNvPr id="7" name="TextBox 6"/>
          <p:cNvSpPr txBox="1"/>
          <p:nvPr/>
        </p:nvSpPr>
        <p:spPr>
          <a:xfrm>
            <a:off x="2793917" y="6076890"/>
            <a:ext cx="3556166" cy="400110"/>
          </a:xfrm>
          <a:prstGeom prst="rect">
            <a:avLst/>
          </a:prstGeom>
          <a:noFill/>
        </p:spPr>
        <p:txBody>
          <a:bodyPr wrap="none" rtlCol="0">
            <a:spAutoFit/>
          </a:bodyPr>
          <a:lstStyle/>
          <a:p>
            <a:r>
              <a:rPr lang="en-US" sz="2000" dirty="0" err="1">
                <a:latin typeface="+mn-lt"/>
              </a:rPr>
              <a:t>IceCube</a:t>
            </a:r>
            <a:r>
              <a:rPr lang="en-US" sz="2000" dirty="0">
                <a:latin typeface="+mn-lt"/>
              </a:rPr>
              <a:t>, J Inst 12 (2017) P03012</a:t>
            </a:r>
          </a:p>
        </p:txBody>
      </p:sp>
    </p:spTree>
    <p:extLst>
      <p:ext uri="{BB962C8B-B14F-4D97-AF65-F5344CB8AC3E}">
        <p14:creationId xmlns:p14="http://schemas.microsoft.com/office/powerpoint/2010/main" val="2343211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4813801" y="1434737"/>
            <a:ext cx="4264750" cy="3842582"/>
            <a:chOff x="1219200" y="807983"/>
            <a:chExt cx="5421015" cy="4898087"/>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807983"/>
              <a:ext cx="5421015" cy="4898087"/>
            </a:xfrm>
            <a:prstGeom prst="rect">
              <a:avLst/>
            </a:prstGeom>
          </p:spPr>
        </p:pic>
        <p:sp>
          <p:nvSpPr>
            <p:cNvPr id="13" name="Rectangle 12"/>
            <p:cNvSpPr/>
            <p:nvPr/>
          </p:nvSpPr>
          <p:spPr>
            <a:xfrm>
              <a:off x="2553897" y="2723788"/>
              <a:ext cx="1813317" cy="369331"/>
            </a:xfrm>
            <a:prstGeom prst="rect">
              <a:avLst/>
            </a:prstGeom>
          </p:spPr>
          <p:txBody>
            <a:bodyPr wrap="none">
              <a:spAutoFit/>
            </a:bodyPr>
            <a:lstStyle/>
            <a:p>
              <a:r>
                <a:rPr lang="en-US" sz="1800" dirty="0">
                  <a:solidFill>
                    <a:schemeClr val="bg1"/>
                  </a:solidFill>
                </a:rPr>
                <a:t>excluded region</a:t>
              </a:r>
            </a:p>
          </p:txBody>
        </p:sp>
        <p:sp>
          <p:nvSpPr>
            <p:cNvPr id="10" name="TextBox 9"/>
            <p:cNvSpPr txBox="1"/>
            <p:nvPr/>
          </p:nvSpPr>
          <p:spPr>
            <a:xfrm>
              <a:off x="5334000" y="4542785"/>
              <a:ext cx="966931" cy="369332"/>
            </a:xfrm>
            <a:prstGeom prst="rect">
              <a:avLst/>
            </a:prstGeom>
            <a:noFill/>
          </p:spPr>
          <p:txBody>
            <a:bodyPr wrap="none" rtlCol="0">
              <a:spAutoFit/>
            </a:bodyPr>
            <a:lstStyle/>
            <a:p>
              <a:r>
                <a:rPr lang="en-US" sz="1800"/>
                <a:t>allowed</a:t>
              </a:r>
              <a:endParaRPr lang="en-US" sz="1800" dirty="0"/>
            </a:p>
          </p:txBody>
        </p:sp>
      </p:grpSp>
      <p:sp>
        <p:nvSpPr>
          <p:cNvPr id="2" name="Title 1"/>
          <p:cNvSpPr>
            <a:spLocks noGrp="1"/>
          </p:cNvSpPr>
          <p:nvPr>
            <p:ph type="title"/>
          </p:nvPr>
        </p:nvSpPr>
        <p:spPr>
          <a:xfrm>
            <a:off x="0" y="0"/>
            <a:ext cx="9144000" cy="920584"/>
          </a:xfrm>
        </p:spPr>
        <p:txBody>
          <a:bodyPr/>
          <a:lstStyle/>
          <a:p>
            <a:r>
              <a:rPr lang="en-US" dirty="0"/>
              <a:t>Gamma-ray bursts contribute negligibly to total neutrino flux</a:t>
            </a:r>
            <a:endParaRPr lang="en-US" sz="3200" dirty="0"/>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17</a:t>
            </a:fld>
            <a:endParaRPr lang="en-US" dirty="0"/>
          </a:p>
        </p:txBody>
      </p:sp>
      <p:sp>
        <p:nvSpPr>
          <p:cNvPr id="5" name="Footer Placeholder 4"/>
          <p:cNvSpPr>
            <a:spLocks noGrp="1"/>
          </p:cNvSpPr>
          <p:nvPr>
            <p:ph type="ftr" sz="quarter" idx="3"/>
          </p:nvPr>
        </p:nvSpPr>
        <p:spPr/>
        <p:txBody>
          <a:bodyPr/>
          <a:lstStyle/>
          <a:p>
            <a:pPr>
              <a:defRPr/>
            </a:pPr>
            <a:r>
              <a:rPr lang="en-US"/>
              <a:t>Justin Vandenbroucke                           High-energy (astrophysical) neutrinos</a:t>
            </a:r>
            <a:endParaRPr lang="en-US" dirty="0"/>
          </a:p>
        </p:txBody>
      </p:sp>
      <p:sp>
        <p:nvSpPr>
          <p:cNvPr id="4" name="Rectangle 3"/>
          <p:cNvSpPr/>
          <p:nvPr/>
        </p:nvSpPr>
        <p:spPr>
          <a:xfrm>
            <a:off x="1600200" y="1913744"/>
            <a:ext cx="2193806" cy="646331"/>
          </a:xfrm>
          <a:prstGeom prst="rect">
            <a:avLst/>
          </a:prstGeom>
        </p:spPr>
        <p:txBody>
          <a:bodyPr wrap="none">
            <a:spAutoFit/>
          </a:bodyPr>
          <a:lstStyle/>
          <a:p>
            <a:r>
              <a:rPr lang="en-US" sz="1800" dirty="0" err="1">
                <a:solidFill>
                  <a:schemeClr val="bg1"/>
                </a:solidFill>
              </a:rPr>
              <a:t>IceCube</a:t>
            </a:r>
            <a:r>
              <a:rPr lang="en-US" sz="1800" dirty="0">
                <a:solidFill>
                  <a:schemeClr val="bg1"/>
                </a:solidFill>
              </a:rPr>
              <a:t>,</a:t>
            </a:r>
          </a:p>
          <a:p>
            <a:r>
              <a:rPr lang="en-US" sz="1800" dirty="0" err="1">
                <a:solidFill>
                  <a:schemeClr val="bg1"/>
                </a:solidFill>
              </a:rPr>
              <a:t>ApJ</a:t>
            </a:r>
            <a:r>
              <a:rPr lang="en-US" sz="1800" dirty="0">
                <a:solidFill>
                  <a:schemeClr val="bg1"/>
                </a:solidFill>
              </a:rPr>
              <a:t> 843:112 (2017)</a:t>
            </a:r>
          </a:p>
        </p:txBody>
      </p:sp>
      <p:sp>
        <p:nvSpPr>
          <p:cNvPr id="8" name="TextBox 7">
            <a:extLst>
              <a:ext uri="{FF2B5EF4-FFF2-40B4-BE49-F238E27FC236}">
                <a16:creationId xmlns:a16="http://schemas.microsoft.com/office/drawing/2014/main" id="{E2C52183-75D5-0A46-9458-B52FF3D7442F}"/>
              </a:ext>
            </a:extLst>
          </p:cNvPr>
          <p:cNvSpPr txBox="1"/>
          <p:nvPr/>
        </p:nvSpPr>
        <p:spPr>
          <a:xfrm>
            <a:off x="227790" y="5209478"/>
            <a:ext cx="4728504" cy="646331"/>
          </a:xfrm>
          <a:prstGeom prst="rect">
            <a:avLst/>
          </a:prstGeom>
          <a:noFill/>
        </p:spPr>
        <p:txBody>
          <a:bodyPr wrap="square" rtlCol="0">
            <a:spAutoFit/>
          </a:bodyPr>
          <a:lstStyle/>
          <a:p>
            <a:r>
              <a:rPr lang="en-US" sz="1800" dirty="0"/>
              <a:t>ANTARES, MNRAS 469, 906-915 (2017)</a:t>
            </a:r>
          </a:p>
          <a:p>
            <a:r>
              <a:rPr lang="en-US" sz="1800" dirty="0"/>
              <a:t>ANTARES, MNRAS 500, 5614-5628 (2021)</a:t>
            </a:r>
          </a:p>
        </p:txBody>
      </p:sp>
      <p:pic>
        <p:nvPicPr>
          <p:cNvPr id="14" name="Picture 13">
            <a:extLst>
              <a:ext uri="{FF2B5EF4-FFF2-40B4-BE49-F238E27FC236}">
                <a16:creationId xmlns:a16="http://schemas.microsoft.com/office/drawing/2014/main" id="{1A88C7A3-78EF-C54E-9857-3E9248110BA2}"/>
              </a:ext>
            </a:extLst>
          </p:cNvPr>
          <p:cNvPicPr>
            <a:picLocks noChangeAspect="1"/>
          </p:cNvPicPr>
          <p:nvPr/>
        </p:nvPicPr>
        <p:blipFill>
          <a:blip r:embed="rId4"/>
          <a:stretch>
            <a:fillRect/>
          </a:stretch>
        </p:blipFill>
        <p:spPr>
          <a:xfrm>
            <a:off x="0" y="1708447"/>
            <a:ext cx="4728504" cy="3152336"/>
          </a:xfrm>
          <a:prstGeom prst="rect">
            <a:avLst/>
          </a:prstGeom>
        </p:spPr>
      </p:pic>
      <p:sp>
        <p:nvSpPr>
          <p:cNvPr id="9" name="TextBox 8">
            <a:extLst>
              <a:ext uri="{FF2B5EF4-FFF2-40B4-BE49-F238E27FC236}">
                <a16:creationId xmlns:a16="http://schemas.microsoft.com/office/drawing/2014/main" id="{87423067-6B26-CD4F-854F-271FD75517D4}"/>
              </a:ext>
            </a:extLst>
          </p:cNvPr>
          <p:cNvSpPr txBox="1"/>
          <p:nvPr/>
        </p:nvSpPr>
        <p:spPr>
          <a:xfrm>
            <a:off x="6718527" y="1016847"/>
            <a:ext cx="1043876" cy="369332"/>
          </a:xfrm>
          <a:prstGeom prst="rect">
            <a:avLst/>
          </a:prstGeom>
          <a:noFill/>
        </p:spPr>
        <p:txBody>
          <a:bodyPr wrap="none" rtlCol="0">
            <a:spAutoFit/>
          </a:bodyPr>
          <a:lstStyle/>
          <a:p>
            <a:r>
              <a:rPr lang="en-US" sz="1800" dirty="0" err="1"/>
              <a:t>IceCube</a:t>
            </a:r>
            <a:endParaRPr lang="en-US" sz="1800" dirty="0"/>
          </a:p>
        </p:txBody>
      </p:sp>
      <p:sp>
        <p:nvSpPr>
          <p:cNvPr id="15" name="TextBox 14">
            <a:extLst>
              <a:ext uri="{FF2B5EF4-FFF2-40B4-BE49-F238E27FC236}">
                <a16:creationId xmlns:a16="http://schemas.microsoft.com/office/drawing/2014/main" id="{3DC5C73D-D0BA-7041-9019-0063749AF13B}"/>
              </a:ext>
            </a:extLst>
          </p:cNvPr>
          <p:cNvSpPr txBox="1"/>
          <p:nvPr/>
        </p:nvSpPr>
        <p:spPr>
          <a:xfrm>
            <a:off x="1828800" y="1144266"/>
            <a:ext cx="1257588" cy="369332"/>
          </a:xfrm>
          <a:prstGeom prst="rect">
            <a:avLst/>
          </a:prstGeom>
          <a:noFill/>
        </p:spPr>
        <p:txBody>
          <a:bodyPr wrap="none" rtlCol="0">
            <a:spAutoFit/>
          </a:bodyPr>
          <a:lstStyle/>
          <a:p>
            <a:r>
              <a:rPr lang="en-US" sz="1800" dirty="0"/>
              <a:t>ANTARES</a:t>
            </a:r>
          </a:p>
        </p:txBody>
      </p:sp>
      <p:sp>
        <p:nvSpPr>
          <p:cNvPr id="11" name="TextBox 10">
            <a:extLst>
              <a:ext uri="{FF2B5EF4-FFF2-40B4-BE49-F238E27FC236}">
                <a16:creationId xmlns:a16="http://schemas.microsoft.com/office/drawing/2014/main" id="{09F06FB2-87D1-8E44-9364-743DB74BE530}"/>
              </a:ext>
            </a:extLst>
          </p:cNvPr>
          <p:cNvSpPr txBox="1"/>
          <p:nvPr/>
        </p:nvSpPr>
        <p:spPr>
          <a:xfrm>
            <a:off x="5706149" y="5373208"/>
            <a:ext cx="3168431" cy="369332"/>
          </a:xfrm>
          <a:prstGeom prst="rect">
            <a:avLst/>
          </a:prstGeom>
          <a:noFill/>
        </p:spPr>
        <p:txBody>
          <a:bodyPr wrap="none" rtlCol="0">
            <a:spAutoFit/>
          </a:bodyPr>
          <a:lstStyle/>
          <a:p>
            <a:r>
              <a:rPr lang="en-US" sz="1800" dirty="0" err="1"/>
              <a:t>IceCube</a:t>
            </a:r>
            <a:r>
              <a:rPr lang="en-US" sz="1800" dirty="0"/>
              <a:t>, </a:t>
            </a:r>
            <a:r>
              <a:rPr lang="en-US" sz="1800" dirty="0" err="1"/>
              <a:t>ApJ</a:t>
            </a:r>
            <a:r>
              <a:rPr lang="en-US" sz="1800" dirty="0"/>
              <a:t> 843 112 (2017)</a:t>
            </a:r>
          </a:p>
        </p:txBody>
      </p:sp>
    </p:spTree>
    <p:extLst>
      <p:ext uri="{BB962C8B-B14F-4D97-AF65-F5344CB8AC3E}">
        <p14:creationId xmlns:p14="http://schemas.microsoft.com/office/powerpoint/2010/main" val="362924595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097" y="142875"/>
            <a:ext cx="6644751" cy="6400800"/>
          </a:xfrm>
          <a:prstGeom prst="rect">
            <a:avLst/>
          </a:prstGeom>
        </p:spPr>
      </p:pic>
      <p:sp>
        <p:nvSpPr>
          <p:cNvPr id="2" name="Title 1"/>
          <p:cNvSpPr>
            <a:spLocks noGrp="1"/>
          </p:cNvSpPr>
          <p:nvPr>
            <p:ph type="title"/>
          </p:nvPr>
        </p:nvSpPr>
        <p:spPr>
          <a:xfrm>
            <a:off x="-2558127" y="0"/>
            <a:ext cx="8229600" cy="1143000"/>
          </a:xfrm>
        </p:spPr>
        <p:txBody>
          <a:bodyPr/>
          <a:lstStyle/>
          <a:p>
            <a:r>
              <a:rPr lang="en-US" dirty="0"/>
              <a:t>Particle accelerators</a:t>
            </a:r>
            <a:br>
              <a:rPr lang="en-US" dirty="0"/>
            </a:br>
            <a:r>
              <a:rPr lang="en-US" dirty="0"/>
              <a:t>(</a:t>
            </a:r>
            <a:r>
              <a:rPr lang="en-US" dirty="0" err="1"/>
              <a:t>Hillas</a:t>
            </a:r>
            <a:r>
              <a:rPr lang="en-US" dirty="0"/>
              <a:t> plot)</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170</a:t>
            </a:fld>
            <a:endParaRPr lang="en-US" dirty="0"/>
          </a:p>
        </p:txBody>
      </p:sp>
      <p:sp>
        <p:nvSpPr>
          <p:cNvPr id="3" name="Footer Placeholder 2"/>
          <p:cNvSpPr>
            <a:spLocks noGrp="1"/>
          </p:cNvSpPr>
          <p:nvPr>
            <p:ph type="ftr" sz="quarter" idx="3"/>
          </p:nvPr>
        </p:nvSpPr>
        <p:spPr/>
        <p:txBody>
          <a:bodyPr/>
          <a:lstStyle/>
          <a:p>
            <a:pPr>
              <a:defRPr/>
            </a:pPr>
            <a:r>
              <a:rPr lang="en-US"/>
              <a:t>Justin Vandenbroucke                           High-energy (astrophysical) neutrinos</a:t>
            </a:r>
            <a:endParaRPr lang="en-US" dirty="0"/>
          </a:p>
        </p:txBody>
      </p:sp>
      <p:sp>
        <p:nvSpPr>
          <p:cNvPr id="8" name="TextBox 7"/>
          <p:cNvSpPr txBox="1"/>
          <p:nvPr/>
        </p:nvSpPr>
        <p:spPr>
          <a:xfrm>
            <a:off x="5410200" y="1312914"/>
            <a:ext cx="3015328" cy="923330"/>
          </a:xfrm>
          <a:prstGeom prst="rect">
            <a:avLst/>
          </a:prstGeom>
          <a:noFill/>
        </p:spPr>
        <p:txBody>
          <a:bodyPr wrap="square" rtlCol="0">
            <a:spAutoFit/>
          </a:bodyPr>
          <a:lstStyle/>
          <a:p>
            <a:pPr algn="r"/>
            <a:r>
              <a:rPr lang="en-US" sz="1800" dirty="0" err="1"/>
              <a:t>Ahlers</a:t>
            </a:r>
            <a:r>
              <a:rPr lang="en-US" sz="1800" dirty="0"/>
              <a:t> et al., from </a:t>
            </a:r>
            <a:r>
              <a:rPr lang="en-US" sz="1800" dirty="0" err="1"/>
              <a:t>IceCube</a:t>
            </a:r>
            <a:r>
              <a:rPr lang="en-US" sz="1800" dirty="0"/>
              <a:t>, Adv. Space Res. review (2017)</a:t>
            </a:r>
          </a:p>
        </p:txBody>
      </p:sp>
    </p:spTree>
    <p:extLst>
      <p:ext uri="{BB962C8B-B14F-4D97-AF65-F5344CB8AC3E}">
        <p14:creationId xmlns:p14="http://schemas.microsoft.com/office/powerpoint/2010/main" val="124162229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56" y="29496"/>
            <a:ext cx="3581400" cy="3018503"/>
          </a:xfrm>
        </p:spPr>
        <p:txBody>
          <a:bodyPr/>
          <a:lstStyle/>
          <a:p>
            <a:r>
              <a:rPr lang="en-US" dirty="0"/>
              <a:t>Search for neutrinos in coincidence with gravitational waves from binary neutron star merger (</a:t>
            </a:r>
            <a:r>
              <a:rPr lang="en-US" dirty="0" err="1"/>
              <a:t>kilonova</a:t>
            </a:r>
            <a:r>
              <a:rPr lang="en-US" dirty="0"/>
              <a:t>)</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171</a:t>
            </a:fld>
            <a:endParaRPr lang="en-US" dirty="0"/>
          </a:p>
        </p:txBody>
      </p:sp>
      <p:sp>
        <p:nvSpPr>
          <p:cNvPr id="7" name="TextBox 6"/>
          <p:cNvSpPr txBox="1"/>
          <p:nvPr/>
        </p:nvSpPr>
        <p:spPr>
          <a:xfrm>
            <a:off x="71438" y="5799014"/>
            <a:ext cx="3784996" cy="646331"/>
          </a:xfrm>
          <a:prstGeom prst="rect">
            <a:avLst/>
          </a:prstGeom>
          <a:noFill/>
        </p:spPr>
        <p:txBody>
          <a:bodyPr wrap="square" rtlCol="0">
            <a:spAutoFit/>
          </a:bodyPr>
          <a:lstStyle/>
          <a:p>
            <a:pPr algn="ctr"/>
            <a:r>
              <a:rPr lang="en-US" sz="1800" dirty="0"/>
              <a:t>ANTARES, </a:t>
            </a:r>
            <a:r>
              <a:rPr lang="en-US" sz="1800" dirty="0" err="1"/>
              <a:t>IceCube</a:t>
            </a:r>
            <a:r>
              <a:rPr lang="en-US" sz="1800" dirty="0"/>
              <a:t>, Auger, LIGO/Virgo, </a:t>
            </a:r>
            <a:r>
              <a:rPr lang="en-US" sz="1800" dirty="0" err="1"/>
              <a:t>ApJL</a:t>
            </a:r>
            <a:r>
              <a:rPr lang="en-US" sz="1800" dirty="0"/>
              <a:t> 850:L35 (2017)</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1196" y="90103"/>
            <a:ext cx="5282804" cy="6573863"/>
          </a:xfrm>
          <a:prstGeom prst="rect">
            <a:avLst/>
          </a:prstGeom>
        </p:spPr>
      </p:pic>
    </p:spTree>
    <p:extLst>
      <p:ext uri="{BB962C8B-B14F-4D97-AF65-F5344CB8AC3E}">
        <p14:creationId xmlns:p14="http://schemas.microsoft.com/office/powerpoint/2010/main" val="184866781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12800"/>
          </a:xfrm>
        </p:spPr>
        <p:txBody>
          <a:bodyPr/>
          <a:lstStyle/>
          <a:p>
            <a:r>
              <a:rPr lang="en-US" sz="2800" dirty="0"/>
              <a:t>An up-going muon neutrino track depositing several </a:t>
            </a:r>
            <a:r>
              <a:rPr lang="en-US" sz="2800" dirty="0" err="1"/>
              <a:t>PeV</a:t>
            </a:r>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300" y="927781"/>
            <a:ext cx="3784598" cy="3784598"/>
          </a:xfrm>
          <a:prstGeom prst="rect">
            <a:avLst/>
          </a:prstGeom>
        </p:spPr>
      </p:pic>
      <p:sp>
        <p:nvSpPr>
          <p:cNvPr id="8" name="TextBox 7"/>
          <p:cNvSpPr txBox="1"/>
          <p:nvPr/>
        </p:nvSpPr>
        <p:spPr>
          <a:xfrm>
            <a:off x="444500" y="5015547"/>
            <a:ext cx="8064309" cy="1477328"/>
          </a:xfrm>
          <a:prstGeom prst="rect">
            <a:avLst/>
          </a:prstGeom>
          <a:noFill/>
        </p:spPr>
        <p:txBody>
          <a:bodyPr wrap="square" rtlCol="0">
            <a:spAutoFit/>
          </a:bodyPr>
          <a:lstStyle/>
          <a:p>
            <a:pPr marL="342900" indent="-342900">
              <a:buFont typeface="Arial" charset="0"/>
              <a:buChar char="•"/>
            </a:pPr>
            <a:r>
              <a:rPr lang="en-US" sz="1800" dirty="0"/>
              <a:t>Track with &lt;1°angular resolution</a:t>
            </a:r>
          </a:p>
          <a:p>
            <a:pPr marL="342900" indent="-342900">
              <a:buFont typeface="Arial" charset="0"/>
              <a:buChar char="•"/>
            </a:pPr>
            <a:r>
              <a:rPr lang="en-US" sz="1800" dirty="0"/>
              <a:t>Discovered in six-year (2009-2015) astrophysical muon neutrino analysis</a:t>
            </a:r>
          </a:p>
          <a:p>
            <a:pPr marL="342900" indent="-342900">
              <a:buFont typeface="Arial" charset="0"/>
              <a:buChar char="•"/>
            </a:pPr>
            <a:r>
              <a:rPr lang="en-US" sz="1800" dirty="0"/>
              <a:t>Deposited 2.6 </a:t>
            </a:r>
            <a:r>
              <a:rPr lang="en-US" sz="1800" dirty="0" err="1"/>
              <a:t>PeV</a:t>
            </a:r>
            <a:r>
              <a:rPr lang="en-US" sz="1800" dirty="0"/>
              <a:t> (June 11, 2014)</a:t>
            </a:r>
          </a:p>
          <a:p>
            <a:pPr marL="342900" indent="-342900">
              <a:buFont typeface="Arial" charset="0"/>
              <a:buChar char="•"/>
            </a:pPr>
            <a:r>
              <a:rPr lang="en-US" sz="1800" dirty="0"/>
              <a:t>Neutrino energy likely several times larger</a:t>
            </a:r>
          </a:p>
          <a:p>
            <a:pPr marL="342900" indent="-342900">
              <a:buFont typeface="Arial" charset="0"/>
              <a:buChar char="•"/>
            </a:pPr>
            <a:r>
              <a:rPr lang="en-US" sz="1800" dirty="0"/>
              <a:t>Less than 0.01% chance of being atmospheric background</a:t>
            </a:r>
          </a:p>
        </p:txBody>
      </p:sp>
      <p:sp>
        <p:nvSpPr>
          <p:cNvPr id="9" name="TextBox 8"/>
          <p:cNvSpPr txBox="1"/>
          <p:nvPr/>
        </p:nvSpPr>
        <p:spPr>
          <a:xfrm>
            <a:off x="651378" y="2898784"/>
            <a:ext cx="1450333" cy="400110"/>
          </a:xfrm>
          <a:prstGeom prst="rect">
            <a:avLst/>
          </a:prstGeom>
          <a:noFill/>
        </p:spPr>
        <p:txBody>
          <a:bodyPr wrap="none" rtlCol="0">
            <a:spAutoFit/>
          </a:bodyPr>
          <a:lstStyle/>
          <a:p>
            <a:r>
              <a:rPr lang="en-US" sz="2000"/>
              <a:t>ATel</a:t>
            </a:r>
            <a:r>
              <a:rPr lang="en-US" sz="2000" dirty="0"/>
              <a:t> #7856</a:t>
            </a:r>
          </a:p>
        </p:txBody>
      </p:sp>
      <p:sp>
        <p:nvSpPr>
          <p:cNvPr id="3" name="Footer Placeholder 2"/>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172</a:t>
            </a:fld>
            <a:endParaRPr lang="en-US" dirty="0"/>
          </a:p>
        </p:txBody>
      </p:sp>
    </p:spTree>
    <p:extLst>
      <p:ext uri="{BB962C8B-B14F-4D97-AF65-F5344CB8AC3E}">
        <p14:creationId xmlns:p14="http://schemas.microsoft.com/office/powerpoint/2010/main" val="157375852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0" y="398299"/>
            <a:ext cx="7175500" cy="5740400"/>
          </a:xfrm>
          <a:prstGeom prst="rect">
            <a:avLst/>
          </a:prstGeom>
        </p:spPr>
      </p:pic>
      <p:sp>
        <p:nvSpPr>
          <p:cNvPr id="2" name="Title 1"/>
          <p:cNvSpPr>
            <a:spLocks noGrp="1"/>
          </p:cNvSpPr>
          <p:nvPr>
            <p:ph type="title"/>
          </p:nvPr>
        </p:nvSpPr>
        <p:spPr>
          <a:xfrm>
            <a:off x="0" y="0"/>
            <a:ext cx="9144000" cy="1143000"/>
          </a:xfrm>
        </p:spPr>
        <p:txBody>
          <a:bodyPr/>
          <a:lstStyle/>
          <a:p>
            <a:r>
              <a:rPr lang="en-US" dirty="0"/>
              <a:t>Complementarity of </a:t>
            </a:r>
            <a:r>
              <a:rPr lang="en-US" dirty="0" err="1"/>
              <a:t>IceCube</a:t>
            </a:r>
            <a:r>
              <a:rPr lang="en-US" dirty="0"/>
              <a:t> and ANTARES/KM3NeT</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173</a:t>
            </a:fld>
            <a:endParaRPr lang="en-US" dirty="0"/>
          </a:p>
        </p:txBody>
      </p:sp>
      <p:sp>
        <p:nvSpPr>
          <p:cNvPr id="8" name="TextBox 7"/>
          <p:cNvSpPr txBox="1"/>
          <p:nvPr/>
        </p:nvSpPr>
        <p:spPr>
          <a:xfrm>
            <a:off x="5585312" y="6054971"/>
            <a:ext cx="2390398" cy="369332"/>
          </a:xfrm>
          <a:prstGeom prst="rect">
            <a:avLst/>
          </a:prstGeom>
          <a:noFill/>
        </p:spPr>
        <p:txBody>
          <a:bodyPr wrap="none" rtlCol="0">
            <a:spAutoFit/>
          </a:bodyPr>
          <a:lstStyle/>
          <a:p>
            <a:r>
              <a:rPr lang="en-US" sz="1800" dirty="0" err="1"/>
              <a:t>IceCube</a:t>
            </a:r>
            <a:r>
              <a:rPr lang="en-US" sz="1800" dirty="0"/>
              <a:t>, 1712.06277</a:t>
            </a:r>
          </a:p>
        </p:txBody>
      </p:sp>
    </p:spTree>
    <p:extLst>
      <p:ext uri="{BB962C8B-B14F-4D97-AF65-F5344CB8AC3E}">
        <p14:creationId xmlns:p14="http://schemas.microsoft.com/office/powerpoint/2010/main" val="1163466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a:t>The first 10 </a:t>
            </a:r>
            <a:r>
              <a:rPr lang="en-US" dirty="0" err="1"/>
              <a:t>IceCube</a:t>
            </a:r>
            <a:r>
              <a:rPr lang="en-US" dirty="0"/>
              <a:t> real-time, public alerts</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18</a:t>
            </a:fld>
            <a:endParaRPr lang="en-US" dirty="0"/>
          </a:p>
        </p:txBody>
      </p:sp>
      <p:pic>
        <p:nvPicPr>
          <p:cNvPr id="6" name="FINAL_Log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769930"/>
            <a:ext cx="8953500" cy="5036344"/>
          </a:xfrm>
          <a:prstGeom prst="rect">
            <a:avLst/>
          </a:prstGeom>
        </p:spPr>
      </p:pic>
      <p:sp>
        <p:nvSpPr>
          <p:cNvPr id="3" name="TextBox 2">
            <a:extLst>
              <a:ext uri="{FF2B5EF4-FFF2-40B4-BE49-F238E27FC236}">
                <a16:creationId xmlns:a16="http://schemas.microsoft.com/office/drawing/2014/main" id="{094D0113-B112-9246-9489-0D8497E5C22B}"/>
              </a:ext>
            </a:extLst>
          </p:cNvPr>
          <p:cNvSpPr txBox="1"/>
          <p:nvPr/>
        </p:nvSpPr>
        <p:spPr>
          <a:xfrm>
            <a:off x="658108" y="5983145"/>
            <a:ext cx="7827784" cy="461665"/>
          </a:xfrm>
          <a:prstGeom prst="rect">
            <a:avLst/>
          </a:prstGeom>
          <a:noFill/>
        </p:spPr>
        <p:txBody>
          <a:bodyPr wrap="none" rtlCol="0">
            <a:spAutoFit/>
          </a:bodyPr>
          <a:lstStyle/>
          <a:p>
            <a:r>
              <a:rPr lang="en-US" dirty="0"/>
              <a:t>20-30 alerts per year since 2016, with &lt;1 minute latency</a:t>
            </a:r>
          </a:p>
        </p:txBody>
      </p:sp>
    </p:spTree>
    <p:extLst>
      <p:ext uri="{BB962C8B-B14F-4D97-AF65-F5344CB8AC3E}">
        <p14:creationId xmlns:p14="http://schemas.microsoft.com/office/powerpoint/2010/main" val="884726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52430"/>
          </a:xfrm>
          <a:prstGeom prst="rect">
            <a:avLst/>
          </a:prstGeom>
        </p:spPr>
      </p:pic>
      <p:sp>
        <p:nvSpPr>
          <p:cNvPr id="2" name="Title 1"/>
          <p:cNvSpPr>
            <a:spLocks noGrp="1"/>
          </p:cNvSpPr>
          <p:nvPr>
            <p:ph type="title"/>
          </p:nvPr>
        </p:nvSpPr>
        <p:spPr>
          <a:xfrm>
            <a:off x="5257800" y="1752600"/>
            <a:ext cx="3429000" cy="685800"/>
          </a:xfrm>
        </p:spPr>
        <p:txBody>
          <a:bodyPr/>
          <a:lstStyle/>
          <a:p>
            <a:r>
              <a:rPr lang="en-US" dirty="0"/>
              <a:t>IceCube-170922A</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19</a:t>
            </a:fld>
            <a:endParaRPr lang="en-US" dirty="0"/>
          </a:p>
        </p:txBody>
      </p:sp>
      <p:sp>
        <p:nvSpPr>
          <p:cNvPr id="10" name="TextBox 9"/>
          <p:cNvSpPr txBox="1"/>
          <p:nvPr/>
        </p:nvSpPr>
        <p:spPr>
          <a:xfrm>
            <a:off x="255666" y="5344983"/>
            <a:ext cx="7439857" cy="1015663"/>
          </a:xfrm>
          <a:prstGeom prst="rect">
            <a:avLst/>
          </a:prstGeom>
          <a:noFill/>
        </p:spPr>
        <p:txBody>
          <a:bodyPr wrap="none" rtlCol="0">
            <a:spAutoFit/>
          </a:bodyPr>
          <a:lstStyle/>
          <a:p>
            <a:pPr marL="342900" indent="-342900">
              <a:buFont typeface="Arial" charset="0"/>
              <a:buChar char="•"/>
            </a:pPr>
            <a:r>
              <a:rPr lang="en-US" sz="2000" dirty="0"/>
              <a:t>A track with angular uncertainty ~1°</a:t>
            </a:r>
          </a:p>
          <a:p>
            <a:pPr marL="342900" indent="-342900">
              <a:buFont typeface="Arial" charset="0"/>
              <a:buChar char="•"/>
            </a:pPr>
            <a:r>
              <a:rPr lang="en-US" sz="2000" dirty="0"/>
              <a:t>Declination +5.7°, neutrino energy ~290 </a:t>
            </a:r>
            <a:r>
              <a:rPr lang="en-US" sz="2000" dirty="0" err="1"/>
              <a:t>TeV</a:t>
            </a:r>
            <a:endParaRPr lang="en-US" sz="2000" dirty="0"/>
          </a:p>
          <a:p>
            <a:pPr marL="342900" indent="-342900">
              <a:buFont typeface="Arial" charset="0"/>
              <a:buChar char="•"/>
            </a:pPr>
            <a:r>
              <a:rPr lang="en-US" sz="2000" dirty="0"/>
              <a:t>Announced in public alert (GCN) 43 seconds after interaction</a:t>
            </a:r>
          </a:p>
        </p:txBody>
      </p:sp>
    </p:spTree>
    <p:extLst>
      <p:ext uri="{BB962C8B-B14F-4D97-AF65-F5344CB8AC3E}">
        <p14:creationId xmlns:p14="http://schemas.microsoft.com/office/powerpoint/2010/main" val="142729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0975"/>
          </a:xfrm>
        </p:spPr>
        <p:txBody>
          <a:bodyPr/>
          <a:lstStyle/>
          <a:p>
            <a:r>
              <a:rPr lang="en-US" sz="3200" dirty="0"/>
              <a:t>Where are neutrinos produced?</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2413"/>
            <a:ext cx="9144000" cy="5991235"/>
          </a:xfrm>
          <a:prstGeom prst="rect">
            <a:avLst/>
          </a:prstGeom>
        </p:spPr>
      </p:pic>
      <p:sp>
        <p:nvSpPr>
          <p:cNvPr id="7" name="Rectangle 6"/>
          <p:cNvSpPr/>
          <p:nvPr/>
        </p:nvSpPr>
        <p:spPr>
          <a:xfrm>
            <a:off x="6705600" y="645112"/>
            <a:ext cx="2057400" cy="1408176"/>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AB10B0F8-D48A-FB40-9C25-1A90A3BBABDB}"/>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51529417-827E-9B46-A0AA-3234107671ED}"/>
              </a:ext>
            </a:extLst>
          </p:cNvPr>
          <p:cNvSpPr>
            <a:spLocks noGrp="1"/>
          </p:cNvSpPr>
          <p:nvPr>
            <p:ph type="sldNum" sz="quarter" idx="4"/>
          </p:nvPr>
        </p:nvSpPr>
        <p:spPr/>
        <p:txBody>
          <a:bodyPr/>
          <a:lstStyle/>
          <a:p>
            <a:pPr>
              <a:defRPr/>
            </a:pPr>
            <a:fld id="{FE987253-B894-114D-BDC2-8F3A1EBD88EF}" type="slidenum">
              <a:rPr lang="en-US" smtClean="0"/>
              <a:pPr>
                <a:defRPr/>
              </a:pPr>
              <a:t>2</a:t>
            </a:fld>
            <a:endParaRPr lang="en-US" dirty="0"/>
          </a:p>
        </p:txBody>
      </p:sp>
      <p:sp>
        <p:nvSpPr>
          <p:cNvPr id="9" name="TextBox 8">
            <a:extLst>
              <a:ext uri="{FF2B5EF4-FFF2-40B4-BE49-F238E27FC236}">
                <a16:creationId xmlns:a16="http://schemas.microsoft.com/office/drawing/2014/main" id="{BDDA2DD3-A389-9148-8E16-2B1A134DE51D}"/>
              </a:ext>
            </a:extLst>
          </p:cNvPr>
          <p:cNvSpPr txBox="1"/>
          <p:nvPr/>
        </p:nvSpPr>
        <p:spPr>
          <a:xfrm>
            <a:off x="2895600" y="5183072"/>
            <a:ext cx="5455404" cy="369332"/>
          </a:xfrm>
          <a:prstGeom prst="rect">
            <a:avLst/>
          </a:prstGeom>
          <a:noFill/>
        </p:spPr>
        <p:txBody>
          <a:bodyPr wrap="none" rtlCol="0">
            <a:spAutoFit/>
          </a:bodyPr>
          <a:lstStyle/>
          <a:p>
            <a:r>
              <a:rPr lang="en-US" sz="1800" dirty="0" err="1"/>
              <a:t>Formaggio</a:t>
            </a:r>
            <a:r>
              <a:rPr lang="en-US" sz="1800" dirty="0"/>
              <a:t> &amp; Zeller, Rev Mod Phys 84, 1307 (2012)</a:t>
            </a:r>
          </a:p>
        </p:txBody>
      </p:sp>
    </p:spTree>
    <p:extLst>
      <p:ext uri="{BB962C8B-B14F-4D97-AF65-F5344CB8AC3E}">
        <p14:creationId xmlns:p14="http://schemas.microsoft.com/office/powerpoint/2010/main" val="1613457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793"/>
            <a:ext cx="9144000" cy="987864"/>
          </a:xfrm>
        </p:spPr>
        <p:txBody>
          <a:bodyPr/>
          <a:lstStyle/>
          <a:p>
            <a:r>
              <a:rPr lang="en-US" dirty="0"/>
              <a:t>A flaring GeV gamma-ray blazar</a:t>
            </a:r>
            <a:br>
              <a:rPr lang="en-US" dirty="0"/>
            </a:br>
            <a:r>
              <a:rPr lang="en-US" dirty="0"/>
              <a:t>in the same direction as the neutrino</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20</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50338"/>
          <a:stretch/>
        </p:blipFill>
        <p:spPr>
          <a:xfrm>
            <a:off x="1834656" y="1140277"/>
            <a:ext cx="5474686" cy="4444006"/>
          </a:xfrm>
          <a:prstGeom prst="rect">
            <a:avLst/>
          </a:prstGeom>
        </p:spPr>
      </p:pic>
      <p:sp>
        <p:nvSpPr>
          <p:cNvPr id="7" name="TextBox 6"/>
          <p:cNvSpPr txBox="1"/>
          <p:nvPr/>
        </p:nvSpPr>
        <p:spPr>
          <a:xfrm>
            <a:off x="809591" y="5828749"/>
            <a:ext cx="7524817" cy="707886"/>
          </a:xfrm>
          <a:prstGeom prst="rect">
            <a:avLst/>
          </a:prstGeom>
          <a:noFill/>
        </p:spPr>
        <p:txBody>
          <a:bodyPr wrap="none" rtlCol="0">
            <a:spAutoFit/>
          </a:bodyPr>
          <a:lstStyle/>
          <a:p>
            <a:pPr marL="342900" indent="-342900">
              <a:buFont typeface="Arial" panose="020B0604020202020204" pitchFamily="34" charset="0"/>
              <a:buChar char="•"/>
            </a:pPr>
            <a:r>
              <a:rPr lang="en-US" sz="2000" dirty="0"/>
              <a:t>0.1°separation between blazar and best-fit neutrino direction</a:t>
            </a:r>
          </a:p>
          <a:p>
            <a:pPr marL="342900" indent="-342900">
              <a:buFont typeface="Arial" panose="020B0604020202020204" pitchFamily="34" charset="0"/>
              <a:buChar char="•"/>
            </a:pPr>
            <a:r>
              <a:rPr lang="en-US" sz="2000" dirty="0"/>
              <a:t>MAGIC detected blazar for first time in VHE band</a:t>
            </a:r>
          </a:p>
        </p:txBody>
      </p:sp>
    </p:spTree>
    <p:extLst>
      <p:ext uri="{BB962C8B-B14F-4D97-AF65-F5344CB8AC3E}">
        <p14:creationId xmlns:p14="http://schemas.microsoft.com/office/powerpoint/2010/main" val="2677359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9144000" cy="1133474"/>
          </a:xfrm>
        </p:spPr>
        <p:txBody>
          <a:bodyPr/>
          <a:lstStyle/>
          <a:p>
            <a:r>
              <a:rPr lang="en-US" dirty="0"/>
              <a:t>Neutrinos from blazar TXS 0506+056: two neutrino flares (one gamma-bright and one gamma-dim)?</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21</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43000"/>
            <a:ext cx="3699692" cy="4710112"/>
          </a:xfrm>
          <a:prstGeom prst="rect">
            <a:avLst/>
          </a:prstGeom>
        </p:spPr>
      </p:pic>
      <p:sp>
        <p:nvSpPr>
          <p:cNvPr id="3" name="TextBox 2"/>
          <p:cNvSpPr txBox="1"/>
          <p:nvPr/>
        </p:nvSpPr>
        <p:spPr>
          <a:xfrm>
            <a:off x="3969768" y="1752600"/>
            <a:ext cx="4876800" cy="3785652"/>
          </a:xfrm>
          <a:prstGeom prst="rect">
            <a:avLst/>
          </a:prstGeom>
          <a:noFill/>
        </p:spPr>
        <p:txBody>
          <a:bodyPr wrap="square" rtlCol="0">
            <a:spAutoFit/>
          </a:bodyPr>
          <a:lstStyle/>
          <a:p>
            <a:pPr marL="342900" indent="-342900">
              <a:buFont typeface="Arial" charset="0"/>
              <a:buChar char="•"/>
            </a:pPr>
            <a:r>
              <a:rPr lang="en-US" sz="2000" dirty="0"/>
              <a:t>“</a:t>
            </a:r>
            <a:r>
              <a:rPr lang="en-US" sz="2000" dirty="0" err="1"/>
              <a:t>Multimessenger</a:t>
            </a:r>
            <a:r>
              <a:rPr lang="en-US" sz="2000" dirty="0"/>
              <a:t> observations of a flaring blazar coincident with high-energy neutrino IceCube-170922A”</a:t>
            </a:r>
          </a:p>
          <a:p>
            <a:pPr marL="800100" lvl="1" indent="-342900">
              <a:buFont typeface="Arial" charset="0"/>
              <a:buChar char="•"/>
            </a:pPr>
            <a:r>
              <a:rPr lang="en-US" sz="2000" dirty="0"/>
              <a:t>~3 𝜎 neutrino-gamma coincidence</a:t>
            </a:r>
          </a:p>
          <a:p>
            <a:pPr marL="342900" indent="-342900">
              <a:buFont typeface="Arial" charset="0"/>
              <a:buChar char="•"/>
            </a:pPr>
            <a:endParaRPr lang="en-US" sz="2000" dirty="0"/>
          </a:p>
          <a:p>
            <a:pPr marL="342900" indent="-342900">
              <a:buFont typeface="Arial" charset="0"/>
              <a:buChar char="•"/>
            </a:pPr>
            <a:r>
              <a:rPr lang="en-US" sz="2000" dirty="0"/>
              <a:t>“Neutrino emission from the direction of the blazar TXS 0506+056 prior to the IceCube-170922A alert”</a:t>
            </a:r>
          </a:p>
          <a:p>
            <a:pPr marL="800100" lvl="1" indent="-342900">
              <a:buFont typeface="Arial" charset="0"/>
              <a:buChar char="•"/>
            </a:pPr>
            <a:r>
              <a:rPr lang="en-US" sz="2000" dirty="0"/>
              <a:t>First 7 years (excluding 170922A): 2.1 𝜎</a:t>
            </a:r>
          </a:p>
          <a:p>
            <a:pPr marL="800100" lvl="1" indent="-342900">
              <a:buFont typeface="Arial" charset="0"/>
              <a:buChar char="•"/>
            </a:pPr>
            <a:r>
              <a:rPr lang="en-US" sz="2000" dirty="0"/>
              <a:t>Neutrino flare in late 2014 </a:t>
            </a:r>
            <a:r>
              <a:rPr lang="mr-IN" sz="2000" dirty="0"/>
              <a:t>–</a:t>
            </a:r>
            <a:r>
              <a:rPr lang="en-US" sz="2000" dirty="0"/>
              <a:t> early 2015: 3.5 𝜎</a:t>
            </a:r>
          </a:p>
        </p:txBody>
      </p:sp>
    </p:spTree>
    <p:extLst>
      <p:ext uri="{BB962C8B-B14F-4D97-AF65-F5344CB8AC3E}">
        <p14:creationId xmlns:p14="http://schemas.microsoft.com/office/powerpoint/2010/main" val="267812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4C6AF-E44E-9E47-912D-3C34EBED709B}"/>
              </a:ext>
            </a:extLst>
          </p:cNvPr>
          <p:cNvSpPr>
            <a:spLocks noGrp="1"/>
          </p:cNvSpPr>
          <p:nvPr>
            <p:ph type="title"/>
          </p:nvPr>
        </p:nvSpPr>
        <p:spPr>
          <a:xfrm>
            <a:off x="-1" y="-1"/>
            <a:ext cx="9103129" cy="839341"/>
          </a:xfrm>
        </p:spPr>
        <p:txBody>
          <a:bodyPr/>
          <a:lstStyle/>
          <a:p>
            <a:r>
              <a:rPr lang="en-US" sz="2800" dirty="0"/>
              <a:t>Opposite of neutrino alerts:</a:t>
            </a:r>
            <a:br>
              <a:rPr lang="en-US" sz="2800" dirty="0"/>
            </a:br>
            <a:r>
              <a:rPr lang="en-US" sz="2800" dirty="0"/>
              <a:t>fast neutrino analysis triggered by other observatories</a:t>
            </a:r>
          </a:p>
        </p:txBody>
      </p:sp>
      <p:sp>
        <p:nvSpPr>
          <p:cNvPr id="3" name="Content Placeholder 2">
            <a:extLst>
              <a:ext uri="{FF2B5EF4-FFF2-40B4-BE49-F238E27FC236}">
                <a16:creationId xmlns:a16="http://schemas.microsoft.com/office/drawing/2014/main" id="{9752A53C-BD69-C24F-BDAF-3F01680497F8}"/>
              </a:ext>
            </a:extLst>
          </p:cNvPr>
          <p:cNvSpPr>
            <a:spLocks noGrp="1"/>
          </p:cNvSpPr>
          <p:nvPr>
            <p:ph idx="1"/>
          </p:nvPr>
        </p:nvSpPr>
        <p:spPr>
          <a:xfrm>
            <a:off x="20435" y="5614673"/>
            <a:ext cx="9103129" cy="1086164"/>
          </a:xfrm>
        </p:spPr>
        <p:txBody>
          <a:bodyPr/>
          <a:lstStyle/>
          <a:p>
            <a:r>
              <a:rPr lang="en-US" sz="2000" dirty="0"/>
              <a:t>Rapid search for 𝜈 counterparts of transients reported by other observatories</a:t>
            </a:r>
          </a:p>
          <a:p>
            <a:r>
              <a:rPr lang="en-US" sz="2000" dirty="0"/>
              <a:t>Neutrino telescopes record all directions all times: excellent for transient follow-up</a:t>
            </a:r>
          </a:p>
        </p:txBody>
      </p:sp>
      <p:sp>
        <p:nvSpPr>
          <p:cNvPr id="4" name="Footer Placeholder 3">
            <a:extLst>
              <a:ext uri="{FF2B5EF4-FFF2-40B4-BE49-F238E27FC236}">
                <a16:creationId xmlns:a16="http://schemas.microsoft.com/office/drawing/2014/main" id="{C0C1C534-FA34-1342-B0E4-EED40B6067A8}"/>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13102C68-0866-9F43-81F1-20534CC1F7FD}"/>
              </a:ext>
            </a:extLst>
          </p:cNvPr>
          <p:cNvSpPr>
            <a:spLocks noGrp="1"/>
          </p:cNvSpPr>
          <p:nvPr>
            <p:ph type="sldNum" sz="quarter" idx="4"/>
          </p:nvPr>
        </p:nvSpPr>
        <p:spPr/>
        <p:txBody>
          <a:bodyPr/>
          <a:lstStyle/>
          <a:p>
            <a:pPr>
              <a:defRPr/>
            </a:pPr>
            <a:fld id="{FE987253-B894-114D-BDC2-8F3A1EBD88EF}" type="slidenum">
              <a:rPr lang="en-US" smtClean="0"/>
              <a:pPr>
                <a:defRPr/>
              </a:pPr>
              <a:t>22</a:t>
            </a:fld>
            <a:endParaRPr lang="en-US" dirty="0"/>
          </a:p>
        </p:txBody>
      </p:sp>
      <p:sp>
        <p:nvSpPr>
          <p:cNvPr id="11" name="Rectangle 10">
            <a:extLst>
              <a:ext uri="{FF2B5EF4-FFF2-40B4-BE49-F238E27FC236}">
                <a16:creationId xmlns:a16="http://schemas.microsoft.com/office/drawing/2014/main" id="{F20462B4-A95A-F744-97E3-36DDCB0B4191}"/>
              </a:ext>
            </a:extLst>
          </p:cNvPr>
          <p:cNvSpPr/>
          <p:nvPr/>
        </p:nvSpPr>
        <p:spPr>
          <a:xfrm>
            <a:off x="2667000" y="4976861"/>
            <a:ext cx="4152900" cy="369332"/>
          </a:xfrm>
          <a:prstGeom prst="rect">
            <a:avLst/>
          </a:prstGeom>
        </p:spPr>
        <p:txBody>
          <a:bodyPr wrap="square">
            <a:spAutoFit/>
          </a:bodyPr>
          <a:lstStyle/>
          <a:p>
            <a:pPr algn="ctr"/>
            <a:r>
              <a:rPr lang="en-US" sz="1800" dirty="0" err="1"/>
              <a:t>IceCube</a:t>
            </a:r>
            <a:r>
              <a:rPr lang="en-US" sz="1800" dirty="0"/>
              <a:t>, </a:t>
            </a:r>
            <a:r>
              <a:rPr lang="en-US" sz="1800" dirty="0" err="1"/>
              <a:t>ApJ</a:t>
            </a:r>
            <a:r>
              <a:rPr lang="en-US" sz="1800" dirty="0"/>
              <a:t> 910:4 (2021)</a:t>
            </a:r>
          </a:p>
        </p:txBody>
      </p:sp>
      <p:pic>
        <p:nvPicPr>
          <p:cNvPr id="8" name="Picture 7" descr="Chart, box and whisker chart&#10;&#10;Description automatically generated">
            <a:extLst>
              <a:ext uri="{FF2B5EF4-FFF2-40B4-BE49-F238E27FC236}">
                <a16:creationId xmlns:a16="http://schemas.microsoft.com/office/drawing/2014/main" id="{5749FFFF-ED30-A54E-B341-1F5A3465918A}"/>
              </a:ext>
            </a:extLst>
          </p:cNvPr>
          <p:cNvPicPr>
            <a:picLocks noChangeAspect="1"/>
          </p:cNvPicPr>
          <p:nvPr/>
        </p:nvPicPr>
        <p:blipFill>
          <a:blip r:embed="rId3"/>
          <a:stretch>
            <a:fillRect/>
          </a:stretch>
        </p:blipFill>
        <p:spPr>
          <a:xfrm>
            <a:off x="1686484" y="1267985"/>
            <a:ext cx="5704915" cy="3780530"/>
          </a:xfrm>
          <a:prstGeom prst="rect">
            <a:avLst/>
          </a:prstGeom>
        </p:spPr>
      </p:pic>
      <p:sp>
        <p:nvSpPr>
          <p:cNvPr id="6" name="TextBox 5">
            <a:extLst>
              <a:ext uri="{FF2B5EF4-FFF2-40B4-BE49-F238E27FC236}">
                <a16:creationId xmlns:a16="http://schemas.microsoft.com/office/drawing/2014/main" id="{CE42FF04-C19F-EA4C-8E46-15019AABA2CE}"/>
              </a:ext>
            </a:extLst>
          </p:cNvPr>
          <p:cNvSpPr txBox="1"/>
          <p:nvPr/>
        </p:nvSpPr>
        <p:spPr>
          <a:xfrm>
            <a:off x="3124200" y="1089244"/>
            <a:ext cx="3031599" cy="369332"/>
          </a:xfrm>
          <a:prstGeom prst="rect">
            <a:avLst/>
          </a:prstGeom>
          <a:noFill/>
        </p:spPr>
        <p:txBody>
          <a:bodyPr wrap="none" rtlCol="0">
            <a:spAutoFit/>
          </a:bodyPr>
          <a:lstStyle/>
          <a:p>
            <a:r>
              <a:rPr lang="en-US" sz="1800" dirty="0"/>
              <a:t>58 analyses as of July 2020</a:t>
            </a:r>
          </a:p>
        </p:txBody>
      </p:sp>
    </p:spTree>
    <p:extLst>
      <p:ext uri="{BB962C8B-B14F-4D97-AF65-F5344CB8AC3E}">
        <p14:creationId xmlns:p14="http://schemas.microsoft.com/office/powerpoint/2010/main" val="948773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44"/>
            <a:ext cx="9144000" cy="694862"/>
          </a:xfrm>
        </p:spPr>
        <p:txBody>
          <a:bodyPr>
            <a:noAutofit/>
          </a:bodyPr>
          <a:lstStyle/>
          <a:p>
            <a:r>
              <a:rPr lang="en-US" dirty="0"/>
              <a:t>Neutrinos coincident with gravitational waves?</a:t>
            </a:r>
          </a:p>
        </p:txBody>
      </p:sp>
      <p:sp>
        <p:nvSpPr>
          <p:cNvPr id="4" name="Footer Placeholder 3"/>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8" name="Slide Number Placeholder 7"/>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23</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7161"/>
            <a:ext cx="4760348" cy="2195050"/>
          </a:xfrm>
          <a:prstGeom prst="rect">
            <a:avLst/>
          </a:prstGeom>
        </p:spPr>
      </p:pic>
      <p:sp>
        <p:nvSpPr>
          <p:cNvPr id="9" name="TextBox 8"/>
          <p:cNvSpPr txBox="1"/>
          <p:nvPr/>
        </p:nvSpPr>
        <p:spPr>
          <a:xfrm>
            <a:off x="622724" y="783784"/>
            <a:ext cx="3326552" cy="369332"/>
          </a:xfrm>
          <a:prstGeom prst="rect">
            <a:avLst/>
          </a:prstGeom>
          <a:noFill/>
        </p:spPr>
        <p:txBody>
          <a:bodyPr wrap="none" rtlCol="0">
            <a:spAutoFit/>
          </a:bodyPr>
          <a:lstStyle/>
          <a:p>
            <a:r>
              <a:rPr lang="en-US" sz="1800" dirty="0"/>
              <a:t>Binary black hole (GW150914)</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891002"/>
            <a:ext cx="4572000" cy="21082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88735"/>
            <a:ext cx="4572000" cy="2108200"/>
          </a:xfrm>
          <a:prstGeom prst="rect">
            <a:avLst/>
          </a:prstGeom>
        </p:spPr>
      </p:pic>
      <p:sp>
        <p:nvSpPr>
          <p:cNvPr id="14" name="TextBox 13"/>
          <p:cNvSpPr txBox="1"/>
          <p:nvPr/>
        </p:nvSpPr>
        <p:spPr>
          <a:xfrm>
            <a:off x="1328046" y="1619563"/>
            <a:ext cx="2621230" cy="369332"/>
          </a:xfrm>
          <a:prstGeom prst="rect">
            <a:avLst/>
          </a:prstGeom>
          <a:noFill/>
        </p:spPr>
        <p:txBody>
          <a:bodyPr wrap="none" rtlCol="0">
            <a:spAutoFit/>
          </a:bodyPr>
          <a:lstStyle/>
          <a:p>
            <a:pPr algn="ctr"/>
            <a:r>
              <a:rPr lang="en-US" sz="1800" dirty="0"/>
              <a:t>PRD 93, 122010 (2016)</a:t>
            </a:r>
          </a:p>
        </p:txBody>
      </p:sp>
      <p:sp>
        <p:nvSpPr>
          <p:cNvPr id="15" name="Rectangle 14"/>
          <p:cNvSpPr/>
          <p:nvPr/>
        </p:nvSpPr>
        <p:spPr>
          <a:xfrm>
            <a:off x="6065570" y="3472891"/>
            <a:ext cx="2621230" cy="369332"/>
          </a:xfrm>
          <a:prstGeom prst="rect">
            <a:avLst/>
          </a:prstGeom>
        </p:spPr>
        <p:txBody>
          <a:bodyPr wrap="none">
            <a:spAutoFit/>
          </a:bodyPr>
          <a:lstStyle/>
          <a:p>
            <a:pPr algn="ctr"/>
            <a:r>
              <a:rPr lang="en-US" sz="1800" dirty="0"/>
              <a:t>PRD 96, 022005 (2017)</a:t>
            </a:r>
          </a:p>
        </p:txBody>
      </p:sp>
      <p:sp>
        <p:nvSpPr>
          <p:cNvPr id="11" name="Rectangle 10"/>
          <p:cNvSpPr/>
          <p:nvPr/>
        </p:nvSpPr>
        <p:spPr>
          <a:xfrm>
            <a:off x="-76200" y="5973560"/>
            <a:ext cx="9143999" cy="369332"/>
          </a:xfrm>
          <a:prstGeom prst="rect">
            <a:avLst/>
          </a:prstGeom>
        </p:spPr>
        <p:txBody>
          <a:bodyPr wrap="square">
            <a:spAutoFit/>
          </a:bodyPr>
          <a:lstStyle/>
          <a:p>
            <a:pPr algn="ctr"/>
            <a:r>
              <a:rPr lang="en-US" sz="1800" dirty="0"/>
              <a:t>(</a:t>
            </a:r>
            <a:r>
              <a:rPr lang="en-US" sz="1800" dirty="0" err="1"/>
              <a:t>IceCube</a:t>
            </a:r>
            <a:r>
              <a:rPr lang="en-US" sz="1800" dirty="0"/>
              <a:t>, ANTARES, Auger, LIGO/VIRGO)</a:t>
            </a:r>
          </a:p>
        </p:txBody>
      </p:sp>
      <p:pic>
        <p:nvPicPr>
          <p:cNvPr id="16" name="Picture 15">
            <a:extLst>
              <a:ext uri="{FF2B5EF4-FFF2-40B4-BE49-F238E27FC236}">
                <a16:creationId xmlns:a16="http://schemas.microsoft.com/office/drawing/2014/main" id="{106A99A5-693E-0444-94B1-93ACF698D5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1195206"/>
            <a:ext cx="4760347" cy="2192845"/>
          </a:xfrm>
          <a:prstGeom prst="rect">
            <a:avLst/>
          </a:prstGeom>
        </p:spPr>
      </p:pic>
      <p:sp>
        <p:nvSpPr>
          <p:cNvPr id="17" name="TextBox 16">
            <a:extLst>
              <a:ext uri="{FF2B5EF4-FFF2-40B4-BE49-F238E27FC236}">
                <a16:creationId xmlns:a16="http://schemas.microsoft.com/office/drawing/2014/main" id="{B83DD6E6-757A-2D47-BD6D-9AFC4C6C2C97}"/>
              </a:ext>
            </a:extLst>
          </p:cNvPr>
          <p:cNvSpPr txBox="1"/>
          <p:nvPr/>
        </p:nvSpPr>
        <p:spPr>
          <a:xfrm>
            <a:off x="4990103" y="731002"/>
            <a:ext cx="3583032" cy="369332"/>
          </a:xfrm>
          <a:prstGeom prst="rect">
            <a:avLst/>
          </a:prstGeom>
          <a:noFill/>
        </p:spPr>
        <p:txBody>
          <a:bodyPr wrap="none" rtlCol="0">
            <a:spAutoFit/>
          </a:bodyPr>
          <a:lstStyle/>
          <a:p>
            <a:r>
              <a:rPr lang="en-US" sz="1800" dirty="0"/>
              <a:t>Binary neutron star (GW 170817)</a:t>
            </a:r>
          </a:p>
        </p:txBody>
      </p:sp>
      <p:sp>
        <p:nvSpPr>
          <p:cNvPr id="5" name="Rectangle 4">
            <a:extLst>
              <a:ext uri="{FF2B5EF4-FFF2-40B4-BE49-F238E27FC236}">
                <a16:creationId xmlns:a16="http://schemas.microsoft.com/office/drawing/2014/main" id="{8269270E-14D0-3C4C-9208-DD09E0536276}"/>
              </a:ext>
            </a:extLst>
          </p:cNvPr>
          <p:cNvSpPr/>
          <p:nvPr/>
        </p:nvSpPr>
        <p:spPr>
          <a:xfrm>
            <a:off x="1331580" y="3402211"/>
            <a:ext cx="2330510" cy="369332"/>
          </a:xfrm>
          <a:prstGeom prst="rect">
            <a:avLst/>
          </a:prstGeom>
        </p:spPr>
        <p:txBody>
          <a:bodyPr wrap="none">
            <a:spAutoFit/>
          </a:bodyPr>
          <a:lstStyle/>
          <a:p>
            <a:pPr algn="ctr"/>
            <a:r>
              <a:rPr lang="en-US" sz="1800" dirty="0" err="1"/>
              <a:t>ApJL</a:t>
            </a:r>
            <a:r>
              <a:rPr lang="en-US" sz="1800" dirty="0"/>
              <a:t> 850:L35 (2017)</a:t>
            </a:r>
          </a:p>
        </p:txBody>
      </p:sp>
      <p:sp>
        <p:nvSpPr>
          <p:cNvPr id="18" name="TextBox 17">
            <a:extLst>
              <a:ext uri="{FF2B5EF4-FFF2-40B4-BE49-F238E27FC236}">
                <a16:creationId xmlns:a16="http://schemas.microsoft.com/office/drawing/2014/main" id="{2F1C1FF1-9692-E642-B651-951A08395055}"/>
              </a:ext>
            </a:extLst>
          </p:cNvPr>
          <p:cNvSpPr txBox="1"/>
          <p:nvPr/>
        </p:nvSpPr>
        <p:spPr>
          <a:xfrm>
            <a:off x="1506154" y="6248022"/>
            <a:ext cx="5979289" cy="400049"/>
          </a:xfrm>
          <a:prstGeom prst="rect">
            <a:avLst/>
          </a:prstGeom>
          <a:noFill/>
        </p:spPr>
        <p:txBody>
          <a:bodyPr wrap="square" lIns="121861" tIns="60930" rIns="121861" bIns="60930" rtlCol="0">
            <a:spAutoFit/>
          </a:bodyPr>
          <a:lstStyle/>
          <a:p>
            <a:r>
              <a:rPr lang="en-US" sz="1800" dirty="0"/>
              <a:t>See also GVD, JETP Lett. 108 (2018) no.12, 787-790</a:t>
            </a:r>
          </a:p>
        </p:txBody>
      </p:sp>
    </p:spTree>
    <p:extLst>
      <p:ext uri="{BB962C8B-B14F-4D97-AF65-F5344CB8AC3E}">
        <p14:creationId xmlns:p14="http://schemas.microsoft.com/office/powerpoint/2010/main" val="37298614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839B-0087-994B-B2DF-BCC0EC40A77C}"/>
              </a:ext>
            </a:extLst>
          </p:cNvPr>
          <p:cNvSpPr>
            <a:spLocks noGrp="1"/>
          </p:cNvSpPr>
          <p:nvPr>
            <p:ph type="title"/>
          </p:nvPr>
        </p:nvSpPr>
        <p:spPr>
          <a:xfrm>
            <a:off x="0" y="29298"/>
            <a:ext cx="9144000" cy="885102"/>
          </a:xfrm>
        </p:spPr>
        <p:txBody>
          <a:bodyPr/>
          <a:lstStyle/>
          <a:p>
            <a:r>
              <a:rPr lang="en-US" dirty="0"/>
              <a:t>Real-time search for neutrinos from gravitational wave sources during LIGO/Virgo observing run O3</a:t>
            </a:r>
          </a:p>
        </p:txBody>
      </p:sp>
      <p:sp>
        <p:nvSpPr>
          <p:cNvPr id="5" name="Slide Number Placeholder 4">
            <a:extLst>
              <a:ext uri="{FF2B5EF4-FFF2-40B4-BE49-F238E27FC236}">
                <a16:creationId xmlns:a16="http://schemas.microsoft.com/office/drawing/2014/main" id="{C7D3E2C1-5775-5A46-B9AF-7D529C8BDF68}"/>
              </a:ext>
            </a:extLst>
          </p:cNvPr>
          <p:cNvSpPr>
            <a:spLocks noGrp="1"/>
          </p:cNvSpPr>
          <p:nvPr>
            <p:ph type="sldNum" sz="quarter" idx="4"/>
          </p:nvPr>
        </p:nvSpPr>
        <p:spPr>
          <a:xfrm>
            <a:off x="8686800" y="6553200"/>
            <a:ext cx="461962" cy="295275"/>
          </a:xfrm>
        </p:spPr>
        <p:txBody>
          <a:bodyPr/>
          <a:lstStyle/>
          <a:p>
            <a:pPr marL="285750" indent="-285750">
              <a:buFont typeface="Arial" panose="020B0604020202020204" pitchFamily="34" charset="0"/>
              <a:buChar char="•"/>
              <a:defRPr/>
            </a:pPr>
            <a:fld id="{FE987253-B894-114D-BDC2-8F3A1EBD88EF}" type="slidenum">
              <a:rPr lang="en-US" smtClean="0"/>
              <a:pPr marL="285750" indent="-285750">
                <a:buFont typeface="Arial" panose="020B0604020202020204" pitchFamily="34" charset="0"/>
                <a:buChar char="•"/>
                <a:defRPr/>
              </a:pPr>
              <a:t>24</a:t>
            </a:fld>
            <a:endParaRPr lang="en-US" dirty="0"/>
          </a:p>
        </p:txBody>
      </p:sp>
      <p:sp>
        <p:nvSpPr>
          <p:cNvPr id="7" name="Rectangle 6">
            <a:extLst>
              <a:ext uri="{FF2B5EF4-FFF2-40B4-BE49-F238E27FC236}">
                <a16:creationId xmlns:a16="http://schemas.microsoft.com/office/drawing/2014/main" id="{FB4AB790-0DA4-FF4F-8C84-991BA74AD426}"/>
              </a:ext>
            </a:extLst>
          </p:cNvPr>
          <p:cNvSpPr/>
          <p:nvPr/>
        </p:nvSpPr>
        <p:spPr>
          <a:xfrm>
            <a:off x="0" y="4800600"/>
            <a:ext cx="9144000" cy="1200329"/>
          </a:xfrm>
          <a:prstGeom prst="rect">
            <a:avLst/>
          </a:prstGeom>
        </p:spPr>
        <p:txBody>
          <a:bodyPr wrap="square">
            <a:spAutoFit/>
          </a:bodyPr>
          <a:lstStyle/>
          <a:p>
            <a:pPr marL="285750" indent="-285750">
              <a:buFont typeface="Arial" panose="020B0604020202020204" pitchFamily="34" charset="0"/>
              <a:buChar char="•"/>
            </a:pPr>
            <a:r>
              <a:rPr lang="en-US" sz="1800" dirty="0"/>
              <a:t>56 open public alerts (OPA) in O3 (April 2019 through March 2020)</a:t>
            </a:r>
          </a:p>
          <a:p>
            <a:pPr marL="285750" indent="-285750">
              <a:buFont typeface="Arial" panose="020B0604020202020204" pitchFamily="34" charset="0"/>
              <a:buChar char="•"/>
            </a:pPr>
            <a:r>
              <a:rPr lang="en-US" sz="1800" dirty="0"/>
              <a:t>67 total events/candidates in O1, O2, and (open public alerts of) O3</a:t>
            </a:r>
          </a:p>
          <a:p>
            <a:pPr marL="285750" indent="-285750">
              <a:buFont typeface="Arial" panose="020B0604020202020204" pitchFamily="34" charset="0"/>
              <a:buChar char="•"/>
            </a:pPr>
            <a:r>
              <a:rPr lang="en-US" sz="1800" dirty="0"/>
              <a:t>47 BBH, 7 BNS, 5 NSBH, 4 Mass gap, 3 terrestrial, 1 coherent wave burst</a:t>
            </a:r>
          </a:p>
          <a:p>
            <a:pPr marL="285750" indent="-285750">
              <a:buFont typeface="Arial" panose="020B0604020202020204" pitchFamily="34" charset="0"/>
              <a:buChar char="•"/>
            </a:pPr>
            <a:r>
              <a:rPr lang="en-US" sz="1800" dirty="0"/>
              <a:t>Note: GWTC-2 and GWTC-2.1 provide revised GW candidates compared to OPA</a:t>
            </a:r>
          </a:p>
        </p:txBody>
      </p:sp>
      <p:pic>
        <p:nvPicPr>
          <p:cNvPr id="10" name="Picture 9" descr="A screenshot of a cell phone&#10;&#10;Description automatically generated">
            <a:extLst>
              <a:ext uri="{FF2B5EF4-FFF2-40B4-BE49-F238E27FC236}">
                <a16:creationId xmlns:a16="http://schemas.microsoft.com/office/drawing/2014/main" id="{40060416-9D8C-404D-9545-87D548A7B680}"/>
              </a:ext>
            </a:extLst>
          </p:cNvPr>
          <p:cNvPicPr>
            <a:picLocks noChangeAspect="1"/>
          </p:cNvPicPr>
          <p:nvPr/>
        </p:nvPicPr>
        <p:blipFill>
          <a:blip r:embed="rId3"/>
          <a:stretch>
            <a:fillRect/>
          </a:stretch>
        </p:blipFill>
        <p:spPr>
          <a:xfrm>
            <a:off x="77725" y="1316266"/>
            <a:ext cx="3998975" cy="2999232"/>
          </a:xfrm>
          <a:prstGeom prst="rect">
            <a:avLst/>
          </a:prstGeom>
        </p:spPr>
      </p:pic>
      <p:grpSp>
        <p:nvGrpSpPr>
          <p:cNvPr id="14" name="Group 13">
            <a:extLst>
              <a:ext uri="{FF2B5EF4-FFF2-40B4-BE49-F238E27FC236}">
                <a16:creationId xmlns:a16="http://schemas.microsoft.com/office/drawing/2014/main" id="{FAFFBF1A-C246-EA4E-B045-ECEB4EF79316}"/>
              </a:ext>
            </a:extLst>
          </p:cNvPr>
          <p:cNvGrpSpPr/>
          <p:nvPr/>
        </p:nvGrpSpPr>
        <p:grpSpPr>
          <a:xfrm>
            <a:off x="4208193" y="1462013"/>
            <a:ext cx="4869487" cy="3251847"/>
            <a:chOff x="4208193" y="1462013"/>
            <a:chExt cx="4869487" cy="3251847"/>
          </a:xfrm>
        </p:grpSpPr>
        <p:pic>
          <p:nvPicPr>
            <p:cNvPr id="11" name="Picture 10">
              <a:extLst>
                <a:ext uri="{FF2B5EF4-FFF2-40B4-BE49-F238E27FC236}">
                  <a16:creationId xmlns:a16="http://schemas.microsoft.com/office/drawing/2014/main" id="{CC990BF1-A68B-5741-8A6D-FC1BDE4383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7575" y="2144140"/>
              <a:ext cx="4512679" cy="2569720"/>
            </a:xfrm>
            <a:prstGeom prst="rect">
              <a:avLst/>
            </a:prstGeom>
          </p:spPr>
        </p:pic>
        <p:sp>
          <p:nvSpPr>
            <p:cNvPr id="3" name="TextBox 2">
              <a:extLst>
                <a:ext uri="{FF2B5EF4-FFF2-40B4-BE49-F238E27FC236}">
                  <a16:creationId xmlns:a16="http://schemas.microsoft.com/office/drawing/2014/main" id="{8F90E47D-850C-CE43-9F18-23DEF61BC25C}"/>
                </a:ext>
              </a:extLst>
            </p:cNvPr>
            <p:cNvSpPr txBox="1"/>
            <p:nvPr/>
          </p:nvSpPr>
          <p:spPr>
            <a:xfrm>
              <a:off x="4208193" y="1462013"/>
              <a:ext cx="4512679" cy="646331"/>
            </a:xfrm>
            <a:prstGeom prst="rect">
              <a:avLst/>
            </a:prstGeom>
            <a:noFill/>
          </p:spPr>
          <p:txBody>
            <a:bodyPr wrap="square" rtlCol="0">
              <a:spAutoFit/>
            </a:bodyPr>
            <a:lstStyle/>
            <a:p>
              <a:pPr algn="ctr"/>
              <a:r>
                <a:rPr lang="en-US" sz="1800" dirty="0"/>
                <a:t>Example GW-coincident </a:t>
              </a:r>
              <a:r>
                <a:rPr lang="en-US" sz="1800" dirty="0" err="1"/>
                <a:t>IceCube</a:t>
              </a:r>
              <a:r>
                <a:rPr lang="en-US" sz="1800" dirty="0"/>
                <a:t> event reported publicly within few hours of GW</a:t>
              </a:r>
            </a:p>
          </p:txBody>
        </p:sp>
        <p:sp>
          <p:nvSpPr>
            <p:cNvPr id="12" name="Rectangle 11">
              <a:extLst>
                <a:ext uri="{FF2B5EF4-FFF2-40B4-BE49-F238E27FC236}">
                  <a16:creationId xmlns:a16="http://schemas.microsoft.com/office/drawing/2014/main" id="{28A7FE21-80DA-F54A-9501-829090DF1DA1}"/>
                </a:ext>
              </a:extLst>
            </p:cNvPr>
            <p:cNvSpPr/>
            <p:nvPr/>
          </p:nvSpPr>
          <p:spPr>
            <a:xfrm>
              <a:off x="7924800" y="3600574"/>
              <a:ext cx="1152880" cy="646331"/>
            </a:xfrm>
            <a:prstGeom prst="rect">
              <a:avLst/>
            </a:prstGeom>
          </p:spPr>
          <p:txBody>
            <a:bodyPr wrap="none">
              <a:spAutoFit/>
            </a:bodyPr>
            <a:lstStyle/>
            <a:p>
              <a:pPr algn="ctr"/>
              <a:r>
                <a:rPr lang="en-US" sz="1800" dirty="0"/>
                <a:t>p=0.0136</a:t>
              </a:r>
            </a:p>
            <a:p>
              <a:pPr algn="ctr"/>
              <a:r>
                <a:rPr lang="en-US" sz="1800" dirty="0"/>
                <a:t>(pre-trial)</a:t>
              </a:r>
            </a:p>
          </p:txBody>
        </p:sp>
      </p:grpSp>
      <p:sp>
        <p:nvSpPr>
          <p:cNvPr id="13" name="Footer Placeholder 3">
            <a:extLst>
              <a:ext uri="{FF2B5EF4-FFF2-40B4-BE49-F238E27FC236}">
                <a16:creationId xmlns:a16="http://schemas.microsoft.com/office/drawing/2014/main" id="{5269AAEB-61DB-0F4C-BCF1-D162545F64D5}"/>
              </a:ext>
            </a:extLst>
          </p:cNvPr>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15" name="TextBox 14">
            <a:extLst>
              <a:ext uri="{FF2B5EF4-FFF2-40B4-BE49-F238E27FC236}">
                <a16:creationId xmlns:a16="http://schemas.microsoft.com/office/drawing/2014/main" id="{44C58306-6D24-5B47-AE9A-33E72588D38E}"/>
              </a:ext>
            </a:extLst>
          </p:cNvPr>
          <p:cNvSpPr txBox="1"/>
          <p:nvPr/>
        </p:nvSpPr>
        <p:spPr>
          <a:xfrm>
            <a:off x="2438400" y="6019800"/>
            <a:ext cx="4501577" cy="646331"/>
          </a:xfrm>
          <a:prstGeom prst="rect">
            <a:avLst/>
          </a:prstGeom>
          <a:noFill/>
        </p:spPr>
        <p:txBody>
          <a:bodyPr wrap="square" rtlCol="0">
            <a:spAutoFit/>
          </a:bodyPr>
          <a:lstStyle/>
          <a:p>
            <a:r>
              <a:rPr lang="en-US" sz="1800" dirty="0" err="1"/>
              <a:t>IceCube</a:t>
            </a:r>
            <a:r>
              <a:rPr lang="en-US" sz="1800" dirty="0"/>
              <a:t>, arXiv:1908.07706 (ICRC 2019)</a:t>
            </a:r>
          </a:p>
          <a:p>
            <a:r>
              <a:rPr lang="en-US" sz="1800" dirty="0" err="1"/>
              <a:t>IceCube</a:t>
            </a:r>
            <a:r>
              <a:rPr lang="en-US" sz="1800" dirty="0"/>
              <a:t>, arXiv:2107.09663 (ICRC 2021)</a:t>
            </a:r>
          </a:p>
        </p:txBody>
      </p:sp>
    </p:spTree>
    <p:extLst>
      <p:ext uri="{BB962C8B-B14F-4D97-AF65-F5344CB8AC3E}">
        <p14:creationId xmlns:p14="http://schemas.microsoft.com/office/powerpoint/2010/main" val="3805511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839B-0087-994B-B2DF-BCC0EC40A77C}"/>
              </a:ext>
            </a:extLst>
          </p:cNvPr>
          <p:cNvSpPr>
            <a:spLocks noGrp="1"/>
          </p:cNvSpPr>
          <p:nvPr>
            <p:ph type="title"/>
          </p:nvPr>
        </p:nvSpPr>
        <p:spPr>
          <a:xfrm>
            <a:off x="0" y="0"/>
            <a:ext cx="9144000" cy="885102"/>
          </a:xfrm>
        </p:spPr>
        <p:txBody>
          <a:bodyPr/>
          <a:lstStyle/>
          <a:p>
            <a:r>
              <a:rPr lang="en-US" sz="2800" dirty="0"/>
              <a:t>Comparison of energy radiated in neutrinos (upper limits) vs. gravitational waves and gamma rays (measured)</a:t>
            </a:r>
          </a:p>
        </p:txBody>
      </p:sp>
      <p:sp>
        <p:nvSpPr>
          <p:cNvPr id="5" name="Slide Number Placeholder 4">
            <a:extLst>
              <a:ext uri="{FF2B5EF4-FFF2-40B4-BE49-F238E27FC236}">
                <a16:creationId xmlns:a16="http://schemas.microsoft.com/office/drawing/2014/main" id="{C7D3E2C1-5775-5A46-B9AF-7D529C8BDF68}"/>
              </a:ext>
            </a:extLst>
          </p:cNvPr>
          <p:cNvSpPr>
            <a:spLocks noGrp="1"/>
          </p:cNvSpPr>
          <p:nvPr>
            <p:ph type="sldNum" sz="quarter" idx="4"/>
          </p:nvPr>
        </p:nvSpPr>
        <p:spPr>
          <a:xfrm>
            <a:off x="8686800" y="6553200"/>
            <a:ext cx="461962" cy="295275"/>
          </a:xfrm>
        </p:spPr>
        <p:txBody>
          <a:bodyPr/>
          <a:lstStyle/>
          <a:p>
            <a:pPr marL="285750" indent="-285750">
              <a:buFont typeface="Arial" panose="020B0604020202020204" pitchFamily="34" charset="0"/>
              <a:buChar char="•"/>
              <a:defRPr/>
            </a:pPr>
            <a:fld id="{FE987253-B894-114D-BDC2-8F3A1EBD88EF}" type="slidenum">
              <a:rPr lang="en-US" smtClean="0"/>
              <a:pPr marL="285750" indent="-285750">
                <a:buFont typeface="Arial" panose="020B0604020202020204" pitchFamily="34" charset="0"/>
                <a:buChar char="•"/>
                <a:defRPr/>
              </a:pPr>
              <a:t>25</a:t>
            </a:fld>
            <a:endParaRPr lang="en-US" dirty="0"/>
          </a:p>
        </p:txBody>
      </p:sp>
      <p:sp>
        <p:nvSpPr>
          <p:cNvPr id="7" name="Rectangle 6">
            <a:extLst>
              <a:ext uri="{FF2B5EF4-FFF2-40B4-BE49-F238E27FC236}">
                <a16:creationId xmlns:a16="http://schemas.microsoft.com/office/drawing/2014/main" id="{FB4AB790-0DA4-FF4F-8C84-991BA74AD426}"/>
              </a:ext>
            </a:extLst>
          </p:cNvPr>
          <p:cNvSpPr/>
          <p:nvPr/>
        </p:nvSpPr>
        <p:spPr>
          <a:xfrm>
            <a:off x="183037" y="6019800"/>
            <a:ext cx="8701216" cy="400110"/>
          </a:xfrm>
          <a:prstGeom prst="rect">
            <a:avLst/>
          </a:prstGeom>
        </p:spPr>
        <p:txBody>
          <a:bodyPr wrap="square">
            <a:spAutoFit/>
          </a:bodyPr>
          <a:lstStyle/>
          <a:p>
            <a:pPr algn="ctr"/>
            <a:r>
              <a:rPr lang="en-US" sz="2000" dirty="0"/>
              <a:t>All 11 gravitational waves from LIGO/Virgo O1 and O2 (10 BBH &amp; 1 BNS)</a:t>
            </a:r>
          </a:p>
        </p:txBody>
      </p:sp>
      <p:pic>
        <p:nvPicPr>
          <p:cNvPr id="12" name="Picture 11" descr="Chart, scatter chart&#10;&#10;Description automatically generated">
            <a:extLst>
              <a:ext uri="{FF2B5EF4-FFF2-40B4-BE49-F238E27FC236}">
                <a16:creationId xmlns:a16="http://schemas.microsoft.com/office/drawing/2014/main" id="{E02B07D4-8E25-2E40-881D-D79E5669F329}"/>
              </a:ext>
            </a:extLst>
          </p:cNvPr>
          <p:cNvPicPr>
            <a:picLocks noChangeAspect="1"/>
          </p:cNvPicPr>
          <p:nvPr/>
        </p:nvPicPr>
        <p:blipFill>
          <a:blip r:embed="rId3"/>
          <a:stretch>
            <a:fillRect/>
          </a:stretch>
        </p:blipFill>
        <p:spPr>
          <a:xfrm>
            <a:off x="1219200" y="969174"/>
            <a:ext cx="6705600" cy="4950864"/>
          </a:xfrm>
          <a:prstGeom prst="rect">
            <a:avLst/>
          </a:prstGeom>
        </p:spPr>
      </p:pic>
      <p:sp>
        <p:nvSpPr>
          <p:cNvPr id="9" name="TextBox 8">
            <a:extLst>
              <a:ext uri="{FF2B5EF4-FFF2-40B4-BE49-F238E27FC236}">
                <a16:creationId xmlns:a16="http://schemas.microsoft.com/office/drawing/2014/main" id="{FA40E66D-DC0C-6443-A091-0578E4D566EE}"/>
              </a:ext>
            </a:extLst>
          </p:cNvPr>
          <p:cNvSpPr txBox="1"/>
          <p:nvPr/>
        </p:nvSpPr>
        <p:spPr>
          <a:xfrm>
            <a:off x="2438400" y="3810000"/>
            <a:ext cx="2980303" cy="646331"/>
          </a:xfrm>
          <a:prstGeom prst="rect">
            <a:avLst/>
          </a:prstGeom>
          <a:noFill/>
        </p:spPr>
        <p:txBody>
          <a:bodyPr wrap="none" rtlCol="0">
            <a:spAutoFit/>
          </a:bodyPr>
          <a:lstStyle/>
          <a:p>
            <a:r>
              <a:rPr lang="en-US" sz="1800" dirty="0" err="1"/>
              <a:t>IceCube</a:t>
            </a:r>
            <a:r>
              <a:rPr lang="en-US" sz="1800" dirty="0"/>
              <a:t>,</a:t>
            </a:r>
          </a:p>
          <a:p>
            <a:r>
              <a:rPr lang="en-US" sz="1800" dirty="0" err="1"/>
              <a:t>ApJ</a:t>
            </a:r>
            <a:r>
              <a:rPr lang="en-US" sz="1800" dirty="0"/>
              <a:t> Letters 898 (2020) L10</a:t>
            </a:r>
          </a:p>
        </p:txBody>
      </p:sp>
      <p:sp>
        <p:nvSpPr>
          <p:cNvPr id="13" name="Footer Placeholder 3">
            <a:extLst>
              <a:ext uri="{FF2B5EF4-FFF2-40B4-BE49-F238E27FC236}">
                <a16:creationId xmlns:a16="http://schemas.microsoft.com/office/drawing/2014/main" id="{3E293D45-AC54-6242-B83E-428DD1D3149A}"/>
              </a:ext>
            </a:extLst>
          </p:cNvPr>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Tree>
    <p:extLst>
      <p:ext uri="{BB962C8B-B14F-4D97-AF65-F5344CB8AC3E}">
        <p14:creationId xmlns:p14="http://schemas.microsoft.com/office/powerpoint/2010/main" val="4264583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17" y="634548"/>
            <a:ext cx="6124198" cy="4899358"/>
          </a:xfrm>
          <a:prstGeom prst="rect">
            <a:avLst/>
          </a:prstGeom>
        </p:spPr>
      </p:pic>
      <p:sp>
        <p:nvSpPr>
          <p:cNvPr id="2" name="Title 1"/>
          <p:cNvSpPr>
            <a:spLocks noGrp="1"/>
          </p:cNvSpPr>
          <p:nvPr>
            <p:ph type="title"/>
          </p:nvPr>
        </p:nvSpPr>
        <p:spPr>
          <a:xfrm>
            <a:off x="0" y="0"/>
            <a:ext cx="9144000" cy="682054"/>
          </a:xfrm>
        </p:spPr>
        <p:txBody>
          <a:bodyPr/>
          <a:lstStyle/>
          <a:p>
            <a:r>
              <a:rPr lang="en-US" sz="2800" dirty="0"/>
              <a:t>Neutrinos from fast radio bursts?</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26</a:t>
            </a:fld>
            <a:endParaRPr lang="en-US" dirty="0"/>
          </a:p>
        </p:txBody>
      </p:sp>
      <p:sp>
        <p:nvSpPr>
          <p:cNvPr id="8" name="TextBox 7"/>
          <p:cNvSpPr txBox="1"/>
          <p:nvPr/>
        </p:nvSpPr>
        <p:spPr>
          <a:xfrm>
            <a:off x="558550" y="5568289"/>
            <a:ext cx="7569701" cy="1200329"/>
          </a:xfrm>
          <a:prstGeom prst="rect">
            <a:avLst/>
          </a:prstGeom>
          <a:noFill/>
        </p:spPr>
        <p:txBody>
          <a:bodyPr wrap="none" rtlCol="0">
            <a:spAutoFit/>
          </a:bodyPr>
          <a:lstStyle/>
          <a:p>
            <a:pPr algn="ctr"/>
            <a:r>
              <a:rPr lang="en-US" sz="1800" dirty="0"/>
              <a:t>First 4 FRBs: S. Fahey et al., </a:t>
            </a:r>
            <a:r>
              <a:rPr lang="en-US" sz="1800" dirty="0" err="1"/>
              <a:t>ApJ</a:t>
            </a:r>
            <a:r>
              <a:rPr lang="en-US" sz="1800" dirty="0"/>
              <a:t> 845 (2017) 1, 14</a:t>
            </a:r>
          </a:p>
          <a:p>
            <a:pPr algn="ctr"/>
            <a:r>
              <a:rPr lang="en-US" sz="1800" dirty="0"/>
              <a:t>6-year </a:t>
            </a:r>
            <a:r>
              <a:rPr lang="en-US" sz="1800" dirty="0" err="1"/>
              <a:t>TeV</a:t>
            </a:r>
            <a:r>
              <a:rPr lang="en-US" sz="1800" dirty="0"/>
              <a:t> search: </a:t>
            </a:r>
            <a:r>
              <a:rPr lang="en-US" sz="1800" dirty="0" err="1"/>
              <a:t>IceCube</a:t>
            </a:r>
            <a:r>
              <a:rPr lang="en-US" sz="1800" dirty="0"/>
              <a:t>, </a:t>
            </a:r>
            <a:r>
              <a:rPr lang="is-IS" sz="1800" dirty="0"/>
              <a:t>ApJ 857 (2018) 117</a:t>
            </a:r>
          </a:p>
          <a:p>
            <a:pPr algn="ctr"/>
            <a:r>
              <a:rPr lang="is-IS" sz="1800" dirty="0"/>
              <a:t>8-year MeV and low-threshold TeV search: IceCube, ApJ 890:111 (2020)</a:t>
            </a:r>
          </a:p>
          <a:p>
            <a:pPr algn="ctr"/>
            <a:endParaRPr lang="is-IS" sz="1800" dirty="0"/>
          </a:p>
        </p:txBody>
      </p:sp>
    </p:spTree>
    <p:extLst>
      <p:ext uri="{BB962C8B-B14F-4D97-AF65-F5344CB8AC3E}">
        <p14:creationId xmlns:p14="http://schemas.microsoft.com/office/powerpoint/2010/main" val="402543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06B1CE-BCED-5548-AA16-708BD6CC85D9}"/>
              </a:ext>
            </a:extLst>
          </p:cNvPr>
          <p:cNvPicPr>
            <a:picLocks noChangeAspect="1"/>
          </p:cNvPicPr>
          <p:nvPr/>
        </p:nvPicPr>
        <p:blipFill>
          <a:blip r:embed="rId3"/>
          <a:stretch>
            <a:fillRect/>
          </a:stretch>
        </p:blipFill>
        <p:spPr>
          <a:xfrm>
            <a:off x="0" y="19431"/>
            <a:ext cx="4632905" cy="6556145"/>
          </a:xfrm>
          <a:prstGeom prst="rect">
            <a:avLst/>
          </a:prstGeom>
        </p:spPr>
      </p:pic>
      <p:sp>
        <p:nvSpPr>
          <p:cNvPr id="2" name="Title 1">
            <a:extLst>
              <a:ext uri="{FF2B5EF4-FFF2-40B4-BE49-F238E27FC236}">
                <a16:creationId xmlns:a16="http://schemas.microsoft.com/office/drawing/2014/main" id="{1E8C68C5-C3D0-9D42-BEFD-E088CBBD60E2}"/>
              </a:ext>
            </a:extLst>
          </p:cNvPr>
          <p:cNvSpPr>
            <a:spLocks noGrp="1"/>
          </p:cNvSpPr>
          <p:nvPr>
            <p:ph type="title"/>
          </p:nvPr>
        </p:nvSpPr>
        <p:spPr>
          <a:xfrm>
            <a:off x="665483" y="-2600"/>
            <a:ext cx="8229600" cy="1143000"/>
          </a:xfrm>
        </p:spPr>
        <p:txBody>
          <a:bodyPr/>
          <a:lstStyle/>
          <a:p>
            <a:r>
              <a:rPr lang="en-US" dirty="0"/>
              <a:t>ANTARES fast radio burst analysis</a:t>
            </a:r>
          </a:p>
        </p:txBody>
      </p:sp>
      <p:sp>
        <p:nvSpPr>
          <p:cNvPr id="4" name="Footer Placeholder 3">
            <a:extLst>
              <a:ext uri="{FF2B5EF4-FFF2-40B4-BE49-F238E27FC236}">
                <a16:creationId xmlns:a16="http://schemas.microsoft.com/office/drawing/2014/main" id="{44B8FB41-B6F0-2440-B708-A0215FFFD328}"/>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EABD9555-6D9C-DD48-9401-0857774A8E85}"/>
              </a:ext>
            </a:extLst>
          </p:cNvPr>
          <p:cNvSpPr>
            <a:spLocks noGrp="1"/>
          </p:cNvSpPr>
          <p:nvPr>
            <p:ph type="sldNum" sz="quarter" idx="4"/>
          </p:nvPr>
        </p:nvSpPr>
        <p:spPr/>
        <p:txBody>
          <a:bodyPr/>
          <a:lstStyle/>
          <a:p>
            <a:pPr>
              <a:defRPr/>
            </a:pPr>
            <a:fld id="{FE987253-B894-114D-BDC2-8F3A1EBD88EF}" type="slidenum">
              <a:rPr lang="en-US" smtClean="0"/>
              <a:pPr>
                <a:defRPr/>
              </a:pPr>
              <a:t>27</a:t>
            </a:fld>
            <a:endParaRPr lang="en-US" dirty="0"/>
          </a:p>
        </p:txBody>
      </p:sp>
      <p:sp>
        <p:nvSpPr>
          <p:cNvPr id="6" name="TextBox 5">
            <a:extLst>
              <a:ext uri="{FF2B5EF4-FFF2-40B4-BE49-F238E27FC236}">
                <a16:creationId xmlns:a16="http://schemas.microsoft.com/office/drawing/2014/main" id="{4CC7306E-7B09-5544-901D-EF18AAC2E992}"/>
              </a:ext>
            </a:extLst>
          </p:cNvPr>
          <p:cNvSpPr txBox="1"/>
          <p:nvPr/>
        </p:nvSpPr>
        <p:spPr>
          <a:xfrm>
            <a:off x="2359439" y="5785301"/>
            <a:ext cx="4425122" cy="369332"/>
          </a:xfrm>
          <a:prstGeom prst="rect">
            <a:avLst/>
          </a:prstGeom>
          <a:noFill/>
        </p:spPr>
        <p:txBody>
          <a:bodyPr wrap="none" rtlCol="0">
            <a:spAutoFit/>
          </a:bodyPr>
          <a:lstStyle/>
          <a:p>
            <a:r>
              <a:rPr lang="en-US" sz="1800" dirty="0"/>
              <a:t>ANTARES, MNRAS 482, 184–193 (2019)</a:t>
            </a:r>
          </a:p>
        </p:txBody>
      </p:sp>
      <p:pic>
        <p:nvPicPr>
          <p:cNvPr id="10" name="Picture 9" descr="Chart&#10;&#10;Description automatically generated">
            <a:extLst>
              <a:ext uri="{FF2B5EF4-FFF2-40B4-BE49-F238E27FC236}">
                <a16:creationId xmlns:a16="http://schemas.microsoft.com/office/drawing/2014/main" id="{C206889F-C5B9-044E-884D-B044EEA7A7EE}"/>
              </a:ext>
            </a:extLst>
          </p:cNvPr>
          <p:cNvPicPr>
            <a:picLocks noChangeAspect="1"/>
          </p:cNvPicPr>
          <p:nvPr/>
        </p:nvPicPr>
        <p:blipFill>
          <a:blip r:embed="rId4"/>
          <a:stretch>
            <a:fillRect/>
          </a:stretch>
        </p:blipFill>
        <p:spPr>
          <a:xfrm>
            <a:off x="4391742" y="1163904"/>
            <a:ext cx="4752258" cy="4267200"/>
          </a:xfrm>
          <a:prstGeom prst="rect">
            <a:avLst/>
          </a:prstGeom>
        </p:spPr>
      </p:pic>
    </p:spTree>
    <p:extLst>
      <p:ext uri="{BB962C8B-B14F-4D97-AF65-F5344CB8AC3E}">
        <p14:creationId xmlns:p14="http://schemas.microsoft.com/office/powerpoint/2010/main" val="3954663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C8D87B-864C-8B44-95F1-696E8558719A}"/>
              </a:ext>
            </a:extLst>
          </p:cNvPr>
          <p:cNvPicPr>
            <a:picLocks noChangeAspect="1"/>
          </p:cNvPicPr>
          <p:nvPr/>
        </p:nvPicPr>
        <p:blipFill>
          <a:blip r:embed="rId3"/>
          <a:stretch>
            <a:fillRect/>
          </a:stretch>
        </p:blipFill>
        <p:spPr>
          <a:xfrm>
            <a:off x="0" y="794655"/>
            <a:ext cx="9144000" cy="5291132"/>
          </a:xfrm>
          <a:prstGeom prst="rect">
            <a:avLst/>
          </a:prstGeom>
        </p:spPr>
      </p:pic>
      <p:sp>
        <p:nvSpPr>
          <p:cNvPr id="2" name="Title 1"/>
          <p:cNvSpPr>
            <a:spLocks noGrp="1"/>
          </p:cNvSpPr>
          <p:nvPr>
            <p:ph type="title"/>
          </p:nvPr>
        </p:nvSpPr>
        <p:spPr>
          <a:xfrm>
            <a:off x="0" y="0"/>
            <a:ext cx="9144000" cy="682054"/>
          </a:xfrm>
        </p:spPr>
        <p:txBody>
          <a:bodyPr/>
          <a:lstStyle/>
          <a:p>
            <a:r>
              <a:rPr lang="en-US" sz="2800" dirty="0"/>
              <a:t>ANTARES X-ray binary flare analysis</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28</a:t>
            </a:fld>
            <a:endParaRPr lang="en-US" dirty="0"/>
          </a:p>
        </p:txBody>
      </p:sp>
      <p:sp>
        <p:nvSpPr>
          <p:cNvPr id="8" name="TextBox 7"/>
          <p:cNvSpPr txBox="1"/>
          <p:nvPr/>
        </p:nvSpPr>
        <p:spPr>
          <a:xfrm>
            <a:off x="2865988" y="5950161"/>
            <a:ext cx="3412024" cy="369332"/>
          </a:xfrm>
          <a:prstGeom prst="rect">
            <a:avLst/>
          </a:prstGeom>
          <a:noFill/>
        </p:spPr>
        <p:txBody>
          <a:bodyPr wrap="none" rtlCol="0">
            <a:spAutoFit/>
          </a:bodyPr>
          <a:lstStyle/>
          <a:p>
            <a:r>
              <a:rPr lang="en-US" sz="1800" dirty="0">
                <a:solidFill>
                  <a:srgbClr val="0070C0"/>
                </a:solidFill>
                <a:hlinkClick r:id="rId4">
                  <a:extLst>
                    <a:ext uri="{A12FA001-AC4F-418D-AE19-62706E023703}">
                      <ahyp:hlinkClr xmlns:ahyp="http://schemas.microsoft.com/office/drawing/2018/hyperlinkcolor" val="tx"/>
                    </a:ext>
                  </a:extLst>
                </a:hlinkClick>
              </a:rPr>
              <a:t>ANTARES, JCAP04 (2017) 019</a:t>
            </a:r>
            <a:endParaRPr lang="en-US" sz="1800" dirty="0">
              <a:solidFill>
                <a:srgbClr val="0070C0"/>
              </a:solidFill>
            </a:endParaRPr>
          </a:p>
        </p:txBody>
      </p:sp>
      <p:sp>
        <p:nvSpPr>
          <p:cNvPr id="9" name="TextBox 8">
            <a:extLst>
              <a:ext uri="{FF2B5EF4-FFF2-40B4-BE49-F238E27FC236}">
                <a16:creationId xmlns:a16="http://schemas.microsoft.com/office/drawing/2014/main" id="{8431B3AC-DC17-EF4A-B97F-D35822FE3137}"/>
              </a:ext>
            </a:extLst>
          </p:cNvPr>
          <p:cNvSpPr txBox="1"/>
          <p:nvPr/>
        </p:nvSpPr>
        <p:spPr>
          <a:xfrm>
            <a:off x="6934200" y="1752600"/>
            <a:ext cx="1467068" cy="307777"/>
          </a:xfrm>
          <a:prstGeom prst="rect">
            <a:avLst/>
          </a:prstGeom>
          <a:noFill/>
        </p:spPr>
        <p:txBody>
          <a:bodyPr wrap="none" rtlCol="0">
            <a:spAutoFit/>
          </a:bodyPr>
          <a:lstStyle/>
          <a:p>
            <a:r>
              <a:rPr lang="en-US" sz="1400" dirty="0"/>
              <a:t>(transition state)</a:t>
            </a:r>
          </a:p>
        </p:txBody>
      </p:sp>
    </p:spTree>
    <p:extLst>
      <p:ext uri="{BB962C8B-B14F-4D97-AF65-F5344CB8AC3E}">
        <p14:creationId xmlns:p14="http://schemas.microsoft.com/office/powerpoint/2010/main" val="11602892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7BCC7-870B-084D-8925-DE70EE818C48}"/>
              </a:ext>
            </a:extLst>
          </p:cNvPr>
          <p:cNvSpPr>
            <a:spLocks noGrp="1"/>
          </p:cNvSpPr>
          <p:nvPr>
            <p:ph type="title"/>
          </p:nvPr>
        </p:nvSpPr>
        <p:spPr>
          <a:xfrm>
            <a:off x="0" y="9525"/>
            <a:ext cx="9144000" cy="731939"/>
          </a:xfrm>
        </p:spPr>
        <p:txBody>
          <a:bodyPr/>
          <a:lstStyle/>
          <a:p>
            <a:r>
              <a:rPr lang="en-US" dirty="0"/>
              <a:t>Many dim sources, or few bright sources?</a:t>
            </a:r>
          </a:p>
        </p:txBody>
      </p:sp>
      <p:sp>
        <p:nvSpPr>
          <p:cNvPr id="4" name="Footer Placeholder 3">
            <a:extLst>
              <a:ext uri="{FF2B5EF4-FFF2-40B4-BE49-F238E27FC236}">
                <a16:creationId xmlns:a16="http://schemas.microsoft.com/office/drawing/2014/main" id="{C97ACCBD-2270-9049-8EC1-4AB5117F7191}"/>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2B64DC36-C892-654E-8578-5ABFA9039F4F}"/>
              </a:ext>
            </a:extLst>
          </p:cNvPr>
          <p:cNvSpPr>
            <a:spLocks noGrp="1"/>
          </p:cNvSpPr>
          <p:nvPr>
            <p:ph type="sldNum" sz="quarter" idx="4"/>
          </p:nvPr>
        </p:nvSpPr>
        <p:spPr/>
        <p:txBody>
          <a:bodyPr/>
          <a:lstStyle/>
          <a:p>
            <a:pPr>
              <a:defRPr/>
            </a:pPr>
            <a:fld id="{FE987253-B894-114D-BDC2-8F3A1EBD88EF}" type="slidenum">
              <a:rPr lang="en-US" smtClean="0"/>
              <a:pPr>
                <a:defRPr/>
              </a:pPr>
              <a:t>29</a:t>
            </a:fld>
            <a:endParaRPr lang="en-US" dirty="0"/>
          </a:p>
        </p:txBody>
      </p:sp>
      <p:sp>
        <p:nvSpPr>
          <p:cNvPr id="14" name="TextBox 13">
            <a:extLst>
              <a:ext uri="{FF2B5EF4-FFF2-40B4-BE49-F238E27FC236}">
                <a16:creationId xmlns:a16="http://schemas.microsoft.com/office/drawing/2014/main" id="{4E890CCC-2F8A-6947-A396-37D183735C44}"/>
              </a:ext>
            </a:extLst>
          </p:cNvPr>
          <p:cNvSpPr txBox="1"/>
          <p:nvPr/>
        </p:nvSpPr>
        <p:spPr>
          <a:xfrm>
            <a:off x="1060706" y="890010"/>
            <a:ext cx="2851732" cy="461665"/>
          </a:xfrm>
          <a:prstGeom prst="rect">
            <a:avLst/>
          </a:prstGeom>
          <a:noFill/>
        </p:spPr>
        <p:txBody>
          <a:bodyPr wrap="square" rtlCol="0">
            <a:spAutoFit/>
          </a:bodyPr>
          <a:lstStyle/>
          <a:p>
            <a:pPr algn="ctr"/>
            <a:r>
              <a:rPr lang="en-US" dirty="0"/>
              <a:t>If they are steady</a:t>
            </a:r>
          </a:p>
        </p:txBody>
      </p:sp>
      <p:pic>
        <p:nvPicPr>
          <p:cNvPr id="6" name="Picture 5" descr="A picture containing diagram&#10;&#10;Description automatically generated">
            <a:extLst>
              <a:ext uri="{FF2B5EF4-FFF2-40B4-BE49-F238E27FC236}">
                <a16:creationId xmlns:a16="http://schemas.microsoft.com/office/drawing/2014/main" id="{1924F680-E44C-784F-942F-9E6F07D674D3}"/>
              </a:ext>
            </a:extLst>
          </p:cNvPr>
          <p:cNvPicPr>
            <a:picLocks noChangeAspect="1"/>
          </p:cNvPicPr>
          <p:nvPr/>
        </p:nvPicPr>
        <p:blipFill>
          <a:blip r:embed="rId3"/>
          <a:stretch>
            <a:fillRect/>
          </a:stretch>
        </p:blipFill>
        <p:spPr>
          <a:xfrm>
            <a:off x="27432" y="1466197"/>
            <a:ext cx="4419600" cy="4207701"/>
          </a:xfrm>
          <a:prstGeom prst="rect">
            <a:avLst/>
          </a:prstGeom>
        </p:spPr>
      </p:pic>
      <p:grpSp>
        <p:nvGrpSpPr>
          <p:cNvPr id="9" name="Group 8">
            <a:extLst>
              <a:ext uri="{FF2B5EF4-FFF2-40B4-BE49-F238E27FC236}">
                <a16:creationId xmlns:a16="http://schemas.microsoft.com/office/drawing/2014/main" id="{3AB5CF67-C8B0-C844-B9FD-2FEDB8FFCF3A}"/>
              </a:ext>
            </a:extLst>
          </p:cNvPr>
          <p:cNvGrpSpPr/>
          <p:nvPr/>
        </p:nvGrpSpPr>
        <p:grpSpPr>
          <a:xfrm>
            <a:off x="4561114" y="890011"/>
            <a:ext cx="4419600" cy="4783886"/>
            <a:chOff x="4561114" y="890011"/>
            <a:chExt cx="4419600" cy="4783886"/>
          </a:xfrm>
        </p:grpSpPr>
        <p:pic>
          <p:nvPicPr>
            <p:cNvPr id="8" name="Picture 7" descr="A picture containing diagram&#10;&#10;Description automatically generated">
              <a:extLst>
                <a:ext uri="{FF2B5EF4-FFF2-40B4-BE49-F238E27FC236}">
                  <a16:creationId xmlns:a16="http://schemas.microsoft.com/office/drawing/2014/main" id="{8B4FEE57-5399-8943-9E1B-42BB84EACA10}"/>
                </a:ext>
              </a:extLst>
            </p:cNvPr>
            <p:cNvPicPr>
              <a:picLocks noChangeAspect="1"/>
            </p:cNvPicPr>
            <p:nvPr/>
          </p:nvPicPr>
          <p:blipFill>
            <a:blip r:embed="rId4"/>
            <a:stretch>
              <a:fillRect/>
            </a:stretch>
          </p:blipFill>
          <p:spPr>
            <a:xfrm>
              <a:off x="4561114" y="1466196"/>
              <a:ext cx="4419600" cy="4207701"/>
            </a:xfrm>
            <a:prstGeom prst="rect">
              <a:avLst/>
            </a:prstGeom>
          </p:spPr>
        </p:pic>
        <p:sp>
          <p:nvSpPr>
            <p:cNvPr id="15" name="TextBox 14">
              <a:extLst>
                <a:ext uri="{FF2B5EF4-FFF2-40B4-BE49-F238E27FC236}">
                  <a16:creationId xmlns:a16="http://schemas.microsoft.com/office/drawing/2014/main" id="{240131A1-F26F-DC4F-BD99-3B25199F8936}"/>
                </a:ext>
              </a:extLst>
            </p:cNvPr>
            <p:cNvSpPr txBox="1"/>
            <p:nvPr/>
          </p:nvSpPr>
          <p:spPr>
            <a:xfrm>
              <a:off x="5943600" y="890011"/>
              <a:ext cx="2139694" cy="461665"/>
            </a:xfrm>
            <a:prstGeom prst="rect">
              <a:avLst/>
            </a:prstGeom>
            <a:noFill/>
          </p:spPr>
          <p:txBody>
            <a:bodyPr wrap="square" rtlCol="0">
              <a:spAutoFit/>
            </a:bodyPr>
            <a:lstStyle/>
            <a:p>
              <a:pPr algn="ctr"/>
              <a:r>
                <a:rPr lang="en-US" dirty="0"/>
                <a:t>or transient</a:t>
              </a:r>
            </a:p>
          </p:txBody>
        </p:sp>
      </p:grpSp>
      <p:sp>
        <p:nvSpPr>
          <p:cNvPr id="11" name="Rectangle 10">
            <a:extLst>
              <a:ext uri="{FF2B5EF4-FFF2-40B4-BE49-F238E27FC236}">
                <a16:creationId xmlns:a16="http://schemas.microsoft.com/office/drawing/2014/main" id="{0BA38AFB-7A29-1F48-898A-F31E9D8E164F}"/>
              </a:ext>
            </a:extLst>
          </p:cNvPr>
          <p:cNvSpPr/>
          <p:nvPr/>
        </p:nvSpPr>
        <p:spPr>
          <a:xfrm>
            <a:off x="0" y="5754469"/>
            <a:ext cx="9144000" cy="646331"/>
          </a:xfrm>
          <a:prstGeom prst="rect">
            <a:avLst/>
          </a:prstGeom>
        </p:spPr>
        <p:txBody>
          <a:bodyPr wrap="square">
            <a:spAutoFit/>
          </a:bodyPr>
          <a:lstStyle/>
          <a:p>
            <a:pPr algn="ctr"/>
            <a:r>
              <a:rPr lang="en-US" sz="1800" dirty="0"/>
              <a:t>“IceCube-Gen2: The Window to the Extreme Universe”</a:t>
            </a:r>
          </a:p>
          <a:p>
            <a:pPr algn="ctr"/>
            <a:r>
              <a:rPr lang="en-US" sz="1800" dirty="0"/>
              <a:t>J. Phys. G: </a:t>
            </a:r>
            <a:r>
              <a:rPr lang="en-US" sz="1800" dirty="0" err="1"/>
              <a:t>Nucl</a:t>
            </a:r>
            <a:r>
              <a:rPr lang="en-US" sz="1800" dirty="0"/>
              <a:t>. Part. Phys. 48 060501 (2021)</a:t>
            </a:r>
          </a:p>
        </p:txBody>
      </p:sp>
    </p:spTree>
    <p:extLst>
      <p:ext uri="{BB962C8B-B14F-4D97-AF65-F5344CB8AC3E}">
        <p14:creationId xmlns:p14="http://schemas.microsoft.com/office/powerpoint/2010/main" val="235129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5" name="Group 17"/>
          <p:cNvGrpSpPr>
            <a:grpSpLocks noChangeAspect="1"/>
          </p:cNvGrpSpPr>
          <p:nvPr/>
        </p:nvGrpSpPr>
        <p:grpSpPr>
          <a:xfrm>
            <a:off x="-98" y="-457200"/>
            <a:ext cx="9144097" cy="7033575"/>
            <a:chOff x="-152400" y="1219200"/>
            <a:chExt cx="7315200" cy="5626802"/>
          </a:xfrm>
          <a:effectLst>
            <a:outerShdw blurRad="50800" dist="38100" dir="5400000">
              <a:srgbClr val="000000">
                <a:alpha val="43000"/>
              </a:srgbClr>
            </a:outerShdw>
            <a:reflection stA="0" endPos="0" dir="5400000" sy="-100000" algn="bl" rotWithShape="0"/>
          </a:effectLst>
        </p:grpSpPr>
        <p:pic>
          <p:nvPicPr>
            <p:cNvPr id="16" name="Picture 15"/>
            <p:cNvPicPr>
              <a:picLocks noChangeAspect="1"/>
            </p:cNvPicPr>
            <p:nvPr/>
          </p:nvPicPr>
          <p:blipFill rotWithShape="1">
            <a:blip r:embed="rId3"/>
            <a:srcRect l="2185" t="19258" r="23779" b="2463"/>
            <a:stretch/>
          </p:blipFill>
          <p:spPr>
            <a:xfrm>
              <a:off x="-152400" y="1219200"/>
              <a:ext cx="7315200" cy="5626802"/>
            </a:xfrm>
            <a:prstGeom prst="rect">
              <a:avLst/>
            </a:prstGeom>
            <a:effectLst>
              <a:reflection stA="0" endPos="0" dir="5400000" sy="-100000" algn="bl" rotWithShape="0"/>
            </a:effectLst>
          </p:spPr>
        </p:pic>
        <p:sp>
          <p:nvSpPr>
            <p:cNvPr id="17" name="Rectangle 16"/>
            <p:cNvSpPr/>
            <p:nvPr/>
          </p:nvSpPr>
          <p:spPr>
            <a:xfrm>
              <a:off x="5257800" y="1219200"/>
              <a:ext cx="1905000" cy="28956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p:cNvSpPr/>
            <p:nvPr/>
          </p:nvSpPr>
          <p:spPr>
            <a:xfrm>
              <a:off x="5562600" y="4038600"/>
              <a:ext cx="1600200" cy="3048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p:nvPr/>
          </p:nvSpPr>
          <p:spPr>
            <a:xfrm>
              <a:off x="6705600" y="4191000"/>
              <a:ext cx="457200" cy="2286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0" name="Rectangle 19"/>
          <p:cNvSpPr/>
          <p:nvPr/>
        </p:nvSpPr>
        <p:spPr>
          <a:xfrm>
            <a:off x="-98" y="4267200"/>
            <a:ext cx="1981298" cy="914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extBox 1"/>
          <p:cNvSpPr txBox="1"/>
          <p:nvPr/>
        </p:nvSpPr>
        <p:spPr>
          <a:xfrm>
            <a:off x="3794258" y="-46910"/>
            <a:ext cx="5309467" cy="2492990"/>
          </a:xfrm>
          <a:prstGeom prst="rect">
            <a:avLst/>
          </a:prstGeom>
          <a:noFill/>
        </p:spPr>
        <p:txBody>
          <a:bodyPr wrap="none" rtlCol="0">
            <a:spAutoFit/>
          </a:bodyPr>
          <a:lstStyle/>
          <a:p>
            <a:pPr algn="ctr"/>
            <a:r>
              <a:rPr lang="en-US" sz="2600" dirty="0">
                <a:solidFill>
                  <a:schemeClr val="bg1"/>
                </a:solidFill>
              </a:rPr>
              <a:t>Multi-messenger astrophysics with</a:t>
            </a:r>
          </a:p>
          <a:p>
            <a:pPr algn="ctr"/>
            <a:r>
              <a:rPr lang="en-US" sz="2600" dirty="0">
                <a:solidFill>
                  <a:srgbClr val="00B050"/>
                </a:solidFill>
              </a:rPr>
              <a:t>cosmic rays</a:t>
            </a:r>
          </a:p>
          <a:p>
            <a:pPr algn="ctr"/>
            <a:r>
              <a:rPr lang="en-US" sz="2600" dirty="0">
                <a:solidFill>
                  <a:srgbClr val="FFFF00"/>
                </a:solidFill>
              </a:rPr>
              <a:t>gamma rays</a:t>
            </a:r>
          </a:p>
          <a:p>
            <a:pPr algn="ctr"/>
            <a:r>
              <a:rPr lang="en-US" sz="2600" dirty="0">
                <a:solidFill>
                  <a:srgbClr val="FF0000"/>
                </a:solidFill>
              </a:rPr>
              <a:t>neutrinos</a:t>
            </a:r>
          </a:p>
          <a:p>
            <a:pPr algn="ctr"/>
            <a:r>
              <a:rPr lang="en-US" sz="2600" dirty="0">
                <a:solidFill>
                  <a:schemeClr val="tx2">
                    <a:lumMod val="60000"/>
                    <a:lumOff val="40000"/>
                  </a:schemeClr>
                </a:solidFill>
              </a:rPr>
              <a:t>gravitational waves</a:t>
            </a:r>
          </a:p>
          <a:p>
            <a:pPr algn="ctr"/>
            <a:endParaRPr lang="en-US" sz="2600" dirty="0">
              <a:solidFill>
                <a:srgbClr val="FF0000"/>
              </a:solidFill>
            </a:endParaRPr>
          </a:p>
        </p:txBody>
      </p:sp>
      <p:sp>
        <p:nvSpPr>
          <p:cNvPr id="4" name="TextBox 3">
            <a:extLst>
              <a:ext uri="{FF2B5EF4-FFF2-40B4-BE49-F238E27FC236}">
                <a16:creationId xmlns:a16="http://schemas.microsoft.com/office/drawing/2014/main" id="{15423219-C549-B14B-A228-B0EFF73B3BAA}"/>
              </a:ext>
            </a:extLst>
          </p:cNvPr>
          <p:cNvSpPr txBox="1"/>
          <p:nvPr/>
        </p:nvSpPr>
        <p:spPr>
          <a:xfrm>
            <a:off x="-15429" y="5870137"/>
            <a:ext cx="5349429"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chemeClr val="bg1"/>
                </a:solidFill>
              </a:rPr>
              <a:t>Opening many science topics including:</a:t>
            </a:r>
          </a:p>
          <a:p>
            <a:r>
              <a:rPr lang="en-US" sz="1800" dirty="0">
                <a:solidFill>
                  <a:schemeClr val="bg1"/>
                </a:solidFill>
              </a:rPr>
              <a:t>    where and how are cosmic rays produced? </a:t>
            </a:r>
          </a:p>
          <a:p>
            <a:pPr marL="285750" indent="-285750">
              <a:buFont typeface="Arial" panose="020B0604020202020204" pitchFamily="34" charset="0"/>
              <a:buChar char="•"/>
            </a:pPr>
            <a:r>
              <a:rPr lang="en-US" sz="1800" dirty="0">
                <a:solidFill>
                  <a:schemeClr val="bg1"/>
                </a:solidFill>
              </a:rPr>
              <a:t>Neutrinos indicate a hadronic (or exotic) source</a:t>
            </a:r>
          </a:p>
        </p:txBody>
      </p:sp>
    </p:spTree>
    <p:extLst>
      <p:ext uri="{BB962C8B-B14F-4D97-AF65-F5344CB8AC3E}">
        <p14:creationId xmlns:p14="http://schemas.microsoft.com/office/powerpoint/2010/main" val="317690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5580"/>
          </a:xfrm>
        </p:spPr>
        <p:txBody>
          <a:bodyPr>
            <a:normAutofit/>
          </a:bodyPr>
          <a:lstStyle/>
          <a:p>
            <a:r>
              <a:rPr lang="en-US" dirty="0"/>
              <a:t>IceCube-Gen2: the next generation</a:t>
            </a:r>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30</a:t>
            </a:fld>
            <a:endParaRPr lang="en-US" dirty="0"/>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pic>
        <p:nvPicPr>
          <p:cNvPr id="7" name="Picture 6">
            <a:extLst>
              <a:ext uri="{FF2B5EF4-FFF2-40B4-BE49-F238E27FC236}">
                <a16:creationId xmlns:a16="http://schemas.microsoft.com/office/drawing/2014/main" id="{B2F8E9C5-3958-2E47-AE7A-24E8F32ACEF5}"/>
              </a:ext>
            </a:extLst>
          </p:cNvPr>
          <p:cNvPicPr>
            <a:picLocks noChangeAspect="1"/>
          </p:cNvPicPr>
          <p:nvPr/>
        </p:nvPicPr>
        <p:blipFill>
          <a:blip r:embed="rId3"/>
          <a:stretch>
            <a:fillRect/>
          </a:stretch>
        </p:blipFill>
        <p:spPr>
          <a:xfrm>
            <a:off x="122444" y="1403350"/>
            <a:ext cx="8792956" cy="4051300"/>
          </a:xfrm>
          <a:prstGeom prst="rect">
            <a:avLst/>
          </a:prstGeom>
        </p:spPr>
      </p:pic>
      <p:sp>
        <p:nvSpPr>
          <p:cNvPr id="8" name="Rectangle 7">
            <a:extLst>
              <a:ext uri="{FF2B5EF4-FFF2-40B4-BE49-F238E27FC236}">
                <a16:creationId xmlns:a16="http://schemas.microsoft.com/office/drawing/2014/main" id="{00A49BA7-CEF4-B44E-8F58-C334C9A04BE5}"/>
              </a:ext>
            </a:extLst>
          </p:cNvPr>
          <p:cNvSpPr/>
          <p:nvPr/>
        </p:nvSpPr>
        <p:spPr>
          <a:xfrm>
            <a:off x="0" y="5754469"/>
            <a:ext cx="9144000" cy="646331"/>
          </a:xfrm>
          <a:prstGeom prst="rect">
            <a:avLst/>
          </a:prstGeom>
        </p:spPr>
        <p:txBody>
          <a:bodyPr wrap="square">
            <a:spAutoFit/>
          </a:bodyPr>
          <a:lstStyle/>
          <a:p>
            <a:pPr algn="ctr"/>
            <a:r>
              <a:rPr lang="en-US" sz="1800" dirty="0"/>
              <a:t>“IceCube-Gen2: The Window to the Extreme Universe”</a:t>
            </a:r>
          </a:p>
          <a:p>
            <a:pPr algn="ctr"/>
            <a:r>
              <a:rPr lang="en-US" sz="1800" dirty="0"/>
              <a:t>J. Phys. G: </a:t>
            </a:r>
            <a:r>
              <a:rPr lang="en-US" sz="1800" dirty="0" err="1"/>
              <a:t>Nucl</a:t>
            </a:r>
            <a:r>
              <a:rPr lang="en-US" sz="1800" dirty="0"/>
              <a:t>. Part. Phys. 48 060501 (2021)</a:t>
            </a:r>
          </a:p>
        </p:txBody>
      </p:sp>
    </p:spTree>
    <p:extLst>
      <p:ext uri="{BB962C8B-B14F-4D97-AF65-F5344CB8AC3E}">
        <p14:creationId xmlns:p14="http://schemas.microsoft.com/office/powerpoint/2010/main" val="35226510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31</a:t>
            </a:fld>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709" r="18142" b="1869"/>
          <a:stretch/>
        </p:blipFill>
        <p:spPr>
          <a:xfrm rot="16200000">
            <a:off x="1928222" y="-918391"/>
            <a:ext cx="5135155" cy="9296400"/>
          </a:xfrm>
          <a:prstGeom prst="rect">
            <a:avLst/>
          </a:prstGeom>
        </p:spPr>
      </p:pic>
      <p:sp>
        <p:nvSpPr>
          <p:cNvPr id="8" name="Title 1"/>
          <p:cNvSpPr>
            <a:spLocks noGrp="1"/>
          </p:cNvSpPr>
          <p:nvPr>
            <p:ph type="title"/>
          </p:nvPr>
        </p:nvSpPr>
        <p:spPr>
          <a:xfrm>
            <a:off x="0" y="0"/>
            <a:ext cx="9144000" cy="990600"/>
          </a:xfrm>
        </p:spPr>
        <p:txBody>
          <a:bodyPr/>
          <a:lstStyle/>
          <a:p>
            <a:r>
              <a:rPr lang="en-US" sz="3200" dirty="0" err="1"/>
              <a:t>IceCube</a:t>
            </a:r>
            <a:r>
              <a:rPr lang="en-US" sz="3200" dirty="0"/>
              <a:t> Upgrade (first step toward Gen 2):</a:t>
            </a:r>
            <a:br>
              <a:rPr lang="en-US" sz="3200" dirty="0"/>
            </a:br>
            <a:r>
              <a:rPr lang="en-US" sz="3200" dirty="0"/>
              <a:t>fully funded with construction underway</a:t>
            </a:r>
          </a:p>
        </p:txBody>
      </p:sp>
      <p:sp>
        <p:nvSpPr>
          <p:cNvPr id="3" name="Rectangle 2">
            <a:extLst>
              <a:ext uri="{FF2B5EF4-FFF2-40B4-BE49-F238E27FC236}">
                <a16:creationId xmlns:a16="http://schemas.microsoft.com/office/drawing/2014/main" id="{E28A9364-9242-AD41-A1E8-C7AD063ACB3C}"/>
              </a:ext>
            </a:extLst>
          </p:cNvPr>
          <p:cNvSpPr/>
          <p:nvPr/>
        </p:nvSpPr>
        <p:spPr>
          <a:xfrm>
            <a:off x="152400" y="5029200"/>
            <a:ext cx="381000" cy="381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10592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3050-E0BF-3044-B3C7-D0DF21456082}"/>
              </a:ext>
            </a:extLst>
          </p:cNvPr>
          <p:cNvSpPr>
            <a:spLocks noGrp="1"/>
          </p:cNvSpPr>
          <p:nvPr>
            <p:ph type="title"/>
          </p:nvPr>
        </p:nvSpPr>
        <p:spPr>
          <a:xfrm>
            <a:off x="457200" y="170109"/>
            <a:ext cx="8229600" cy="676275"/>
          </a:xfrm>
        </p:spPr>
        <p:txBody>
          <a:bodyPr/>
          <a:lstStyle/>
          <a:p>
            <a:r>
              <a:rPr lang="en-US" dirty="0"/>
              <a:t>KM3Net and Baikal-GVD construction proceeding well</a:t>
            </a:r>
          </a:p>
        </p:txBody>
      </p:sp>
      <p:sp>
        <p:nvSpPr>
          <p:cNvPr id="4" name="Footer Placeholder 3">
            <a:extLst>
              <a:ext uri="{FF2B5EF4-FFF2-40B4-BE49-F238E27FC236}">
                <a16:creationId xmlns:a16="http://schemas.microsoft.com/office/drawing/2014/main" id="{C09E6FB1-B9AD-0643-8F22-4D61CBCA998E}"/>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233FAD13-8E4B-A04E-8041-7CB957F517F7}"/>
              </a:ext>
            </a:extLst>
          </p:cNvPr>
          <p:cNvSpPr>
            <a:spLocks noGrp="1"/>
          </p:cNvSpPr>
          <p:nvPr>
            <p:ph type="sldNum" sz="quarter" idx="4"/>
          </p:nvPr>
        </p:nvSpPr>
        <p:spPr/>
        <p:txBody>
          <a:bodyPr/>
          <a:lstStyle/>
          <a:p>
            <a:pPr>
              <a:defRPr/>
            </a:pPr>
            <a:fld id="{FE987253-B894-114D-BDC2-8F3A1EBD88EF}" type="slidenum">
              <a:rPr lang="en-US" smtClean="0"/>
              <a:pPr>
                <a:defRPr/>
              </a:pPr>
              <a:t>32</a:t>
            </a:fld>
            <a:endParaRPr lang="en-US" dirty="0"/>
          </a:p>
        </p:txBody>
      </p:sp>
      <p:pic>
        <p:nvPicPr>
          <p:cNvPr id="7" name="Picture 6">
            <a:extLst>
              <a:ext uri="{FF2B5EF4-FFF2-40B4-BE49-F238E27FC236}">
                <a16:creationId xmlns:a16="http://schemas.microsoft.com/office/drawing/2014/main" id="{B0E95CB5-87C5-D642-9E06-A3E2314CC6C5}"/>
              </a:ext>
            </a:extLst>
          </p:cNvPr>
          <p:cNvPicPr>
            <a:picLocks noChangeAspect="1"/>
          </p:cNvPicPr>
          <p:nvPr/>
        </p:nvPicPr>
        <p:blipFill>
          <a:blip r:embed="rId3"/>
          <a:stretch>
            <a:fillRect/>
          </a:stretch>
        </p:blipFill>
        <p:spPr>
          <a:xfrm>
            <a:off x="0" y="2057400"/>
            <a:ext cx="4592961" cy="2941424"/>
          </a:xfrm>
          <a:prstGeom prst="rect">
            <a:avLst/>
          </a:prstGeom>
        </p:spPr>
      </p:pic>
      <p:sp>
        <p:nvSpPr>
          <p:cNvPr id="11" name="TextBox 10">
            <a:extLst>
              <a:ext uri="{FF2B5EF4-FFF2-40B4-BE49-F238E27FC236}">
                <a16:creationId xmlns:a16="http://schemas.microsoft.com/office/drawing/2014/main" id="{9F972A0E-3DC5-7F48-8C36-1418BEC57E6D}"/>
              </a:ext>
            </a:extLst>
          </p:cNvPr>
          <p:cNvSpPr txBox="1"/>
          <p:nvPr/>
        </p:nvSpPr>
        <p:spPr>
          <a:xfrm>
            <a:off x="260171" y="5487562"/>
            <a:ext cx="4332790" cy="1200329"/>
          </a:xfrm>
          <a:prstGeom prst="rect">
            <a:avLst/>
          </a:prstGeom>
          <a:noFill/>
        </p:spPr>
        <p:txBody>
          <a:bodyPr wrap="square" rtlCol="0">
            <a:spAutoFit/>
          </a:bodyPr>
          <a:lstStyle/>
          <a:p>
            <a:pPr algn="ctr"/>
            <a:r>
              <a:rPr lang="en-US" sz="1800" dirty="0"/>
              <a:t>Detection of atmospheric neutrinos with 19 days of partial ARCA</a:t>
            </a:r>
          </a:p>
          <a:p>
            <a:pPr algn="ctr"/>
            <a:r>
              <a:rPr lang="en-US" sz="1800" dirty="0"/>
              <a:t>(A. </a:t>
            </a:r>
            <a:r>
              <a:rPr lang="en-US" sz="1800" dirty="0" err="1"/>
              <a:t>Sinopoulou</a:t>
            </a:r>
            <a:r>
              <a:rPr lang="en-US" sz="1800" dirty="0"/>
              <a:t> for KM3NeT, ICRC 2021)</a:t>
            </a:r>
          </a:p>
          <a:p>
            <a:pPr algn="ctr"/>
            <a:endParaRPr lang="en-US" sz="1800" dirty="0"/>
          </a:p>
        </p:txBody>
      </p:sp>
      <p:grpSp>
        <p:nvGrpSpPr>
          <p:cNvPr id="3" name="Group 2">
            <a:extLst>
              <a:ext uri="{FF2B5EF4-FFF2-40B4-BE49-F238E27FC236}">
                <a16:creationId xmlns:a16="http://schemas.microsoft.com/office/drawing/2014/main" id="{F4252614-820E-A646-B25A-33EE4C67E4A5}"/>
              </a:ext>
            </a:extLst>
          </p:cNvPr>
          <p:cNvGrpSpPr/>
          <p:nvPr/>
        </p:nvGrpSpPr>
        <p:grpSpPr>
          <a:xfrm>
            <a:off x="4551038" y="1981966"/>
            <a:ext cx="4592962" cy="4433568"/>
            <a:chOff x="4551038" y="1981966"/>
            <a:chExt cx="4592962" cy="4433568"/>
          </a:xfrm>
        </p:grpSpPr>
        <p:pic>
          <p:nvPicPr>
            <p:cNvPr id="9" name="Picture 8">
              <a:extLst>
                <a:ext uri="{FF2B5EF4-FFF2-40B4-BE49-F238E27FC236}">
                  <a16:creationId xmlns:a16="http://schemas.microsoft.com/office/drawing/2014/main" id="{8ED316A1-5B55-AB43-A8A0-69380D5792C7}"/>
                </a:ext>
              </a:extLst>
            </p:cNvPr>
            <p:cNvPicPr>
              <a:picLocks noChangeAspect="1"/>
            </p:cNvPicPr>
            <p:nvPr/>
          </p:nvPicPr>
          <p:blipFill rotWithShape="1">
            <a:blip r:embed="rId4"/>
            <a:srcRect l="1116" r="1" b="5078"/>
            <a:stretch/>
          </p:blipFill>
          <p:spPr>
            <a:xfrm>
              <a:off x="4551038" y="1981966"/>
              <a:ext cx="4592962" cy="3295096"/>
            </a:xfrm>
            <a:prstGeom prst="rect">
              <a:avLst/>
            </a:prstGeom>
          </p:spPr>
        </p:pic>
        <p:sp>
          <p:nvSpPr>
            <p:cNvPr id="12" name="TextBox 11">
              <a:extLst>
                <a:ext uri="{FF2B5EF4-FFF2-40B4-BE49-F238E27FC236}">
                  <a16:creationId xmlns:a16="http://schemas.microsoft.com/office/drawing/2014/main" id="{2E8399DE-08FA-8942-A759-4A524D7F2597}"/>
                </a:ext>
              </a:extLst>
            </p:cNvPr>
            <p:cNvSpPr txBox="1"/>
            <p:nvPr/>
          </p:nvSpPr>
          <p:spPr>
            <a:xfrm>
              <a:off x="4811210" y="5492204"/>
              <a:ext cx="4332790" cy="923330"/>
            </a:xfrm>
            <a:prstGeom prst="rect">
              <a:avLst/>
            </a:prstGeom>
            <a:noFill/>
          </p:spPr>
          <p:txBody>
            <a:bodyPr wrap="square" rtlCol="0">
              <a:spAutoFit/>
            </a:bodyPr>
            <a:lstStyle/>
            <a:p>
              <a:pPr algn="ctr"/>
              <a:r>
                <a:rPr lang="en-US" sz="1800" dirty="0"/>
                <a:t>Projected effective volume of</a:t>
              </a:r>
            </a:p>
            <a:p>
              <a:pPr algn="ctr"/>
              <a:r>
                <a:rPr lang="en-US" sz="1800" dirty="0"/>
                <a:t>ARCA and ORCA</a:t>
              </a:r>
            </a:p>
            <a:p>
              <a:pPr algn="ctr"/>
              <a:r>
                <a:rPr lang="en-US" sz="1800" dirty="0"/>
                <a:t>(P. Coyle for KM3NeT, ICRC 2021)</a:t>
              </a:r>
            </a:p>
          </p:txBody>
        </p:sp>
      </p:grpSp>
      <p:sp>
        <p:nvSpPr>
          <p:cNvPr id="13" name="TextBox 12">
            <a:extLst>
              <a:ext uri="{FF2B5EF4-FFF2-40B4-BE49-F238E27FC236}">
                <a16:creationId xmlns:a16="http://schemas.microsoft.com/office/drawing/2014/main" id="{E61486DD-DEE1-174B-8F5A-F3AB25D98DFA}"/>
              </a:ext>
            </a:extLst>
          </p:cNvPr>
          <p:cNvSpPr txBox="1"/>
          <p:nvPr/>
        </p:nvSpPr>
        <p:spPr>
          <a:xfrm>
            <a:off x="1675344" y="1257773"/>
            <a:ext cx="5647700" cy="646331"/>
          </a:xfrm>
          <a:prstGeom prst="rect">
            <a:avLst/>
          </a:prstGeom>
          <a:noFill/>
        </p:spPr>
        <p:txBody>
          <a:bodyPr wrap="none" rtlCol="0">
            <a:spAutoFit/>
          </a:bodyPr>
          <a:lstStyle/>
          <a:p>
            <a:pPr algn="ctr"/>
            <a:r>
              <a:rPr lang="en-US" sz="1800" dirty="0"/>
              <a:t>KM3Net ORCA: dense array for low-energy neutrinos</a:t>
            </a:r>
          </a:p>
          <a:p>
            <a:pPr algn="ctr"/>
            <a:r>
              <a:rPr lang="en-US" sz="1800" dirty="0"/>
              <a:t>KM3Net ARCA: large array for high-energy neutrinos</a:t>
            </a:r>
          </a:p>
        </p:txBody>
      </p:sp>
      <p:sp>
        <p:nvSpPr>
          <p:cNvPr id="14" name="TextBox 13">
            <a:extLst>
              <a:ext uri="{FF2B5EF4-FFF2-40B4-BE49-F238E27FC236}">
                <a16:creationId xmlns:a16="http://schemas.microsoft.com/office/drawing/2014/main" id="{FB142B47-C0C3-184C-A0E8-80BECD77B043}"/>
              </a:ext>
            </a:extLst>
          </p:cNvPr>
          <p:cNvSpPr txBox="1"/>
          <p:nvPr/>
        </p:nvSpPr>
        <p:spPr>
          <a:xfrm>
            <a:off x="3053745" y="4907729"/>
            <a:ext cx="1377300" cy="369332"/>
          </a:xfrm>
          <a:prstGeom prst="rect">
            <a:avLst/>
          </a:prstGeom>
          <a:noFill/>
        </p:spPr>
        <p:txBody>
          <a:bodyPr wrap="none" rtlCol="0">
            <a:spAutoFit/>
          </a:bodyPr>
          <a:lstStyle/>
          <a:p>
            <a:r>
              <a:rPr lang="en-US" sz="1800" dirty="0"/>
              <a:t>down-going</a:t>
            </a:r>
          </a:p>
        </p:txBody>
      </p:sp>
      <p:sp>
        <p:nvSpPr>
          <p:cNvPr id="15" name="TextBox 14">
            <a:extLst>
              <a:ext uri="{FF2B5EF4-FFF2-40B4-BE49-F238E27FC236}">
                <a16:creationId xmlns:a16="http://schemas.microsoft.com/office/drawing/2014/main" id="{E0E6D51D-E22A-A84F-9918-A35198F4A70F}"/>
              </a:ext>
            </a:extLst>
          </p:cNvPr>
          <p:cNvSpPr txBox="1"/>
          <p:nvPr/>
        </p:nvSpPr>
        <p:spPr>
          <a:xfrm>
            <a:off x="609600" y="4928950"/>
            <a:ext cx="1082348" cy="369332"/>
          </a:xfrm>
          <a:prstGeom prst="rect">
            <a:avLst/>
          </a:prstGeom>
          <a:noFill/>
        </p:spPr>
        <p:txBody>
          <a:bodyPr wrap="none" rtlCol="0">
            <a:spAutoFit/>
          </a:bodyPr>
          <a:lstStyle/>
          <a:p>
            <a:r>
              <a:rPr lang="en-US" sz="1800" dirty="0"/>
              <a:t>up-going</a:t>
            </a:r>
          </a:p>
        </p:txBody>
      </p:sp>
    </p:spTree>
    <p:extLst>
      <p:ext uri="{BB962C8B-B14F-4D97-AF65-F5344CB8AC3E}">
        <p14:creationId xmlns:p14="http://schemas.microsoft.com/office/powerpoint/2010/main" val="367483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p>
            <a:r>
              <a:rPr lang="en-US" dirty="0">
                <a:solidFill>
                  <a:schemeClr val="bg1"/>
                </a:solidFill>
              </a:rPr>
              <a:t>Conclusions and Outlook</a:t>
            </a:r>
          </a:p>
        </p:txBody>
      </p:sp>
      <p:sp>
        <p:nvSpPr>
          <p:cNvPr id="3" name="Content Placeholder 2"/>
          <p:cNvSpPr>
            <a:spLocks noGrp="1"/>
          </p:cNvSpPr>
          <p:nvPr>
            <p:ph idx="1"/>
          </p:nvPr>
        </p:nvSpPr>
        <p:spPr>
          <a:xfrm>
            <a:off x="-1" y="3756334"/>
            <a:ext cx="9144000" cy="2796866"/>
          </a:xfrm>
        </p:spPr>
        <p:txBody>
          <a:bodyPr/>
          <a:lstStyle/>
          <a:p>
            <a:r>
              <a:rPr lang="en-US" sz="1800" dirty="0">
                <a:solidFill>
                  <a:schemeClr val="bg1"/>
                </a:solidFill>
              </a:rPr>
              <a:t>Neutrino astronomy is now a reality and a key component of multi-messenger astrophysics</a:t>
            </a:r>
          </a:p>
          <a:p>
            <a:r>
              <a:rPr lang="en-US" sz="1800" dirty="0">
                <a:solidFill>
                  <a:schemeClr val="bg1"/>
                </a:solidFill>
              </a:rPr>
              <a:t>Total (“diffuse”) astrophysical neutrino signal discovered</a:t>
            </a:r>
          </a:p>
          <a:p>
            <a:r>
              <a:rPr lang="en-US" sz="1800" dirty="0">
                <a:solidFill>
                  <a:schemeClr val="bg1"/>
                </a:solidFill>
              </a:rPr>
              <a:t>Continuous improvements in quantification of spectrum, isotropy, flavor ratio</a:t>
            </a:r>
          </a:p>
          <a:p>
            <a:r>
              <a:rPr lang="en-US" sz="1800" dirty="0">
                <a:solidFill>
                  <a:schemeClr val="bg1"/>
                </a:solidFill>
              </a:rPr>
              <a:t>Initial evidence for individual sources has emerged</a:t>
            </a:r>
          </a:p>
          <a:p>
            <a:r>
              <a:rPr lang="en-US" sz="1800" dirty="0">
                <a:solidFill>
                  <a:schemeClr val="bg1"/>
                </a:solidFill>
              </a:rPr>
              <a:t>The neutrino (hadronic) sky is likely as surprising and diverse as the electromagnetic sky</a:t>
            </a:r>
          </a:p>
          <a:p>
            <a:r>
              <a:rPr lang="en-US" sz="1800" dirty="0">
                <a:solidFill>
                  <a:schemeClr val="bg1"/>
                </a:solidFill>
              </a:rPr>
              <a:t>Likely multiple source classes.  What are they?</a:t>
            </a:r>
          </a:p>
          <a:p>
            <a:r>
              <a:rPr lang="en-US" sz="1800" dirty="0">
                <a:solidFill>
                  <a:schemeClr val="bg1"/>
                </a:solidFill>
              </a:rPr>
              <a:t>Next-generation instruments (KM3NeT, Baikal-GVD, </a:t>
            </a:r>
            <a:r>
              <a:rPr lang="en-US" sz="1800" dirty="0" err="1">
                <a:solidFill>
                  <a:schemeClr val="bg1"/>
                </a:solidFill>
              </a:rPr>
              <a:t>IceCube</a:t>
            </a:r>
            <a:r>
              <a:rPr lang="en-US" sz="1800" dirty="0">
                <a:solidFill>
                  <a:schemeClr val="bg1"/>
                </a:solidFill>
              </a:rPr>
              <a:t> Upgrade, </a:t>
            </a:r>
            <a:r>
              <a:rPr lang="en-US" sz="1800" dirty="0" err="1">
                <a:solidFill>
                  <a:schemeClr val="bg1"/>
                </a:solidFill>
              </a:rPr>
              <a:t>IceCube</a:t>
            </a:r>
            <a:r>
              <a:rPr lang="en-US" sz="1800" dirty="0">
                <a:solidFill>
                  <a:schemeClr val="bg1"/>
                </a:solidFill>
              </a:rPr>
              <a:t> Gen2, P-ONE) under construction and planned</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solidFill>
                  <a:schemeClr val="bg1"/>
                </a:solidFill>
              </a:rPr>
              <a:pPr>
                <a:defRPr/>
              </a:pPr>
              <a:t>33</a:t>
            </a:fld>
            <a:endParaRPr lang="en-US" dirty="0">
              <a:solidFill>
                <a:schemeClr val="bg1"/>
              </a:solidFill>
            </a:endParaRPr>
          </a:p>
        </p:txBody>
      </p:sp>
      <p:sp>
        <p:nvSpPr>
          <p:cNvPr id="6" name="Footer Placeholder 5"/>
          <p:cNvSpPr>
            <a:spLocks noGrp="1"/>
          </p:cNvSpPr>
          <p:nvPr>
            <p:ph type="ftr" sz="quarter" idx="3"/>
          </p:nvPr>
        </p:nvSpPr>
        <p:spPr/>
        <p:txBody>
          <a:bodyPr/>
          <a:lstStyle/>
          <a:p>
            <a:pPr>
              <a:defRPr/>
            </a:pPr>
            <a:r>
              <a:rPr lang="en-US">
                <a:solidFill>
                  <a:schemeClr val="bg1"/>
                </a:solidFill>
              </a:rPr>
              <a:t>Justin Vandenbroucke                           High-energy (astrophysical) neutrinos</a:t>
            </a: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4969" y="555934"/>
            <a:ext cx="5314061" cy="3098098"/>
          </a:xfrm>
          <a:prstGeom prst="rect">
            <a:avLst/>
          </a:prstGeom>
        </p:spPr>
      </p:pic>
    </p:spTree>
    <p:extLst>
      <p:ext uri="{BB962C8B-B14F-4D97-AF65-F5344CB8AC3E}">
        <p14:creationId xmlns:p14="http://schemas.microsoft.com/office/powerpoint/2010/main" val="1893942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7A9F-138C-BA4A-9CBC-C6D0E283DE30}"/>
              </a:ext>
            </a:extLst>
          </p:cNvPr>
          <p:cNvSpPr>
            <a:spLocks noGrp="1"/>
          </p:cNvSpPr>
          <p:nvPr>
            <p:ph type="title"/>
          </p:nvPr>
        </p:nvSpPr>
        <p:spPr>
          <a:xfrm>
            <a:off x="0" y="0"/>
            <a:ext cx="9144000" cy="1417638"/>
          </a:xfrm>
        </p:spPr>
        <p:txBody>
          <a:bodyPr/>
          <a:lstStyle/>
          <a:p>
            <a:r>
              <a:rPr lang="en-US" dirty="0"/>
              <a:t>High-energy neutrino contributions at TAUP 2021</a:t>
            </a:r>
          </a:p>
        </p:txBody>
      </p:sp>
      <p:sp>
        <p:nvSpPr>
          <p:cNvPr id="3" name="Content Placeholder 2">
            <a:extLst>
              <a:ext uri="{FF2B5EF4-FFF2-40B4-BE49-F238E27FC236}">
                <a16:creationId xmlns:a16="http://schemas.microsoft.com/office/drawing/2014/main" id="{082EF915-5046-514E-88D2-5E3173947287}"/>
              </a:ext>
            </a:extLst>
          </p:cNvPr>
          <p:cNvSpPr>
            <a:spLocks noGrp="1"/>
          </p:cNvSpPr>
          <p:nvPr>
            <p:ph idx="1"/>
          </p:nvPr>
        </p:nvSpPr>
        <p:spPr>
          <a:xfrm>
            <a:off x="0" y="1417638"/>
            <a:ext cx="8686800" cy="4708525"/>
          </a:xfrm>
        </p:spPr>
        <p:txBody>
          <a:bodyPr/>
          <a:lstStyle/>
          <a:p>
            <a:r>
              <a:rPr lang="en-US" sz="1200" dirty="0"/>
              <a:t>Ali </a:t>
            </a:r>
            <a:r>
              <a:rPr lang="en-US" sz="1200" dirty="0" err="1"/>
              <a:t>Kheirandish</a:t>
            </a:r>
            <a:r>
              <a:rPr lang="en-US" sz="1200" dirty="0"/>
              <a:t>, High-energy neutrinos from supernovae: prospects for identification in current and future neutrino telescopes (8/30 parallel)</a:t>
            </a:r>
          </a:p>
          <a:p>
            <a:r>
              <a:rPr lang="en-US" sz="1200" dirty="0"/>
              <a:t>Silvia Celli, KM3NeT: Status and perspectives for neutrino astronomy from the MeV to the </a:t>
            </a:r>
            <a:r>
              <a:rPr lang="en-US" sz="1200" dirty="0" err="1"/>
              <a:t>PeV</a:t>
            </a:r>
            <a:r>
              <a:rPr lang="en-US" sz="1200" dirty="0"/>
              <a:t> (8/30 parallel)</a:t>
            </a:r>
          </a:p>
          <a:p>
            <a:r>
              <a:rPr lang="en-US" sz="1200" dirty="0"/>
              <a:t>Viviana Niro, Neutrinos from Galactic sources (8/30 parallel)</a:t>
            </a:r>
          </a:p>
          <a:p>
            <a:r>
              <a:rPr lang="en-US" sz="1200" dirty="0"/>
              <a:t>Islam </a:t>
            </a:r>
            <a:r>
              <a:rPr lang="en-US" sz="1200" dirty="0" err="1"/>
              <a:t>Unatlokov</a:t>
            </a:r>
            <a:r>
              <a:rPr lang="en-US" sz="1200" dirty="0"/>
              <a:t>, Search for neutrino counterparts of LIGO/Virgo gravitational waves (8/30 parallel)</a:t>
            </a:r>
          </a:p>
          <a:p>
            <a:r>
              <a:rPr lang="en-US" sz="1200" dirty="0"/>
              <a:t>Peter Denton, Visible decay of astrophysical neutrinos at </a:t>
            </a:r>
            <a:r>
              <a:rPr lang="en-US" sz="1200" dirty="0" err="1"/>
              <a:t>IceCube</a:t>
            </a:r>
            <a:r>
              <a:rPr lang="en-US" sz="1200" dirty="0"/>
              <a:t> (8/30 parallel)</a:t>
            </a:r>
          </a:p>
          <a:p>
            <a:r>
              <a:rPr lang="en-US" sz="1200" dirty="0"/>
              <a:t>Andrew Cheek, Dark matter physics in neutrino telescopes and neutrino physics in dark matter detectors (8/30 parallel)</a:t>
            </a:r>
          </a:p>
          <a:p>
            <a:r>
              <a:rPr lang="en-US" sz="1200" dirty="0"/>
              <a:t>Soumya </a:t>
            </a:r>
            <a:r>
              <a:rPr lang="en-US" sz="1200" dirty="0" err="1"/>
              <a:t>Sadhukhan</a:t>
            </a:r>
            <a:r>
              <a:rPr lang="en-US" sz="1200" dirty="0"/>
              <a:t>, </a:t>
            </a:r>
            <a:r>
              <a:rPr lang="en-US" sz="1200" dirty="0" err="1"/>
              <a:t>IceCube</a:t>
            </a:r>
            <a:r>
              <a:rPr lang="en-US" sz="1200" dirty="0"/>
              <a:t> </a:t>
            </a:r>
            <a:r>
              <a:rPr lang="en-US" sz="1200" dirty="0" err="1"/>
              <a:t>PeV</a:t>
            </a:r>
            <a:r>
              <a:rPr lang="en-US" sz="1200" dirty="0"/>
              <a:t> events and NSI: role of charged Higgs (8/30 parallel)</a:t>
            </a:r>
          </a:p>
          <a:p>
            <a:r>
              <a:rPr lang="en-US" sz="1200" dirty="0"/>
              <a:t>Iván Esteban, Probing secret interactions of astrophysical neutrinos in the high-statistics era</a:t>
            </a:r>
          </a:p>
          <a:p>
            <a:r>
              <a:rPr lang="en-US" sz="1200" dirty="0"/>
              <a:t>Damiano F.G. </a:t>
            </a:r>
            <a:r>
              <a:rPr lang="en-US" sz="1200" dirty="0" err="1"/>
              <a:t>Fiorillo</a:t>
            </a:r>
            <a:r>
              <a:rPr lang="en-US" sz="1200" dirty="0"/>
              <a:t>, </a:t>
            </a:r>
            <a:r>
              <a:rPr lang="en-US" sz="1200" dirty="0" err="1"/>
              <a:t>IceCube</a:t>
            </a:r>
            <a:r>
              <a:rPr lang="en-US" sz="1200" dirty="0"/>
              <a:t> constraints on violation of the equivalence principle (8/31 parallel)</a:t>
            </a:r>
          </a:p>
          <a:p>
            <a:r>
              <a:rPr lang="en-US" sz="1200" dirty="0" err="1"/>
              <a:t>Soebur</a:t>
            </a:r>
            <a:r>
              <a:rPr lang="en-US" sz="1200" dirty="0"/>
              <a:t> Razzaque, Line of sight </a:t>
            </a:r>
            <a:r>
              <a:rPr lang="en-US" sz="1200" dirty="0" err="1"/>
              <a:t>PeV-EeV</a:t>
            </a:r>
            <a:r>
              <a:rPr lang="en-US" sz="1200" dirty="0"/>
              <a:t> neutrinos from gamma-ray blazars due to ultrahigh-energy cosmic-ray propagation (8/31 parallel)</a:t>
            </a:r>
          </a:p>
          <a:p>
            <a:r>
              <a:rPr lang="en-US" sz="1200" dirty="0"/>
              <a:t>Chiara </a:t>
            </a:r>
            <a:r>
              <a:rPr lang="en-US" sz="1200" dirty="0" err="1"/>
              <a:t>Poirè</a:t>
            </a:r>
            <a:r>
              <a:rPr lang="en-US" sz="1200" dirty="0"/>
              <a:t>, Indirect dark matter searches towards the Sun with ANTARES neutrino telescope (9/1 parallel)</a:t>
            </a:r>
          </a:p>
          <a:p>
            <a:r>
              <a:rPr lang="en-US" sz="1200" dirty="0"/>
              <a:t>Philip </a:t>
            </a:r>
            <a:r>
              <a:rPr lang="en-US" sz="1200" dirty="0" err="1"/>
              <a:t>Ruehl</a:t>
            </a:r>
            <a:r>
              <a:rPr lang="en-US" sz="1200" dirty="0"/>
              <a:t>, </a:t>
            </a:r>
            <a:r>
              <a:rPr lang="en-US" sz="1200" dirty="0" err="1"/>
              <a:t>Multimessenger</a:t>
            </a:r>
            <a:r>
              <a:rPr lang="en-US" sz="1200" dirty="0"/>
              <a:t> astronomy of transient point sources at the Pierre Auger Observatory (9/1 parallel)</a:t>
            </a:r>
          </a:p>
          <a:p>
            <a:r>
              <a:rPr lang="en-US" sz="1200" dirty="0"/>
              <a:t>Viktor </a:t>
            </a:r>
            <a:r>
              <a:rPr lang="en-US" sz="1200" dirty="0" err="1"/>
              <a:t>Romanenko</a:t>
            </a:r>
            <a:r>
              <a:rPr lang="en-US" sz="1200" dirty="0"/>
              <a:t>, Searches for sub-</a:t>
            </a:r>
            <a:r>
              <a:rPr lang="en-US" sz="1200" dirty="0" err="1"/>
              <a:t>PeV</a:t>
            </a:r>
            <a:r>
              <a:rPr lang="en-US" sz="1200" dirty="0"/>
              <a:t> photons in coincidence with neutrinos (9/1 parallel)</a:t>
            </a:r>
          </a:p>
          <a:p>
            <a:r>
              <a:rPr lang="en-US" sz="1200" dirty="0"/>
              <a:t>Pablo Correa, Searching for high-energy neutrinos from ultra-luminous infrared </a:t>
            </a:r>
            <a:r>
              <a:rPr lang="en-US" sz="1200" dirty="0" err="1"/>
              <a:t>galaxie</a:t>
            </a:r>
            <a:r>
              <a:rPr lang="en-US" sz="1200" dirty="0"/>
              <a:t> with </a:t>
            </a:r>
            <a:r>
              <a:rPr lang="en-US" sz="1200" dirty="0" err="1"/>
              <a:t>IceCube</a:t>
            </a:r>
            <a:r>
              <a:rPr lang="en-US" sz="1200" dirty="0"/>
              <a:t> (9/1 parallel)</a:t>
            </a:r>
          </a:p>
          <a:p>
            <a:r>
              <a:rPr lang="en-US" sz="1200" dirty="0"/>
              <a:t>Gonzalo </a:t>
            </a:r>
            <a:r>
              <a:rPr lang="en-US" sz="1200" dirty="0" err="1"/>
              <a:t>Parente</a:t>
            </a:r>
            <a:r>
              <a:rPr lang="en-US" sz="1200" dirty="0"/>
              <a:t>, The search for ultra-high energy neutrinos through highly inclined air showers in the Pierre Auger Observatory (9/1 parallel)</a:t>
            </a:r>
          </a:p>
          <a:p>
            <a:r>
              <a:rPr lang="en-US" sz="1200" dirty="0" err="1"/>
              <a:t>Najia</a:t>
            </a:r>
            <a:r>
              <a:rPr lang="en-US" sz="1200" dirty="0"/>
              <a:t> </a:t>
            </a:r>
            <a:r>
              <a:rPr lang="en-US" sz="1200" dirty="0" err="1"/>
              <a:t>Moureem</a:t>
            </a:r>
            <a:r>
              <a:rPr lang="en-US" sz="1200" dirty="0"/>
              <a:t> </a:t>
            </a:r>
            <a:r>
              <a:rPr lang="en-US" sz="1200" dirty="0" err="1"/>
              <a:t>Binte</a:t>
            </a:r>
            <a:r>
              <a:rPr lang="en-US" sz="1200" dirty="0"/>
              <a:t> Amin, Implementation of </a:t>
            </a:r>
            <a:r>
              <a:rPr lang="en-US" sz="1200" dirty="0" err="1"/>
              <a:t>IceTop</a:t>
            </a:r>
            <a:r>
              <a:rPr lang="en-US" sz="1200" dirty="0"/>
              <a:t> data in the </a:t>
            </a:r>
            <a:r>
              <a:rPr lang="en-US" sz="1200" dirty="0" err="1"/>
              <a:t>IceCube</a:t>
            </a:r>
            <a:r>
              <a:rPr lang="en-US" sz="1200" dirty="0"/>
              <a:t> </a:t>
            </a:r>
            <a:r>
              <a:rPr lang="en-US" sz="1200" dirty="0" err="1"/>
              <a:t>realtime</a:t>
            </a:r>
            <a:r>
              <a:rPr lang="en-US" sz="1200" dirty="0"/>
              <a:t> alert system (9/1 parallel)</a:t>
            </a:r>
          </a:p>
          <a:p>
            <a:r>
              <a:rPr lang="en-US" sz="1200" dirty="0"/>
              <a:t>Antonio </a:t>
            </a:r>
            <a:r>
              <a:rPr lang="en-US" sz="1200" dirty="0" err="1"/>
              <a:t>Ambrosone</a:t>
            </a:r>
            <a:r>
              <a:rPr lang="en-US" sz="1200" dirty="0"/>
              <a:t>, A novel </a:t>
            </a:r>
            <a:r>
              <a:rPr lang="en-US" sz="1200" dirty="0" err="1"/>
              <a:t>multimessenger</a:t>
            </a:r>
            <a:r>
              <a:rPr lang="en-US" sz="1200" dirty="0"/>
              <a:t> study of starburst galaxies: implications for neutrino astronomy (9/2 parallel)</a:t>
            </a:r>
          </a:p>
          <a:p>
            <a:r>
              <a:rPr lang="en-US" sz="1200" dirty="0" err="1"/>
              <a:t>Umut</a:t>
            </a:r>
            <a:r>
              <a:rPr lang="en-US" sz="1200" dirty="0"/>
              <a:t> </a:t>
            </a:r>
            <a:r>
              <a:rPr lang="en-US" sz="1200" dirty="0" err="1"/>
              <a:t>Kose</a:t>
            </a:r>
            <a:r>
              <a:rPr lang="en-US" sz="1200" dirty="0"/>
              <a:t>, Measuring high-energy neutrinos with </a:t>
            </a:r>
            <a:r>
              <a:rPr lang="en-US" sz="1200" dirty="0" err="1"/>
              <a:t>FASERnu</a:t>
            </a:r>
            <a:r>
              <a:rPr lang="en-US" sz="1200" dirty="0"/>
              <a:t> in the LHC Run-3 (9/2 parallel)</a:t>
            </a:r>
          </a:p>
          <a:p>
            <a:r>
              <a:rPr lang="en-US" sz="1200" dirty="0"/>
              <a:t>Jose Carpio, Time delay distributions of neutrino echoes induced by secret neutrino interactions (9/2 parallel)</a:t>
            </a:r>
          </a:p>
          <a:p>
            <a:endParaRPr lang="en-US" sz="1200" dirty="0"/>
          </a:p>
        </p:txBody>
      </p:sp>
      <p:sp>
        <p:nvSpPr>
          <p:cNvPr id="4" name="Footer Placeholder 3">
            <a:extLst>
              <a:ext uri="{FF2B5EF4-FFF2-40B4-BE49-F238E27FC236}">
                <a16:creationId xmlns:a16="http://schemas.microsoft.com/office/drawing/2014/main" id="{EA8ECC97-B653-844A-B346-8CAFD89410CA}"/>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6EA761ED-CB46-C943-B360-3FEF08763F1A}"/>
              </a:ext>
            </a:extLst>
          </p:cNvPr>
          <p:cNvSpPr>
            <a:spLocks noGrp="1"/>
          </p:cNvSpPr>
          <p:nvPr>
            <p:ph type="sldNum" sz="quarter" idx="4"/>
          </p:nvPr>
        </p:nvSpPr>
        <p:spPr/>
        <p:txBody>
          <a:bodyPr/>
          <a:lstStyle/>
          <a:p>
            <a:pPr>
              <a:defRPr/>
            </a:pPr>
            <a:fld id="{FE987253-B894-114D-BDC2-8F3A1EBD88EF}" type="slidenum">
              <a:rPr lang="en-US" smtClean="0"/>
              <a:pPr>
                <a:defRPr/>
              </a:pPr>
              <a:t>34</a:t>
            </a:fld>
            <a:endParaRPr lang="en-US" dirty="0"/>
          </a:p>
        </p:txBody>
      </p:sp>
    </p:spTree>
    <p:extLst>
      <p:ext uri="{BB962C8B-B14F-4D97-AF65-F5344CB8AC3E}">
        <p14:creationId xmlns:p14="http://schemas.microsoft.com/office/powerpoint/2010/main" val="23982971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7867" y="1550035"/>
            <a:ext cx="4778015" cy="3700588"/>
          </a:xfrm>
          <a:prstGeom prst="rect">
            <a:avLst/>
          </a:prstGeom>
        </p:spPr>
      </p:pic>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118" y="2065267"/>
            <a:ext cx="3531865" cy="2735440"/>
          </a:xfrm>
          <a:prstGeom prst="rect">
            <a:avLst/>
          </a:prstGeom>
        </p:spPr>
      </p:pic>
      <p:sp>
        <p:nvSpPr>
          <p:cNvPr id="3" name="TextBox 2"/>
          <p:cNvSpPr txBox="1"/>
          <p:nvPr/>
        </p:nvSpPr>
        <p:spPr>
          <a:xfrm>
            <a:off x="581822" y="1413939"/>
            <a:ext cx="3260474" cy="908551"/>
          </a:xfrm>
          <a:prstGeom prst="rect">
            <a:avLst/>
          </a:prstGeom>
          <a:noFill/>
        </p:spPr>
        <p:txBody>
          <a:bodyPr wrap="square" lIns="76767" tIns="38402" rIns="76767" bIns="38402" rtlCol="0">
            <a:spAutoFit/>
          </a:bodyPr>
          <a:lstStyle/>
          <a:p>
            <a:r>
              <a:rPr lang="en-US" sz="1800" dirty="0">
                <a:latin typeface="+mn-lt"/>
              </a:rPr>
              <a:t>Source direction at GVD site</a:t>
            </a:r>
          </a:p>
          <a:p>
            <a:r>
              <a:rPr lang="en-US" sz="1800" dirty="0">
                <a:solidFill>
                  <a:prstClr val="black"/>
                </a:solidFill>
                <a:latin typeface="+mn-lt"/>
              </a:rPr>
              <a:t>(zenith angle 45°&lt; </a:t>
            </a:r>
            <a:r>
              <a:rPr lang="el-GR" sz="1800" dirty="0">
                <a:solidFill>
                  <a:prstClr val="black"/>
                </a:solidFill>
                <a:latin typeface="+mn-lt"/>
              </a:rPr>
              <a:t>θ</a:t>
            </a:r>
            <a:r>
              <a:rPr lang="en-US" sz="1800" dirty="0">
                <a:solidFill>
                  <a:prstClr val="black"/>
                </a:solidFill>
                <a:latin typeface="+mn-lt"/>
              </a:rPr>
              <a:t> &lt;126°</a:t>
            </a:r>
            <a:endParaRPr lang="ru-RU" sz="1800" dirty="0">
              <a:solidFill>
                <a:prstClr val="black"/>
              </a:solidFill>
              <a:latin typeface="+mn-lt"/>
            </a:endParaRPr>
          </a:p>
          <a:p>
            <a:endParaRPr lang="ru-RU" sz="1800" dirty="0">
              <a:latin typeface="+mn-lt"/>
            </a:endParaRPr>
          </a:p>
        </p:txBody>
      </p:sp>
      <p:sp>
        <p:nvSpPr>
          <p:cNvPr id="9" name="TextBox 8"/>
          <p:cNvSpPr txBox="1"/>
          <p:nvPr/>
        </p:nvSpPr>
        <p:spPr>
          <a:xfrm>
            <a:off x="3842296" y="5525116"/>
            <a:ext cx="5075485" cy="385331"/>
          </a:xfrm>
          <a:prstGeom prst="rect">
            <a:avLst/>
          </a:prstGeom>
          <a:noFill/>
        </p:spPr>
        <p:txBody>
          <a:bodyPr wrap="square" lIns="76767" tIns="38402" rIns="76767" bIns="38402" rtlCol="0">
            <a:spAutoFit/>
          </a:bodyPr>
          <a:lstStyle/>
          <a:p>
            <a:pPr algn="ctr"/>
            <a:r>
              <a:rPr lang="en-US" sz="2000" dirty="0"/>
              <a:t>No GVD events associated with IC170922A</a:t>
            </a:r>
            <a:endParaRPr lang="ru-RU" sz="2000" dirty="0"/>
          </a:p>
        </p:txBody>
      </p:sp>
      <p:sp>
        <p:nvSpPr>
          <p:cNvPr id="10" name="TextBox 9"/>
          <p:cNvSpPr txBox="1"/>
          <p:nvPr/>
        </p:nvSpPr>
        <p:spPr>
          <a:xfrm>
            <a:off x="28" y="0"/>
            <a:ext cx="9208257" cy="569997"/>
          </a:xfrm>
          <a:prstGeom prst="rect">
            <a:avLst/>
          </a:prstGeom>
          <a:noFill/>
        </p:spPr>
        <p:txBody>
          <a:bodyPr wrap="square" lIns="76767" tIns="38402" rIns="76767" bIns="38402" rtlCol="0">
            <a:spAutoFit/>
          </a:bodyPr>
          <a:lstStyle/>
          <a:p>
            <a:r>
              <a:rPr lang="en-US" sz="3200" dirty="0">
                <a:latin typeface="+mj-lt"/>
              </a:rPr>
              <a:t>Baikal-GVD search for 𝜈s ± 1 day around IC170922A</a:t>
            </a:r>
            <a:endParaRPr lang="ru-RU" sz="3200" dirty="0">
              <a:latin typeface="+mj-lt"/>
            </a:endParaRPr>
          </a:p>
        </p:txBody>
      </p:sp>
      <p:sp>
        <p:nvSpPr>
          <p:cNvPr id="11" name="TextBox 10"/>
          <p:cNvSpPr txBox="1"/>
          <p:nvPr/>
        </p:nvSpPr>
        <p:spPr>
          <a:xfrm>
            <a:off x="5016135" y="1140218"/>
            <a:ext cx="3694705" cy="354553"/>
          </a:xfrm>
          <a:prstGeom prst="rect">
            <a:avLst/>
          </a:prstGeom>
          <a:noFill/>
        </p:spPr>
        <p:txBody>
          <a:bodyPr wrap="square" lIns="76767" tIns="38402" rIns="76767" bIns="38402" rtlCol="0">
            <a:spAutoFit/>
          </a:bodyPr>
          <a:lstStyle/>
          <a:p>
            <a:r>
              <a:rPr lang="en-US" sz="1800" dirty="0"/>
              <a:t>Angular distance from the source</a:t>
            </a:r>
            <a:endParaRPr lang="ru-RU" sz="1800" dirty="0"/>
          </a:p>
        </p:txBody>
      </p:sp>
      <p:sp>
        <p:nvSpPr>
          <p:cNvPr id="6" name="Footer Placeholder 5">
            <a:extLst>
              <a:ext uri="{FF2B5EF4-FFF2-40B4-BE49-F238E27FC236}">
                <a16:creationId xmlns:a16="http://schemas.microsoft.com/office/drawing/2014/main" id="{2031EE84-2C8B-224E-9826-9D524486E14D}"/>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8" name="Slide Number Placeholder 7">
            <a:extLst>
              <a:ext uri="{FF2B5EF4-FFF2-40B4-BE49-F238E27FC236}">
                <a16:creationId xmlns:a16="http://schemas.microsoft.com/office/drawing/2014/main" id="{06DCFF50-0F10-6E4D-883A-4AE4F1F74ADA}"/>
              </a:ext>
            </a:extLst>
          </p:cNvPr>
          <p:cNvSpPr>
            <a:spLocks noGrp="1"/>
          </p:cNvSpPr>
          <p:nvPr>
            <p:ph type="sldNum" sz="quarter" idx="4"/>
          </p:nvPr>
        </p:nvSpPr>
        <p:spPr/>
        <p:txBody>
          <a:bodyPr/>
          <a:lstStyle/>
          <a:p>
            <a:pPr>
              <a:defRPr/>
            </a:pPr>
            <a:fld id="{FE987253-B894-114D-BDC2-8F3A1EBD88EF}" type="slidenum">
              <a:rPr lang="en-US" smtClean="0"/>
              <a:pPr>
                <a:defRPr/>
              </a:pPr>
              <a:t>35</a:t>
            </a:fld>
            <a:endParaRPr lang="en-US" dirty="0"/>
          </a:p>
        </p:txBody>
      </p:sp>
    </p:spTree>
    <p:extLst>
      <p:ext uri="{BB962C8B-B14F-4D97-AF65-F5344CB8AC3E}">
        <p14:creationId xmlns:p14="http://schemas.microsoft.com/office/powerpoint/2010/main" val="2824605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10" name="Shape 60"/>
          <p:cNvPicPr preferRelativeResize="0">
            <a:picLocks noChangeAspect="1"/>
          </p:cNvPicPr>
          <p:nvPr/>
        </p:nvPicPr>
        <p:blipFill>
          <a:blip r:embed="rId3">
            <a:alphaModFix/>
          </a:blip>
          <a:stretch>
            <a:fillRect/>
          </a:stretch>
        </p:blipFill>
        <p:spPr>
          <a:xfrm>
            <a:off x="5350746" y="457200"/>
            <a:ext cx="3588466" cy="3588466"/>
          </a:xfrm>
          <a:prstGeom prst="rect">
            <a:avLst/>
          </a:prstGeom>
          <a:noFill/>
          <a:ln>
            <a:noFill/>
          </a:ln>
        </p:spPr>
      </p:pic>
      <p:pic>
        <p:nvPicPr>
          <p:cNvPr id="12" name="Shape 86"/>
          <p:cNvPicPr preferRelativeResize="0">
            <a:picLocks noChangeAspect="1"/>
          </p:cNvPicPr>
          <p:nvPr/>
        </p:nvPicPr>
        <p:blipFill>
          <a:blip r:embed="rId4">
            <a:alphaModFix/>
          </a:blip>
          <a:stretch>
            <a:fillRect/>
          </a:stretch>
        </p:blipFill>
        <p:spPr>
          <a:xfrm>
            <a:off x="1" y="861006"/>
            <a:ext cx="5333423" cy="3757628"/>
          </a:xfrm>
          <a:prstGeom prst="rect">
            <a:avLst/>
          </a:prstGeom>
          <a:noFill/>
          <a:ln>
            <a:noFill/>
          </a:ln>
        </p:spPr>
      </p:pic>
      <p:sp>
        <p:nvSpPr>
          <p:cNvPr id="2" name="Title 1"/>
          <p:cNvSpPr>
            <a:spLocks noGrp="1"/>
          </p:cNvSpPr>
          <p:nvPr>
            <p:ph type="title"/>
          </p:nvPr>
        </p:nvSpPr>
        <p:spPr>
          <a:xfrm>
            <a:off x="1" y="0"/>
            <a:ext cx="9177336" cy="662419"/>
          </a:xfrm>
        </p:spPr>
        <p:txBody>
          <a:bodyPr/>
          <a:lstStyle/>
          <a:p>
            <a:r>
              <a:rPr lang="en-US" dirty="0"/>
              <a:t>Glashow resonance event</a:t>
            </a:r>
          </a:p>
        </p:txBody>
      </p:sp>
      <p:sp>
        <p:nvSpPr>
          <p:cNvPr id="3" name="TextBox 2"/>
          <p:cNvSpPr txBox="1"/>
          <p:nvPr/>
        </p:nvSpPr>
        <p:spPr>
          <a:xfrm>
            <a:off x="838200" y="1646156"/>
            <a:ext cx="1987568" cy="707886"/>
          </a:xfrm>
          <a:prstGeom prst="rect">
            <a:avLst/>
          </a:prstGeom>
          <a:noFill/>
        </p:spPr>
        <p:txBody>
          <a:bodyPr wrap="square" rtlCol="0">
            <a:spAutoFit/>
          </a:bodyPr>
          <a:lstStyle/>
          <a:p>
            <a:pPr algn="ctr"/>
            <a:r>
              <a:rPr lang="en-US" sz="2000" dirty="0"/>
              <a:t>Resonance:</a:t>
            </a:r>
          </a:p>
          <a:p>
            <a:pPr algn="ctr"/>
            <a:r>
              <a:rPr lang="en-US" sz="2000" dirty="0" err="1"/>
              <a:t>E</a:t>
            </a:r>
            <a:r>
              <a:rPr lang="en-US" sz="2000" baseline="-25000" dirty="0" err="1">
                <a:latin typeface="Symbol" charset="2"/>
                <a:cs typeface="Symbol" charset="2"/>
              </a:rPr>
              <a:t>n</a:t>
            </a:r>
            <a:r>
              <a:rPr lang="en-US" sz="2000" dirty="0"/>
              <a:t> = 6.3 </a:t>
            </a:r>
            <a:r>
              <a:rPr lang="en-US" sz="2000" dirty="0" err="1"/>
              <a:t>PeV</a:t>
            </a:r>
            <a:endParaRPr lang="en-US" sz="2000" dirty="0"/>
          </a:p>
        </p:txBody>
      </p:sp>
      <p:sp>
        <p:nvSpPr>
          <p:cNvPr id="4" name="TextBox 3"/>
          <p:cNvSpPr txBox="1"/>
          <p:nvPr/>
        </p:nvSpPr>
        <p:spPr>
          <a:xfrm>
            <a:off x="130969" y="4873362"/>
            <a:ext cx="8915399" cy="1061829"/>
          </a:xfrm>
          <a:prstGeom prst="rect">
            <a:avLst/>
          </a:prstGeom>
          <a:noFill/>
        </p:spPr>
        <p:txBody>
          <a:bodyPr wrap="square" rtlCol="0">
            <a:spAutoFit/>
          </a:bodyPr>
          <a:lstStyle/>
          <a:p>
            <a:pPr marL="342900" indent="-342900">
              <a:buFont typeface="Arial" charset="0"/>
              <a:buChar char="•"/>
            </a:pPr>
            <a:r>
              <a:rPr lang="en-US" sz="2100" dirty="0">
                <a:latin typeface="+mn-lt"/>
              </a:rPr>
              <a:t>Event not contained:  identified in partially contained </a:t>
            </a:r>
            <a:r>
              <a:rPr lang="en-US" sz="2100" dirty="0" err="1">
                <a:latin typeface="+mn-lt"/>
              </a:rPr>
              <a:t>PeV</a:t>
            </a:r>
            <a:r>
              <a:rPr lang="en-US" sz="2100" dirty="0">
                <a:latin typeface="+mn-lt"/>
              </a:rPr>
              <a:t> search (PEPE)</a:t>
            </a:r>
          </a:p>
          <a:p>
            <a:pPr marL="342900" indent="-342900">
              <a:buFont typeface="Arial" charset="0"/>
              <a:buChar char="•"/>
            </a:pPr>
            <a:r>
              <a:rPr lang="en-US" sz="2100" dirty="0" err="1">
                <a:latin typeface="+mn-lt"/>
              </a:rPr>
              <a:t>IceCube</a:t>
            </a:r>
            <a:r>
              <a:rPr lang="en-US" sz="2100" dirty="0">
                <a:latin typeface="+mn-lt"/>
              </a:rPr>
              <a:t>, 1710.01191 (ICRC)</a:t>
            </a:r>
          </a:p>
          <a:p>
            <a:pPr marL="342900" indent="-342900">
              <a:buFont typeface="Arial" charset="0"/>
              <a:buChar char="•"/>
            </a:pPr>
            <a:r>
              <a:rPr lang="en-US" sz="2100" dirty="0">
                <a:latin typeface="+mn-lt"/>
              </a:rPr>
              <a:t>6.05 ± 0.72 </a:t>
            </a:r>
            <a:r>
              <a:rPr lang="en-US" sz="2100" dirty="0" err="1">
                <a:latin typeface="+mn-lt"/>
              </a:rPr>
              <a:t>PeV</a:t>
            </a:r>
            <a:r>
              <a:rPr lang="en-US" sz="2100" dirty="0">
                <a:latin typeface="+mn-lt"/>
              </a:rPr>
              <a:t> visible energy</a:t>
            </a:r>
          </a:p>
        </p:txBody>
      </p:sp>
      <p:sp>
        <p:nvSpPr>
          <p:cNvPr id="5" name="Footer Placeholder 4"/>
          <p:cNvSpPr>
            <a:spLocks noGrp="1"/>
          </p:cNvSpPr>
          <p:nvPr>
            <p:ph type="ftr" sz="quarter" idx="3"/>
          </p:nvPr>
        </p:nvSpPr>
        <p:spPr/>
        <p:txBody>
          <a:bodyPr/>
          <a:lstStyle/>
          <a:p>
            <a:pPr>
              <a:defRPr/>
            </a:pPr>
            <a:r>
              <a:rPr lang="en-US"/>
              <a:t>Justin Vandenbroucke                           High-energy (astrophysical) neutrinos</a:t>
            </a:r>
            <a:endParaRPr lang="en-US" dirty="0"/>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36</a:t>
            </a:fld>
            <a:endParaRPr lang="en-US" dirty="0"/>
          </a:p>
        </p:txBody>
      </p:sp>
      <p:sp>
        <p:nvSpPr>
          <p:cNvPr id="7" name="Rectangle 6">
            <a:extLst>
              <a:ext uri="{FF2B5EF4-FFF2-40B4-BE49-F238E27FC236}">
                <a16:creationId xmlns:a16="http://schemas.microsoft.com/office/drawing/2014/main" id="{7865406D-BB2E-AF4D-BD58-FFD788C9E7C5}"/>
              </a:ext>
            </a:extLst>
          </p:cNvPr>
          <p:cNvSpPr/>
          <p:nvPr/>
        </p:nvSpPr>
        <p:spPr>
          <a:xfrm>
            <a:off x="4554179" y="6012658"/>
            <a:ext cx="3980221" cy="369332"/>
          </a:xfrm>
          <a:prstGeom prst="rect">
            <a:avLst/>
          </a:prstGeom>
        </p:spPr>
        <p:txBody>
          <a:bodyPr wrap="square">
            <a:spAutoFit/>
          </a:bodyPr>
          <a:lstStyle/>
          <a:p>
            <a:r>
              <a:rPr lang="en-US" sz="1800" dirty="0" err="1"/>
              <a:t>IceCube</a:t>
            </a:r>
            <a:r>
              <a:rPr lang="en-US" sz="1800" dirty="0"/>
              <a:t>, Nature 591, 220-224 (2021)</a:t>
            </a:r>
          </a:p>
        </p:txBody>
      </p:sp>
    </p:spTree>
    <p:extLst>
      <p:ext uri="{BB962C8B-B14F-4D97-AF65-F5344CB8AC3E}">
        <p14:creationId xmlns:p14="http://schemas.microsoft.com/office/powerpoint/2010/main" val="33838971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3"/>
          <a:stretch>
            <a:fillRect/>
          </a:stretch>
        </p:blipFill>
        <p:spPr>
          <a:xfrm>
            <a:off x="1295400" y="524559"/>
            <a:ext cx="5982750" cy="4675314"/>
          </a:xfrm>
          <a:prstGeom prst="rect">
            <a:avLst/>
          </a:prstGeom>
        </p:spPr>
      </p:pic>
      <p:sp>
        <p:nvSpPr>
          <p:cNvPr id="2" name="Title 1"/>
          <p:cNvSpPr>
            <a:spLocks noGrp="1"/>
          </p:cNvSpPr>
          <p:nvPr>
            <p:ph type="title"/>
          </p:nvPr>
        </p:nvSpPr>
        <p:spPr>
          <a:xfrm>
            <a:off x="0" y="1"/>
            <a:ext cx="9144000" cy="524558"/>
          </a:xfrm>
        </p:spPr>
        <p:txBody>
          <a:bodyPr/>
          <a:lstStyle/>
          <a:p>
            <a:r>
              <a:rPr lang="en-US" dirty="0"/>
              <a:t>Search for diffuse Galactic neutrinos</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37</a:t>
            </a:fld>
            <a:endParaRPr lang="en-US" dirty="0"/>
          </a:p>
        </p:txBody>
      </p:sp>
      <p:sp>
        <p:nvSpPr>
          <p:cNvPr id="6" name="TextBox 5"/>
          <p:cNvSpPr txBox="1"/>
          <p:nvPr/>
        </p:nvSpPr>
        <p:spPr>
          <a:xfrm>
            <a:off x="157162" y="5334000"/>
            <a:ext cx="8760619" cy="1477328"/>
          </a:xfrm>
          <a:prstGeom prst="rect">
            <a:avLst/>
          </a:prstGeom>
          <a:noFill/>
        </p:spPr>
        <p:txBody>
          <a:bodyPr wrap="square" rtlCol="0">
            <a:spAutoFit/>
          </a:bodyPr>
          <a:lstStyle/>
          <a:p>
            <a:pPr marL="457200" indent="-457200">
              <a:buFont typeface="Arial" charset="0"/>
              <a:buChar char="•"/>
            </a:pPr>
            <a:r>
              <a:rPr lang="en-US" sz="1800" dirty="0"/>
              <a:t>Galactic neutrinos are expected from both diffuse emission and discrete sources</a:t>
            </a:r>
          </a:p>
          <a:p>
            <a:pPr marL="457200" indent="-457200">
              <a:buFont typeface="Arial" charset="0"/>
              <a:buChar char="•"/>
            </a:pPr>
            <a:r>
              <a:rPr lang="en-US" sz="1800" dirty="0"/>
              <a:t>Measurements of diffuse 1-500 </a:t>
            </a:r>
            <a:r>
              <a:rPr lang="en-US" sz="1800" dirty="0" err="1"/>
              <a:t>TeV</a:t>
            </a:r>
            <a:r>
              <a:rPr lang="en-US" sz="1800" dirty="0"/>
              <a:t> Galactic diffuse neutrinos will complement 0.2-300 GeV gamma-ray measurements</a:t>
            </a:r>
          </a:p>
          <a:p>
            <a:pPr marL="457200" indent="-457200">
              <a:buFont typeface="Arial" charset="0"/>
              <a:buChar char="•"/>
            </a:pPr>
            <a:r>
              <a:rPr lang="en-US" sz="1800" dirty="0"/>
              <a:t>See also </a:t>
            </a:r>
            <a:r>
              <a:rPr lang="en-US" sz="1800" dirty="0" err="1"/>
              <a:t>IceCube</a:t>
            </a:r>
            <a:r>
              <a:rPr lang="en-US" sz="1800" dirty="0"/>
              <a:t>, </a:t>
            </a:r>
            <a:r>
              <a:rPr lang="en-US" sz="1800" dirty="0" err="1"/>
              <a:t>ApJ</a:t>
            </a:r>
            <a:r>
              <a:rPr lang="en-US" sz="1800" dirty="0"/>
              <a:t> 849:67 (2017): &lt;14% of diffuse 𝜈 flux is Galactic</a:t>
            </a:r>
          </a:p>
          <a:p>
            <a:pPr marL="457200" indent="-457200">
              <a:buFont typeface="Arial" charset="0"/>
              <a:buChar char="•"/>
            </a:pPr>
            <a:endParaRPr lang="en-US" sz="1800" dirty="0"/>
          </a:p>
        </p:txBody>
      </p:sp>
      <p:sp>
        <p:nvSpPr>
          <p:cNvPr id="3" name="Footer Placeholder 2"/>
          <p:cNvSpPr>
            <a:spLocks noGrp="1"/>
          </p:cNvSpPr>
          <p:nvPr>
            <p:ph type="ftr" sz="quarter" idx="3"/>
          </p:nvPr>
        </p:nvSpPr>
        <p:spPr/>
        <p:txBody>
          <a:bodyPr/>
          <a:lstStyle/>
          <a:p>
            <a:pPr>
              <a:defRPr/>
            </a:pPr>
            <a:r>
              <a:rPr lang="en-US"/>
              <a:t>Justin Vandenbroucke                           High-energy (astrophysical) neutrinos</a:t>
            </a:r>
            <a:endParaRPr lang="en-US" dirty="0"/>
          </a:p>
        </p:txBody>
      </p:sp>
      <p:sp>
        <p:nvSpPr>
          <p:cNvPr id="4" name="Rectangle 3"/>
          <p:cNvSpPr/>
          <p:nvPr/>
        </p:nvSpPr>
        <p:spPr>
          <a:xfrm>
            <a:off x="2286000" y="2862216"/>
            <a:ext cx="2919814" cy="646331"/>
          </a:xfrm>
          <a:prstGeom prst="rect">
            <a:avLst/>
          </a:prstGeom>
        </p:spPr>
        <p:txBody>
          <a:bodyPr wrap="square">
            <a:spAutoFit/>
          </a:bodyPr>
          <a:lstStyle/>
          <a:p>
            <a:pPr algn="ctr"/>
            <a:r>
              <a:rPr lang="en-US" sz="1800" dirty="0">
                <a:latin typeface="+mn-lt"/>
              </a:rPr>
              <a:t>Model:</a:t>
            </a:r>
          </a:p>
          <a:p>
            <a:pPr algn="ctr"/>
            <a:r>
              <a:rPr lang="en-US" sz="1800" dirty="0" err="1">
                <a:latin typeface="+mn-lt"/>
              </a:rPr>
              <a:t>Gaggero</a:t>
            </a:r>
            <a:r>
              <a:rPr lang="en-US" sz="1800" dirty="0">
                <a:latin typeface="+mn-lt"/>
              </a:rPr>
              <a:t> et al. PRL 2017, 119</a:t>
            </a:r>
          </a:p>
        </p:txBody>
      </p:sp>
    </p:spTree>
    <p:extLst>
      <p:ext uri="{BB962C8B-B14F-4D97-AF65-F5344CB8AC3E}">
        <p14:creationId xmlns:p14="http://schemas.microsoft.com/office/powerpoint/2010/main" val="618111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00455"/>
            <a:ext cx="7696200" cy="5138345"/>
          </a:xfrm>
          <a:prstGeom prst="rect">
            <a:avLst/>
          </a:prstGeom>
        </p:spPr>
      </p:pic>
      <p:sp>
        <p:nvSpPr>
          <p:cNvPr id="2" name="Title 1"/>
          <p:cNvSpPr>
            <a:spLocks noGrp="1"/>
          </p:cNvSpPr>
          <p:nvPr>
            <p:ph type="title"/>
          </p:nvPr>
        </p:nvSpPr>
        <p:spPr>
          <a:xfrm>
            <a:off x="0" y="1"/>
            <a:ext cx="9144000" cy="524558"/>
          </a:xfrm>
        </p:spPr>
        <p:txBody>
          <a:bodyPr/>
          <a:lstStyle/>
          <a:p>
            <a:r>
              <a:rPr lang="en-US" dirty="0"/>
              <a:t>Search for diffuse Galactic neutrinos</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38</a:t>
            </a:fld>
            <a:endParaRPr lang="en-US" dirty="0"/>
          </a:p>
        </p:txBody>
      </p:sp>
      <p:sp>
        <p:nvSpPr>
          <p:cNvPr id="6" name="TextBox 5"/>
          <p:cNvSpPr txBox="1"/>
          <p:nvPr/>
        </p:nvSpPr>
        <p:spPr>
          <a:xfrm>
            <a:off x="157162" y="5620345"/>
            <a:ext cx="8760619" cy="923330"/>
          </a:xfrm>
          <a:prstGeom prst="rect">
            <a:avLst/>
          </a:prstGeom>
          <a:noFill/>
        </p:spPr>
        <p:txBody>
          <a:bodyPr wrap="square" rtlCol="0">
            <a:spAutoFit/>
          </a:bodyPr>
          <a:lstStyle/>
          <a:p>
            <a:pPr marL="457200" indent="-457200">
              <a:buFont typeface="Arial" charset="0"/>
              <a:buChar char="•"/>
            </a:pPr>
            <a:r>
              <a:rPr lang="en-US" sz="1800" dirty="0"/>
              <a:t>Galactic neutrinos are expected from both diffuse emission and discrete sources</a:t>
            </a:r>
          </a:p>
          <a:p>
            <a:pPr marL="457200" indent="-457200">
              <a:buFont typeface="Arial" charset="0"/>
              <a:buChar char="•"/>
            </a:pPr>
            <a:r>
              <a:rPr lang="en-US" sz="1800" dirty="0"/>
              <a:t>Measurements of diffuse 1-500 </a:t>
            </a:r>
            <a:r>
              <a:rPr lang="en-US" sz="1800" dirty="0" err="1"/>
              <a:t>TeV</a:t>
            </a:r>
            <a:r>
              <a:rPr lang="en-US" sz="1800" dirty="0"/>
              <a:t> Galactic diffuse neutrinos will complement 0.2-300 GeV gamma-ray measurements</a:t>
            </a:r>
          </a:p>
        </p:txBody>
      </p:sp>
      <p:sp>
        <p:nvSpPr>
          <p:cNvPr id="7" name="TextBox 6"/>
          <p:cNvSpPr txBox="1"/>
          <p:nvPr/>
        </p:nvSpPr>
        <p:spPr>
          <a:xfrm>
            <a:off x="1676400" y="4488226"/>
            <a:ext cx="3505200" cy="369332"/>
          </a:xfrm>
          <a:prstGeom prst="rect">
            <a:avLst/>
          </a:prstGeom>
          <a:solidFill>
            <a:schemeClr val="bg1"/>
          </a:solidFill>
        </p:spPr>
        <p:txBody>
          <a:bodyPr wrap="square" rtlCol="0">
            <a:spAutoFit/>
          </a:bodyPr>
          <a:lstStyle/>
          <a:p>
            <a:pPr algn="ctr"/>
            <a:r>
              <a:rPr lang="en-US" sz="1800" dirty="0"/>
              <a:t>&lt;14% of diffuse 𝜈 flux is Galactic</a:t>
            </a:r>
          </a:p>
        </p:txBody>
      </p:sp>
      <p:sp>
        <p:nvSpPr>
          <p:cNvPr id="3" name="Footer Placeholder 2"/>
          <p:cNvSpPr>
            <a:spLocks noGrp="1"/>
          </p:cNvSpPr>
          <p:nvPr>
            <p:ph type="ftr" sz="quarter" idx="3"/>
          </p:nvPr>
        </p:nvSpPr>
        <p:spPr/>
        <p:txBody>
          <a:bodyPr/>
          <a:lstStyle/>
          <a:p>
            <a:pPr>
              <a:defRPr/>
            </a:pPr>
            <a:r>
              <a:rPr lang="en-US"/>
              <a:t>Justin Vandenbroucke                           High-energy (astrophysical) neutrinos</a:t>
            </a:r>
            <a:endParaRPr lang="en-US" dirty="0"/>
          </a:p>
        </p:txBody>
      </p:sp>
      <p:sp>
        <p:nvSpPr>
          <p:cNvPr id="8" name="TextBox 7"/>
          <p:cNvSpPr txBox="1"/>
          <p:nvPr/>
        </p:nvSpPr>
        <p:spPr>
          <a:xfrm>
            <a:off x="5029200" y="621268"/>
            <a:ext cx="3057375" cy="369332"/>
          </a:xfrm>
          <a:prstGeom prst="rect">
            <a:avLst/>
          </a:prstGeom>
          <a:noFill/>
        </p:spPr>
        <p:txBody>
          <a:bodyPr wrap="none" rtlCol="0">
            <a:spAutoFit/>
          </a:bodyPr>
          <a:lstStyle/>
          <a:p>
            <a:r>
              <a:rPr lang="en-US" sz="1800" dirty="0" err="1"/>
              <a:t>IceCube</a:t>
            </a:r>
            <a:r>
              <a:rPr lang="en-US" sz="1800" dirty="0"/>
              <a:t>, </a:t>
            </a:r>
            <a:r>
              <a:rPr lang="en-US" sz="1800" dirty="0" err="1"/>
              <a:t>ApJ</a:t>
            </a:r>
            <a:r>
              <a:rPr lang="en-US" sz="1800" dirty="0"/>
              <a:t> 849:67 (2017)</a:t>
            </a:r>
          </a:p>
        </p:txBody>
      </p:sp>
    </p:spTree>
    <p:extLst>
      <p:ext uri="{BB962C8B-B14F-4D97-AF65-F5344CB8AC3E}">
        <p14:creationId xmlns:p14="http://schemas.microsoft.com/office/powerpoint/2010/main" val="15513706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52277"/>
            <a:ext cx="9296400" cy="4405523"/>
          </a:xfrm>
          <a:prstGeom prst="rect">
            <a:avLst/>
          </a:prstGeom>
        </p:spPr>
      </p:pic>
      <p:sp>
        <p:nvSpPr>
          <p:cNvPr id="2" name="Title 1"/>
          <p:cNvSpPr>
            <a:spLocks noGrp="1"/>
          </p:cNvSpPr>
          <p:nvPr>
            <p:ph type="title"/>
          </p:nvPr>
        </p:nvSpPr>
        <p:spPr>
          <a:xfrm>
            <a:off x="0" y="0"/>
            <a:ext cx="9144000" cy="852277"/>
          </a:xfrm>
        </p:spPr>
        <p:txBody>
          <a:bodyPr/>
          <a:lstStyle/>
          <a:p>
            <a:r>
              <a:rPr lang="en-US" dirty="0"/>
              <a:t>Search for </a:t>
            </a:r>
            <a:r>
              <a:rPr lang="en-US"/>
              <a:t>Galactic neutrinos: diffuse </a:t>
            </a:r>
            <a:r>
              <a:rPr lang="en-US" dirty="0"/>
              <a:t>spatial template</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39</a:t>
            </a:fld>
            <a:endParaRPr lang="en-US" dirty="0"/>
          </a:p>
        </p:txBody>
      </p:sp>
      <p:sp>
        <p:nvSpPr>
          <p:cNvPr id="3" name="Footer Placeholder 2"/>
          <p:cNvSpPr>
            <a:spLocks noGrp="1"/>
          </p:cNvSpPr>
          <p:nvPr>
            <p:ph type="ftr" sz="quarter" idx="3"/>
          </p:nvPr>
        </p:nvSpPr>
        <p:spPr/>
        <p:txBody>
          <a:bodyPr/>
          <a:lstStyle/>
          <a:p>
            <a:pPr>
              <a:defRPr/>
            </a:pPr>
            <a:r>
              <a:rPr lang="en-US"/>
              <a:t>Justin Vandenbroucke                           High-energy (astrophysical) neutrinos</a:t>
            </a:r>
            <a:endParaRPr lang="en-US" dirty="0"/>
          </a:p>
        </p:txBody>
      </p:sp>
      <p:sp>
        <p:nvSpPr>
          <p:cNvPr id="8" name="TextBox 7"/>
          <p:cNvSpPr txBox="1"/>
          <p:nvPr/>
        </p:nvSpPr>
        <p:spPr>
          <a:xfrm>
            <a:off x="914400" y="4281277"/>
            <a:ext cx="3057375" cy="369332"/>
          </a:xfrm>
          <a:prstGeom prst="rect">
            <a:avLst/>
          </a:prstGeom>
          <a:noFill/>
        </p:spPr>
        <p:txBody>
          <a:bodyPr wrap="none" rtlCol="0">
            <a:spAutoFit/>
          </a:bodyPr>
          <a:lstStyle/>
          <a:p>
            <a:r>
              <a:rPr lang="en-US" sz="1800" dirty="0" err="1">
                <a:solidFill>
                  <a:schemeClr val="bg1"/>
                </a:solidFill>
              </a:rPr>
              <a:t>IceCube</a:t>
            </a:r>
            <a:r>
              <a:rPr lang="en-US" sz="1800" dirty="0">
                <a:solidFill>
                  <a:schemeClr val="bg1"/>
                </a:solidFill>
              </a:rPr>
              <a:t>, </a:t>
            </a:r>
            <a:r>
              <a:rPr lang="en-US" sz="1800" dirty="0" err="1">
                <a:solidFill>
                  <a:schemeClr val="bg1"/>
                </a:solidFill>
              </a:rPr>
              <a:t>ApJ</a:t>
            </a:r>
            <a:r>
              <a:rPr lang="en-US" sz="1800" dirty="0">
                <a:solidFill>
                  <a:schemeClr val="bg1"/>
                </a:solidFill>
              </a:rPr>
              <a:t> 849:67 (2017)</a:t>
            </a:r>
          </a:p>
        </p:txBody>
      </p:sp>
      <p:sp>
        <p:nvSpPr>
          <p:cNvPr id="11" name="TextBox 10"/>
          <p:cNvSpPr txBox="1"/>
          <p:nvPr/>
        </p:nvSpPr>
        <p:spPr>
          <a:xfrm>
            <a:off x="0" y="5410200"/>
            <a:ext cx="9144000" cy="1015663"/>
          </a:xfrm>
          <a:prstGeom prst="rect">
            <a:avLst/>
          </a:prstGeom>
          <a:noFill/>
        </p:spPr>
        <p:txBody>
          <a:bodyPr wrap="square" rtlCol="0">
            <a:spAutoFit/>
          </a:bodyPr>
          <a:lstStyle/>
          <a:p>
            <a:pPr marL="342900" indent="-342900">
              <a:buFont typeface="Arial" charset="0"/>
              <a:buChar char="•"/>
            </a:pPr>
            <a:r>
              <a:rPr lang="en-US" sz="2000" dirty="0"/>
              <a:t>Based on Fermi 𝜋</a:t>
            </a:r>
            <a:r>
              <a:rPr lang="en-US" sz="2000" baseline="30000" dirty="0"/>
              <a:t>0</a:t>
            </a:r>
            <a:r>
              <a:rPr lang="en-US" sz="2000" dirty="0"/>
              <a:t> template combined with </a:t>
            </a:r>
            <a:r>
              <a:rPr lang="en-US" sz="2000" dirty="0" err="1"/>
              <a:t>IceCube</a:t>
            </a:r>
            <a:r>
              <a:rPr lang="en-US" sz="2000" dirty="0"/>
              <a:t> effective area and angular resolution (forward folding)</a:t>
            </a:r>
          </a:p>
          <a:p>
            <a:pPr marL="342900" indent="-342900">
              <a:buFont typeface="Arial" charset="0"/>
              <a:buChar char="•"/>
            </a:pPr>
            <a:r>
              <a:rPr lang="en-US" sz="2000" dirty="0"/>
              <a:t>Also tested models from </a:t>
            </a:r>
            <a:r>
              <a:rPr lang="en-US" sz="2000" dirty="0" err="1"/>
              <a:t>Ingelman</a:t>
            </a:r>
            <a:r>
              <a:rPr lang="en-US" sz="2000" dirty="0"/>
              <a:t> &amp; </a:t>
            </a:r>
            <a:r>
              <a:rPr lang="en-US" sz="2000" dirty="0" err="1"/>
              <a:t>Thunman</a:t>
            </a:r>
            <a:r>
              <a:rPr lang="en-US" sz="2000" dirty="0"/>
              <a:t> (1996), </a:t>
            </a:r>
            <a:r>
              <a:rPr lang="en-US" sz="2000" dirty="0" err="1"/>
              <a:t>Gaggero</a:t>
            </a:r>
            <a:r>
              <a:rPr lang="en-US" sz="2000" dirty="0"/>
              <a:t> et al. 2015</a:t>
            </a:r>
          </a:p>
        </p:txBody>
      </p:sp>
    </p:spTree>
    <p:extLst>
      <p:ext uri="{BB962C8B-B14F-4D97-AF65-F5344CB8AC3E}">
        <p14:creationId xmlns:p14="http://schemas.microsoft.com/office/powerpoint/2010/main" val="391601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a:t>Justin Vandenbroucke                           High-energy (astrophysical) neutrinos</a:t>
            </a:r>
            <a:endParaRPr lang="en-US" dirty="0"/>
          </a:p>
        </p:txBody>
      </p:sp>
      <p:sp>
        <p:nvSpPr>
          <p:cNvPr id="3" name="Slide Number Placeholder 2"/>
          <p:cNvSpPr>
            <a:spLocks noGrp="1"/>
          </p:cNvSpPr>
          <p:nvPr>
            <p:ph type="sldNum" sz="quarter" idx="4"/>
          </p:nvPr>
        </p:nvSpPr>
        <p:spPr/>
        <p:txBody>
          <a:bodyPr/>
          <a:lstStyle/>
          <a:p>
            <a:pPr>
              <a:defRPr/>
            </a:pPr>
            <a:fld id="{FE987253-B894-114D-BDC2-8F3A1EBD88EF}" type="slidenum">
              <a:rPr lang="en-US" smtClean="0"/>
              <a:pPr>
                <a:defRPr/>
              </a:pPr>
              <a:t>4</a:t>
            </a:fld>
            <a:endParaRPr lang="en-US" dirty="0"/>
          </a:p>
        </p:txBody>
      </p:sp>
      <p:sp>
        <p:nvSpPr>
          <p:cNvPr id="5"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altLang="en-US" sz="3200" dirty="0">
                <a:solidFill>
                  <a:schemeClr val="tx1"/>
                </a:solidFill>
                <a:latin typeface="+mj-lt"/>
              </a:rPr>
              <a:t>Gamma rays, neutrinos, and cosmic rays</a:t>
            </a:r>
          </a:p>
          <a:p>
            <a:r>
              <a:rPr lang="en-US" altLang="en-US" sz="3200" dirty="0">
                <a:solidFill>
                  <a:schemeClr val="tx1"/>
                </a:solidFill>
                <a:latin typeface="+mj-lt"/>
              </a:rPr>
              <a:t>all have ~equal energy density</a:t>
            </a:r>
            <a:endParaRPr lang="en-US" sz="3200" dirty="0">
              <a:solidFill>
                <a:schemeClr val="tx1"/>
              </a:solidFill>
              <a:latin typeface="+mj-lt"/>
            </a:endParaRPr>
          </a:p>
        </p:txBody>
      </p:sp>
      <p:sp>
        <p:nvSpPr>
          <p:cNvPr id="7" name="TextBox 1">
            <a:extLst>
              <a:ext uri="{FF2B5EF4-FFF2-40B4-BE49-F238E27FC236}">
                <a16:creationId xmlns:a16="http://schemas.microsoft.com/office/drawing/2014/main" id="{96C2EBA8-8261-E747-94DA-43D724231B18}"/>
              </a:ext>
            </a:extLst>
          </p:cNvPr>
          <p:cNvSpPr txBox="1">
            <a:spLocks noChangeArrowheads="1"/>
          </p:cNvSpPr>
          <p:nvPr/>
        </p:nvSpPr>
        <p:spPr bwMode="auto">
          <a:xfrm>
            <a:off x="1066800" y="5845314"/>
            <a:ext cx="69268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2000" dirty="0"/>
              <a:t>Implies there is likely a deep connection among them</a:t>
            </a:r>
          </a:p>
          <a:p>
            <a:pPr eaLnBrk="1" hangingPunct="1">
              <a:buFont typeface="Arial" charset="0"/>
              <a:buChar char="•"/>
            </a:pPr>
            <a:r>
              <a:rPr lang="en-US" altLang="en-US" sz="2000" dirty="0"/>
              <a:t>Despite this, sky looks very different in each messenger</a:t>
            </a:r>
          </a:p>
        </p:txBody>
      </p:sp>
      <p:pic>
        <p:nvPicPr>
          <p:cNvPr id="9" name="Picture 8">
            <a:extLst>
              <a:ext uri="{FF2B5EF4-FFF2-40B4-BE49-F238E27FC236}">
                <a16:creationId xmlns:a16="http://schemas.microsoft.com/office/drawing/2014/main" id="{6219D158-DCB6-ED44-8B15-793BFC54F87A}"/>
              </a:ext>
            </a:extLst>
          </p:cNvPr>
          <p:cNvPicPr>
            <a:picLocks noChangeAspect="1"/>
          </p:cNvPicPr>
          <p:nvPr/>
        </p:nvPicPr>
        <p:blipFill>
          <a:blip r:embed="rId3"/>
          <a:stretch>
            <a:fillRect/>
          </a:stretch>
        </p:blipFill>
        <p:spPr>
          <a:xfrm>
            <a:off x="1066800" y="1231829"/>
            <a:ext cx="6400800" cy="4572000"/>
          </a:xfrm>
          <a:prstGeom prst="rect">
            <a:avLst/>
          </a:prstGeom>
        </p:spPr>
      </p:pic>
      <p:sp>
        <p:nvSpPr>
          <p:cNvPr id="10" name="TextBox 9">
            <a:extLst>
              <a:ext uri="{FF2B5EF4-FFF2-40B4-BE49-F238E27FC236}">
                <a16:creationId xmlns:a16="http://schemas.microsoft.com/office/drawing/2014/main" id="{8C12F10B-E138-DE43-AC28-AEDC6B27F00D}"/>
              </a:ext>
            </a:extLst>
          </p:cNvPr>
          <p:cNvSpPr txBox="1"/>
          <p:nvPr/>
        </p:nvSpPr>
        <p:spPr>
          <a:xfrm>
            <a:off x="2437212" y="4419600"/>
            <a:ext cx="3736920" cy="369332"/>
          </a:xfrm>
          <a:prstGeom prst="rect">
            <a:avLst/>
          </a:prstGeom>
          <a:solidFill>
            <a:schemeClr val="bg1"/>
          </a:solidFill>
        </p:spPr>
        <p:txBody>
          <a:bodyPr wrap="none" rtlCol="0">
            <a:spAutoFit/>
          </a:bodyPr>
          <a:lstStyle/>
          <a:p>
            <a:r>
              <a:rPr lang="en-US" sz="1800" dirty="0" err="1"/>
              <a:t>IceCube</a:t>
            </a:r>
            <a:r>
              <a:rPr lang="en-US" sz="1800" dirty="0"/>
              <a:t>, PRD 104, 022002 (2021)</a:t>
            </a:r>
          </a:p>
        </p:txBody>
      </p:sp>
    </p:spTree>
    <p:extLst>
      <p:ext uri="{BB962C8B-B14F-4D97-AF65-F5344CB8AC3E}">
        <p14:creationId xmlns:p14="http://schemas.microsoft.com/office/powerpoint/2010/main" val="366200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hart&#10;&#10;Description automatically generated">
            <a:extLst>
              <a:ext uri="{FF2B5EF4-FFF2-40B4-BE49-F238E27FC236}">
                <a16:creationId xmlns:a16="http://schemas.microsoft.com/office/drawing/2014/main" id="{A2A13661-1406-594B-8CCF-6C14E24EF95D}"/>
              </a:ext>
            </a:extLst>
          </p:cNvPr>
          <p:cNvPicPr>
            <a:picLocks noChangeAspect="1"/>
          </p:cNvPicPr>
          <p:nvPr/>
        </p:nvPicPr>
        <p:blipFill>
          <a:blip r:embed="rId3"/>
          <a:stretch>
            <a:fillRect/>
          </a:stretch>
        </p:blipFill>
        <p:spPr>
          <a:xfrm>
            <a:off x="952095" y="607292"/>
            <a:ext cx="6630211" cy="4881417"/>
          </a:xfrm>
          <a:prstGeom prst="rect">
            <a:avLst/>
          </a:prstGeom>
          <a:solidFill>
            <a:schemeClr val="bg1"/>
          </a:solidFill>
        </p:spPr>
      </p:pic>
      <p:sp>
        <p:nvSpPr>
          <p:cNvPr id="2" name="Title 1">
            <a:extLst>
              <a:ext uri="{FF2B5EF4-FFF2-40B4-BE49-F238E27FC236}">
                <a16:creationId xmlns:a16="http://schemas.microsoft.com/office/drawing/2014/main" id="{0262756D-7E1F-6648-8690-2129C314E825}"/>
              </a:ext>
            </a:extLst>
          </p:cNvPr>
          <p:cNvSpPr>
            <a:spLocks noGrp="1"/>
          </p:cNvSpPr>
          <p:nvPr>
            <p:ph type="title"/>
          </p:nvPr>
        </p:nvSpPr>
        <p:spPr>
          <a:xfrm>
            <a:off x="457200" y="0"/>
            <a:ext cx="8229600" cy="609600"/>
          </a:xfrm>
        </p:spPr>
        <p:txBody>
          <a:bodyPr/>
          <a:lstStyle/>
          <a:p>
            <a:r>
              <a:rPr lang="en-US" dirty="0"/>
              <a:t>FRB/magnetar/SGR neutrino emission?</a:t>
            </a:r>
          </a:p>
        </p:txBody>
      </p:sp>
      <p:sp>
        <p:nvSpPr>
          <p:cNvPr id="3" name="Content Placeholder 2">
            <a:extLst>
              <a:ext uri="{FF2B5EF4-FFF2-40B4-BE49-F238E27FC236}">
                <a16:creationId xmlns:a16="http://schemas.microsoft.com/office/drawing/2014/main" id="{9B1E4B02-053E-C846-B6F4-E42370E13B6E}"/>
              </a:ext>
            </a:extLst>
          </p:cNvPr>
          <p:cNvSpPr>
            <a:spLocks noGrp="1"/>
          </p:cNvSpPr>
          <p:nvPr>
            <p:ph idx="1"/>
          </p:nvPr>
        </p:nvSpPr>
        <p:spPr>
          <a:xfrm>
            <a:off x="31998" y="5486400"/>
            <a:ext cx="9144000" cy="1076569"/>
          </a:xfrm>
        </p:spPr>
        <p:txBody>
          <a:bodyPr/>
          <a:lstStyle/>
          <a:p>
            <a:r>
              <a:rPr lang="en-US" sz="2000" dirty="0"/>
              <a:t>FRB 200428 (CHIME and STARE2) associated with soft gamma repeater(magnetar) J1935+2154 through coincident X-ray emission</a:t>
            </a:r>
          </a:p>
          <a:p>
            <a:r>
              <a:rPr lang="en-US" sz="2000" dirty="0"/>
              <a:t>Subsequent radio bursts established the FRB as a repeater</a:t>
            </a:r>
          </a:p>
        </p:txBody>
      </p:sp>
      <p:sp>
        <p:nvSpPr>
          <p:cNvPr id="4" name="Footer Placeholder 3">
            <a:extLst>
              <a:ext uri="{FF2B5EF4-FFF2-40B4-BE49-F238E27FC236}">
                <a16:creationId xmlns:a16="http://schemas.microsoft.com/office/drawing/2014/main" id="{3E58E226-75D3-6549-83E5-5EE05F27B44A}"/>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FF290C8E-CAB0-1642-B779-35EF28CADCAF}"/>
              </a:ext>
            </a:extLst>
          </p:cNvPr>
          <p:cNvSpPr>
            <a:spLocks noGrp="1"/>
          </p:cNvSpPr>
          <p:nvPr>
            <p:ph type="sldNum" sz="quarter" idx="4"/>
          </p:nvPr>
        </p:nvSpPr>
        <p:spPr/>
        <p:txBody>
          <a:bodyPr/>
          <a:lstStyle/>
          <a:p>
            <a:pPr>
              <a:defRPr/>
            </a:pPr>
            <a:fld id="{FE987253-B894-114D-BDC2-8F3A1EBD88EF}" type="slidenum">
              <a:rPr lang="en-US" smtClean="0"/>
              <a:pPr>
                <a:defRPr/>
              </a:pPr>
              <a:t>40</a:t>
            </a:fld>
            <a:endParaRPr lang="en-US" dirty="0"/>
          </a:p>
        </p:txBody>
      </p:sp>
      <p:sp>
        <p:nvSpPr>
          <p:cNvPr id="10" name="Rectangle 9">
            <a:extLst>
              <a:ext uri="{FF2B5EF4-FFF2-40B4-BE49-F238E27FC236}">
                <a16:creationId xmlns:a16="http://schemas.microsoft.com/office/drawing/2014/main" id="{0534E0BC-4910-174C-A192-AA180908E6CE}"/>
              </a:ext>
            </a:extLst>
          </p:cNvPr>
          <p:cNvSpPr/>
          <p:nvPr/>
        </p:nvSpPr>
        <p:spPr>
          <a:xfrm>
            <a:off x="5793581" y="3657600"/>
            <a:ext cx="3124200" cy="646331"/>
          </a:xfrm>
          <a:prstGeom prst="rect">
            <a:avLst/>
          </a:prstGeom>
          <a:solidFill>
            <a:schemeClr val="bg1"/>
          </a:solidFill>
        </p:spPr>
        <p:txBody>
          <a:bodyPr wrap="square">
            <a:spAutoFit/>
          </a:bodyPr>
          <a:lstStyle/>
          <a:p>
            <a:r>
              <a:rPr lang="en-US" sz="1800" dirty="0" err="1"/>
              <a:t>IceCube</a:t>
            </a:r>
            <a:r>
              <a:rPr lang="en-US" sz="1800" dirty="0"/>
              <a:t>, </a:t>
            </a:r>
            <a:r>
              <a:rPr lang="en-US" sz="1800" dirty="0" err="1"/>
              <a:t>ATel</a:t>
            </a:r>
            <a:r>
              <a:rPr lang="en-US" sz="1800" dirty="0"/>
              <a:t> #13266</a:t>
            </a:r>
          </a:p>
          <a:p>
            <a:r>
              <a:rPr lang="en-US" sz="1800" dirty="0" err="1"/>
              <a:t>IceCube</a:t>
            </a:r>
            <a:r>
              <a:rPr lang="en-US" sz="1800" dirty="0"/>
              <a:t>, </a:t>
            </a:r>
            <a:r>
              <a:rPr lang="en-US" sz="1800" dirty="0" err="1"/>
              <a:t>ApJ</a:t>
            </a:r>
            <a:r>
              <a:rPr lang="en-US" sz="1800" dirty="0"/>
              <a:t> 910:4 (2021)</a:t>
            </a:r>
          </a:p>
        </p:txBody>
      </p:sp>
    </p:spTree>
    <p:extLst>
      <p:ext uri="{BB962C8B-B14F-4D97-AF65-F5344CB8AC3E}">
        <p14:creationId xmlns:p14="http://schemas.microsoft.com/office/powerpoint/2010/main" val="2415116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BE81E-3C24-FA4B-AA82-5AAEAB07ADD2}"/>
              </a:ext>
            </a:extLst>
          </p:cNvPr>
          <p:cNvSpPr>
            <a:spLocks noGrp="1"/>
          </p:cNvSpPr>
          <p:nvPr>
            <p:ph type="title"/>
          </p:nvPr>
        </p:nvSpPr>
        <p:spPr>
          <a:xfrm>
            <a:off x="0" y="9525"/>
            <a:ext cx="9144000" cy="1057276"/>
          </a:xfrm>
        </p:spPr>
        <p:txBody>
          <a:bodyPr/>
          <a:lstStyle/>
          <a:p>
            <a:r>
              <a:rPr lang="en-US" sz="2800" dirty="0"/>
              <a:t>ANITA-</a:t>
            </a:r>
            <a:r>
              <a:rPr lang="en-US" sz="2800" dirty="0" err="1"/>
              <a:t>IceCube</a:t>
            </a:r>
            <a:r>
              <a:rPr lang="en-US" sz="2800" dirty="0"/>
              <a:t>: multi-wavelength neutrino astronomy?</a:t>
            </a:r>
          </a:p>
        </p:txBody>
      </p:sp>
      <p:sp>
        <p:nvSpPr>
          <p:cNvPr id="4" name="Footer Placeholder 3">
            <a:extLst>
              <a:ext uri="{FF2B5EF4-FFF2-40B4-BE49-F238E27FC236}">
                <a16:creationId xmlns:a16="http://schemas.microsoft.com/office/drawing/2014/main" id="{B478A1D3-0181-EC40-A3A5-DCD6D2040B5B}"/>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DF73C82A-4459-FC49-B3AA-1F98BB58843F}"/>
              </a:ext>
            </a:extLst>
          </p:cNvPr>
          <p:cNvSpPr>
            <a:spLocks noGrp="1"/>
          </p:cNvSpPr>
          <p:nvPr>
            <p:ph type="sldNum" sz="quarter" idx="4"/>
          </p:nvPr>
        </p:nvSpPr>
        <p:spPr/>
        <p:txBody>
          <a:bodyPr/>
          <a:lstStyle/>
          <a:p>
            <a:pPr>
              <a:defRPr/>
            </a:pPr>
            <a:fld id="{FE987253-B894-114D-BDC2-8F3A1EBD88EF}" type="slidenum">
              <a:rPr lang="en-US" smtClean="0"/>
              <a:pPr>
                <a:defRPr/>
              </a:pPr>
              <a:t>41</a:t>
            </a:fld>
            <a:endParaRPr lang="en-US" dirty="0"/>
          </a:p>
        </p:txBody>
      </p:sp>
      <p:pic>
        <p:nvPicPr>
          <p:cNvPr id="7" name="Picture 6">
            <a:extLst>
              <a:ext uri="{FF2B5EF4-FFF2-40B4-BE49-F238E27FC236}">
                <a16:creationId xmlns:a16="http://schemas.microsoft.com/office/drawing/2014/main" id="{03D1418A-F2C9-B046-A809-E9BB8A6BECAB}"/>
              </a:ext>
            </a:extLst>
          </p:cNvPr>
          <p:cNvPicPr>
            <a:picLocks noChangeAspect="1"/>
          </p:cNvPicPr>
          <p:nvPr/>
        </p:nvPicPr>
        <p:blipFill>
          <a:blip r:embed="rId3"/>
          <a:stretch>
            <a:fillRect/>
          </a:stretch>
        </p:blipFill>
        <p:spPr>
          <a:xfrm>
            <a:off x="3908829" y="1568566"/>
            <a:ext cx="5194300" cy="3030008"/>
          </a:xfrm>
          <a:prstGeom prst="rect">
            <a:avLst/>
          </a:prstGeom>
        </p:spPr>
      </p:pic>
      <p:sp>
        <p:nvSpPr>
          <p:cNvPr id="8" name="TextBox 7">
            <a:extLst>
              <a:ext uri="{FF2B5EF4-FFF2-40B4-BE49-F238E27FC236}">
                <a16:creationId xmlns:a16="http://schemas.microsoft.com/office/drawing/2014/main" id="{F76B2D76-183B-8241-9EF8-3236909AC593}"/>
              </a:ext>
            </a:extLst>
          </p:cNvPr>
          <p:cNvSpPr txBox="1"/>
          <p:nvPr/>
        </p:nvSpPr>
        <p:spPr>
          <a:xfrm>
            <a:off x="4572000" y="2652095"/>
            <a:ext cx="3527569" cy="369332"/>
          </a:xfrm>
          <a:prstGeom prst="rect">
            <a:avLst/>
          </a:prstGeom>
          <a:noFill/>
        </p:spPr>
        <p:txBody>
          <a:bodyPr wrap="none" rtlCol="0">
            <a:spAutoFit/>
          </a:bodyPr>
          <a:lstStyle/>
          <a:p>
            <a:r>
              <a:rPr lang="en-US" sz="1800" dirty="0"/>
              <a:t>ANITA Anomalous Event 141220</a:t>
            </a:r>
          </a:p>
        </p:txBody>
      </p:sp>
      <p:pic>
        <p:nvPicPr>
          <p:cNvPr id="10" name="Picture 9">
            <a:extLst>
              <a:ext uri="{FF2B5EF4-FFF2-40B4-BE49-F238E27FC236}">
                <a16:creationId xmlns:a16="http://schemas.microsoft.com/office/drawing/2014/main" id="{9EF50BDB-4987-454F-AF28-A8F04728C935}"/>
              </a:ext>
            </a:extLst>
          </p:cNvPr>
          <p:cNvPicPr>
            <a:picLocks noChangeAspect="1"/>
          </p:cNvPicPr>
          <p:nvPr/>
        </p:nvPicPr>
        <p:blipFill rotWithShape="1">
          <a:blip r:embed="rId4"/>
          <a:srcRect l="1" r="64629" b="47037"/>
          <a:stretch/>
        </p:blipFill>
        <p:spPr>
          <a:xfrm>
            <a:off x="0" y="1453758"/>
            <a:ext cx="3733800" cy="3144816"/>
          </a:xfrm>
          <a:prstGeom prst="rect">
            <a:avLst/>
          </a:prstGeom>
        </p:spPr>
      </p:pic>
      <p:sp>
        <p:nvSpPr>
          <p:cNvPr id="11" name="Content Placeholder 2">
            <a:extLst>
              <a:ext uri="{FF2B5EF4-FFF2-40B4-BE49-F238E27FC236}">
                <a16:creationId xmlns:a16="http://schemas.microsoft.com/office/drawing/2014/main" id="{C39EA5B2-41E8-934F-BC85-BF7808128527}"/>
              </a:ext>
            </a:extLst>
          </p:cNvPr>
          <p:cNvSpPr>
            <a:spLocks noGrp="1"/>
          </p:cNvSpPr>
          <p:nvPr>
            <p:ph idx="1"/>
          </p:nvPr>
        </p:nvSpPr>
        <p:spPr>
          <a:xfrm>
            <a:off x="40871" y="5016640"/>
            <a:ext cx="9062258" cy="1490431"/>
          </a:xfrm>
        </p:spPr>
        <p:txBody>
          <a:bodyPr/>
          <a:lstStyle/>
          <a:p>
            <a:r>
              <a:rPr lang="en-US" sz="2000" dirty="0"/>
              <a:t>ANITA anomalous events due to a transient astrophysical source?</a:t>
            </a:r>
          </a:p>
          <a:p>
            <a:r>
              <a:rPr lang="en-US" sz="2000" dirty="0"/>
              <a:t>Would be accompanied by a </a:t>
            </a:r>
            <a:r>
              <a:rPr lang="en-US" sz="2000" dirty="0" err="1"/>
              <a:t>TeV-PeV</a:t>
            </a:r>
            <a:r>
              <a:rPr lang="en-US" sz="2000" dirty="0"/>
              <a:t> signal in </a:t>
            </a:r>
            <a:r>
              <a:rPr lang="en-US" sz="2000" dirty="0" err="1"/>
              <a:t>IceCube</a:t>
            </a:r>
            <a:r>
              <a:rPr lang="en-US" sz="2000" dirty="0"/>
              <a:t>, regardless of source spectrum (cascading downward in Earth during propagation)</a:t>
            </a:r>
          </a:p>
          <a:p>
            <a:r>
              <a:rPr lang="en-US" sz="2000" dirty="0"/>
              <a:t>No </a:t>
            </a:r>
            <a:r>
              <a:rPr lang="en-US" sz="2000" dirty="0" err="1"/>
              <a:t>IceCube</a:t>
            </a:r>
            <a:r>
              <a:rPr lang="en-US" sz="2000" dirty="0"/>
              <a:t> counterpart detected</a:t>
            </a:r>
          </a:p>
        </p:txBody>
      </p:sp>
      <p:sp>
        <p:nvSpPr>
          <p:cNvPr id="12" name="TextBox 11">
            <a:extLst>
              <a:ext uri="{FF2B5EF4-FFF2-40B4-BE49-F238E27FC236}">
                <a16:creationId xmlns:a16="http://schemas.microsoft.com/office/drawing/2014/main" id="{015D1B0F-687D-EF41-BC84-3B941AC70063}"/>
              </a:ext>
            </a:extLst>
          </p:cNvPr>
          <p:cNvSpPr txBox="1"/>
          <p:nvPr/>
        </p:nvSpPr>
        <p:spPr>
          <a:xfrm>
            <a:off x="2514600" y="4598574"/>
            <a:ext cx="3057312" cy="369332"/>
          </a:xfrm>
          <a:prstGeom prst="rect">
            <a:avLst/>
          </a:prstGeom>
          <a:noFill/>
        </p:spPr>
        <p:txBody>
          <a:bodyPr wrap="none" rtlCol="0">
            <a:spAutoFit/>
          </a:bodyPr>
          <a:lstStyle/>
          <a:p>
            <a:r>
              <a:rPr lang="en-US" sz="1800" dirty="0" err="1"/>
              <a:t>IceCube</a:t>
            </a:r>
            <a:r>
              <a:rPr lang="en-US" sz="1800" dirty="0"/>
              <a:t>, </a:t>
            </a:r>
            <a:r>
              <a:rPr lang="en-US" sz="1800" dirty="0" err="1"/>
              <a:t>ApJ</a:t>
            </a:r>
            <a:r>
              <a:rPr lang="en-US" sz="1800" dirty="0"/>
              <a:t> 892:53 (2020)</a:t>
            </a:r>
          </a:p>
        </p:txBody>
      </p:sp>
    </p:spTree>
    <p:extLst>
      <p:ext uri="{BB962C8B-B14F-4D97-AF65-F5344CB8AC3E}">
        <p14:creationId xmlns:p14="http://schemas.microsoft.com/office/powerpoint/2010/main" val="33254162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932" y="990600"/>
            <a:ext cx="6426200" cy="5067300"/>
          </a:xfrm>
          <a:prstGeom prst="rect">
            <a:avLst/>
          </a:prstGeom>
        </p:spPr>
      </p:pic>
      <p:sp>
        <p:nvSpPr>
          <p:cNvPr id="2" name="Title 1"/>
          <p:cNvSpPr>
            <a:spLocks noGrp="1"/>
          </p:cNvSpPr>
          <p:nvPr>
            <p:ph type="title"/>
          </p:nvPr>
        </p:nvSpPr>
        <p:spPr>
          <a:xfrm>
            <a:off x="0" y="0"/>
            <a:ext cx="9144000" cy="860425"/>
          </a:xfrm>
        </p:spPr>
        <p:txBody>
          <a:bodyPr/>
          <a:lstStyle/>
          <a:p>
            <a:r>
              <a:rPr lang="en-US" dirty="0"/>
              <a:t>The neutrinos are not produced predominantly by star-forming galaxies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090" y="31340573"/>
            <a:ext cx="8117305" cy="6400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490" y="31492973"/>
            <a:ext cx="8117305" cy="64008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890" y="31645373"/>
            <a:ext cx="8117305" cy="6400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1290" y="31797773"/>
            <a:ext cx="8117305" cy="6400800"/>
          </a:xfrm>
          <a:prstGeom prst="rect">
            <a:avLst/>
          </a:prstGeom>
        </p:spPr>
      </p:pic>
      <p:sp>
        <p:nvSpPr>
          <p:cNvPr id="12" name="TextBox 11"/>
          <p:cNvSpPr txBox="1"/>
          <p:nvPr/>
        </p:nvSpPr>
        <p:spPr>
          <a:xfrm>
            <a:off x="461962" y="6107668"/>
            <a:ext cx="8301038" cy="369332"/>
          </a:xfrm>
          <a:prstGeom prst="rect">
            <a:avLst/>
          </a:prstGeom>
          <a:noFill/>
        </p:spPr>
        <p:txBody>
          <a:bodyPr wrap="square" rtlCol="0">
            <a:spAutoFit/>
          </a:bodyPr>
          <a:lstStyle/>
          <a:p>
            <a:pPr algn="ctr"/>
            <a:r>
              <a:rPr lang="en-US" sz="1800" dirty="0" err="1"/>
              <a:t>Bechtol</a:t>
            </a:r>
            <a:r>
              <a:rPr lang="en-US" sz="1800" dirty="0"/>
              <a:t>, </a:t>
            </a:r>
            <a:r>
              <a:rPr lang="en-US" sz="1800" dirty="0" err="1"/>
              <a:t>Ahlers</a:t>
            </a:r>
            <a:r>
              <a:rPr lang="en-US" sz="1800" dirty="0"/>
              <a:t>, Di Mauro, </a:t>
            </a:r>
            <a:r>
              <a:rPr lang="en-US" sz="1800" dirty="0" err="1"/>
              <a:t>Ajello</a:t>
            </a:r>
            <a:r>
              <a:rPr lang="en-US" sz="1800" dirty="0"/>
              <a:t>, Vandenbroucke, </a:t>
            </a:r>
            <a:r>
              <a:rPr lang="en-US" sz="1800" dirty="0" err="1"/>
              <a:t>ApJ</a:t>
            </a:r>
            <a:r>
              <a:rPr lang="en-US" sz="1800" dirty="0"/>
              <a:t> 836:47 (2017)</a:t>
            </a:r>
          </a:p>
        </p:txBody>
      </p:sp>
      <p:sp>
        <p:nvSpPr>
          <p:cNvPr id="13" name="TextBox 12"/>
          <p:cNvSpPr txBox="1"/>
          <p:nvPr/>
        </p:nvSpPr>
        <p:spPr>
          <a:xfrm>
            <a:off x="1149884" y="4563070"/>
            <a:ext cx="1898116" cy="923330"/>
          </a:xfrm>
          <a:prstGeom prst="rect">
            <a:avLst/>
          </a:prstGeom>
          <a:solidFill>
            <a:schemeClr val="bg1"/>
          </a:solidFill>
        </p:spPr>
        <p:txBody>
          <a:bodyPr wrap="square" rtlCol="0">
            <a:spAutoFit/>
          </a:bodyPr>
          <a:lstStyle/>
          <a:p>
            <a:r>
              <a:rPr lang="en-US" sz="1800" dirty="0">
                <a:solidFill>
                  <a:srgbClr val="FF0000"/>
                </a:solidFill>
              </a:rPr>
              <a:t>Maximum non-</a:t>
            </a:r>
            <a:r>
              <a:rPr lang="en-US" sz="1800" dirty="0" err="1">
                <a:solidFill>
                  <a:srgbClr val="FF0000"/>
                </a:solidFill>
              </a:rPr>
              <a:t>blazar</a:t>
            </a:r>
            <a:r>
              <a:rPr lang="en-US" sz="1800" dirty="0">
                <a:solidFill>
                  <a:srgbClr val="FF0000"/>
                </a:solidFill>
              </a:rPr>
              <a:t> gamma-ray spectrum</a:t>
            </a:r>
          </a:p>
        </p:txBody>
      </p:sp>
      <p:sp>
        <p:nvSpPr>
          <p:cNvPr id="14" name="TextBox 13"/>
          <p:cNvSpPr txBox="1"/>
          <p:nvPr/>
        </p:nvSpPr>
        <p:spPr>
          <a:xfrm>
            <a:off x="5053654" y="4687669"/>
            <a:ext cx="2490146" cy="646331"/>
          </a:xfrm>
          <a:prstGeom prst="rect">
            <a:avLst/>
          </a:prstGeom>
          <a:noFill/>
        </p:spPr>
        <p:txBody>
          <a:bodyPr wrap="square" rtlCol="0">
            <a:spAutoFit/>
          </a:bodyPr>
          <a:lstStyle/>
          <a:p>
            <a:r>
              <a:rPr lang="en-US" sz="1800" dirty="0"/>
              <a:t>Corresponding neutrino spectrum</a:t>
            </a:r>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42</a:t>
            </a:fld>
            <a:endParaRPr lang="en-US" dirty="0"/>
          </a:p>
        </p:txBody>
      </p:sp>
      <p:sp>
        <p:nvSpPr>
          <p:cNvPr id="6" name="Footer Placeholder 5"/>
          <p:cNvSpPr>
            <a:spLocks noGrp="1"/>
          </p:cNvSpPr>
          <p:nvPr>
            <p:ph type="ftr" sz="quarter" idx="3"/>
          </p:nvPr>
        </p:nvSpPr>
        <p:spPr/>
        <p:txBody>
          <a:bodyPr/>
          <a:lstStyle/>
          <a:p>
            <a:pPr>
              <a:defRPr/>
            </a:pPr>
            <a:r>
              <a:rPr lang="en-US"/>
              <a:t>Justin Vandenbroucke                           High-energy (astrophysical) neutrinos</a:t>
            </a:r>
            <a:endParaRPr lang="en-US" dirty="0"/>
          </a:p>
        </p:txBody>
      </p:sp>
    </p:spTree>
    <p:extLst>
      <p:ext uri="{BB962C8B-B14F-4D97-AF65-F5344CB8AC3E}">
        <p14:creationId xmlns:p14="http://schemas.microsoft.com/office/powerpoint/2010/main" val="2375925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1D956F7-C3AF-0845-81AB-856A98F65EE9}"/>
              </a:ext>
            </a:extLst>
          </p:cNvPr>
          <p:cNvPicPr>
            <a:picLocks noChangeAspect="1"/>
          </p:cNvPicPr>
          <p:nvPr/>
        </p:nvPicPr>
        <p:blipFill>
          <a:blip r:embed="rId3"/>
          <a:stretch>
            <a:fillRect/>
          </a:stretch>
        </p:blipFill>
        <p:spPr>
          <a:xfrm>
            <a:off x="76200" y="1371600"/>
            <a:ext cx="4149912" cy="4191000"/>
          </a:xfrm>
          <a:prstGeom prst="rect">
            <a:avLst/>
          </a:prstGeom>
        </p:spPr>
      </p:pic>
      <p:sp>
        <p:nvSpPr>
          <p:cNvPr id="2" name="Title 1"/>
          <p:cNvSpPr>
            <a:spLocks noGrp="1"/>
          </p:cNvSpPr>
          <p:nvPr>
            <p:ph type="title"/>
          </p:nvPr>
        </p:nvSpPr>
        <p:spPr>
          <a:xfrm>
            <a:off x="0" y="0"/>
            <a:ext cx="9144000" cy="1219200"/>
          </a:xfrm>
        </p:spPr>
        <p:txBody>
          <a:bodyPr/>
          <a:lstStyle/>
          <a:p>
            <a:r>
              <a:rPr lang="en-US" sz="3200" dirty="0"/>
              <a:t>Dedicated neutrino analyses of GRB 190114C</a:t>
            </a:r>
            <a:br>
              <a:rPr lang="en-US" sz="3200" dirty="0"/>
            </a:br>
            <a:r>
              <a:rPr lang="en-US" sz="3200" dirty="0"/>
              <a:t>(</a:t>
            </a:r>
            <a:r>
              <a:rPr lang="en-US" dirty="0" err="1"/>
              <a:t>TeV</a:t>
            </a:r>
            <a:r>
              <a:rPr lang="en-US" dirty="0"/>
              <a:t> detected by MAGIC, -27°declination)</a:t>
            </a:r>
            <a:endParaRPr lang="en-US" sz="3200" dirty="0"/>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43</a:t>
            </a:fld>
            <a:endParaRPr lang="en-US" dirty="0"/>
          </a:p>
        </p:txBody>
      </p:sp>
      <p:sp>
        <p:nvSpPr>
          <p:cNvPr id="5" name="Footer Placeholder 4"/>
          <p:cNvSpPr>
            <a:spLocks noGrp="1"/>
          </p:cNvSpPr>
          <p:nvPr>
            <p:ph type="ftr" sz="quarter" idx="3"/>
          </p:nvPr>
        </p:nvSpPr>
        <p:spPr/>
        <p:txBody>
          <a:bodyPr/>
          <a:lstStyle/>
          <a:p>
            <a:pPr>
              <a:defRPr/>
            </a:pPr>
            <a:r>
              <a:rPr lang="en-US"/>
              <a:t>Justin Vandenbroucke                           High-energy (astrophysical) neutrinos</a:t>
            </a:r>
            <a:endParaRPr lang="en-US" dirty="0"/>
          </a:p>
        </p:txBody>
      </p:sp>
      <p:sp>
        <p:nvSpPr>
          <p:cNvPr id="11" name="Rectangle 10">
            <a:extLst>
              <a:ext uri="{FF2B5EF4-FFF2-40B4-BE49-F238E27FC236}">
                <a16:creationId xmlns:a16="http://schemas.microsoft.com/office/drawing/2014/main" id="{4289C83A-C9EA-F646-BE38-1AEAF43EAB89}"/>
              </a:ext>
            </a:extLst>
          </p:cNvPr>
          <p:cNvSpPr/>
          <p:nvPr/>
        </p:nvSpPr>
        <p:spPr>
          <a:xfrm>
            <a:off x="5519302" y="1379040"/>
            <a:ext cx="2980303" cy="646331"/>
          </a:xfrm>
          <a:prstGeom prst="rect">
            <a:avLst/>
          </a:prstGeom>
        </p:spPr>
        <p:txBody>
          <a:bodyPr wrap="none">
            <a:spAutoFit/>
          </a:bodyPr>
          <a:lstStyle/>
          <a:p>
            <a:pPr algn="ctr"/>
            <a:r>
              <a:rPr lang="en-US" sz="1800" u="sng" dirty="0">
                <a:solidFill>
                  <a:srgbClr val="0070C0"/>
                </a:solidFill>
                <a:hlinkClick r:id="rId4">
                  <a:extLst>
                    <a:ext uri="{A12FA001-AC4F-418D-AE19-62706E023703}">
                      <ahyp:hlinkClr xmlns:ahyp="http://schemas.microsoft.com/office/drawing/2018/hyperlinkcolor" val="tx"/>
                    </a:ext>
                  </a:extLst>
                </a:hlinkClick>
              </a:rPr>
              <a:t>IceCube, ATel #12395</a:t>
            </a:r>
            <a:endParaRPr lang="en-US" sz="1800" u="sng" dirty="0">
              <a:solidFill>
                <a:srgbClr val="0070C0"/>
              </a:solidFill>
              <a:hlinkClick r:id="rId5">
                <a:extLst>
                  <a:ext uri="{A12FA001-AC4F-418D-AE19-62706E023703}">
                    <ahyp:hlinkClr xmlns:ahyp="http://schemas.microsoft.com/office/drawing/2018/hyperlinkcolor" val="tx"/>
                  </a:ext>
                </a:extLst>
              </a:hlinkClick>
            </a:endParaRPr>
          </a:p>
          <a:p>
            <a:pPr algn="ctr"/>
            <a:r>
              <a:rPr lang="en-US" sz="1800" u="sng" dirty="0">
                <a:solidFill>
                  <a:srgbClr val="0070C0"/>
                </a:solidFill>
                <a:hlinkClick r:id="rId5">
                  <a:extLst>
                    <a:ext uri="{A12FA001-AC4F-418D-AE19-62706E023703}">
                      <ahyp:hlinkClr xmlns:ahyp="http://schemas.microsoft.com/office/drawing/2018/hyperlinkcolor" val="tx"/>
                    </a:ext>
                  </a:extLst>
                </a:hlinkClick>
              </a:rPr>
              <a:t>IceCube, arXiv:2012.04577</a:t>
            </a:r>
            <a:endParaRPr lang="en-US" sz="1800" u="sng" dirty="0">
              <a:solidFill>
                <a:srgbClr val="0070C0"/>
              </a:solidFill>
            </a:endParaRPr>
          </a:p>
        </p:txBody>
      </p:sp>
      <p:sp>
        <p:nvSpPr>
          <p:cNvPr id="15" name="Rectangle 14">
            <a:extLst>
              <a:ext uri="{FF2B5EF4-FFF2-40B4-BE49-F238E27FC236}">
                <a16:creationId xmlns:a16="http://schemas.microsoft.com/office/drawing/2014/main" id="{2D18F7B5-9646-5145-8A6A-11C19E1174F9}"/>
              </a:ext>
            </a:extLst>
          </p:cNvPr>
          <p:cNvSpPr/>
          <p:nvPr/>
        </p:nvSpPr>
        <p:spPr>
          <a:xfrm>
            <a:off x="886084" y="4051387"/>
            <a:ext cx="2834943" cy="369332"/>
          </a:xfrm>
          <a:prstGeom prst="rect">
            <a:avLst/>
          </a:prstGeom>
        </p:spPr>
        <p:txBody>
          <a:bodyPr wrap="none">
            <a:spAutoFit/>
          </a:bodyPr>
          <a:lstStyle/>
          <a:p>
            <a:pPr algn="ctr"/>
            <a:r>
              <a:rPr lang="en-US" sz="1800" dirty="0">
                <a:solidFill>
                  <a:srgbClr val="0070C0"/>
                </a:solidFill>
                <a:hlinkClick r:id="rId6">
                  <a:extLst>
                    <a:ext uri="{A12FA001-AC4F-418D-AE19-62706E023703}">
                      <ahyp:hlinkClr xmlns:ahyp="http://schemas.microsoft.com/office/drawing/2018/hyperlinkcolor" val="tx"/>
                    </a:ext>
                  </a:extLst>
                </a:hlinkClick>
              </a:rPr>
              <a:t>ANTARES, Neutrino 2020</a:t>
            </a:r>
            <a:endParaRPr lang="en-US" sz="1800" dirty="0">
              <a:solidFill>
                <a:srgbClr val="0070C0"/>
              </a:solidFill>
            </a:endParaRPr>
          </a:p>
        </p:txBody>
      </p:sp>
      <p:sp>
        <p:nvSpPr>
          <p:cNvPr id="18" name="TextBox 17">
            <a:extLst>
              <a:ext uri="{FF2B5EF4-FFF2-40B4-BE49-F238E27FC236}">
                <a16:creationId xmlns:a16="http://schemas.microsoft.com/office/drawing/2014/main" id="{FF8000CC-E976-4042-B870-ECAE920C533F}"/>
              </a:ext>
            </a:extLst>
          </p:cNvPr>
          <p:cNvSpPr txBox="1"/>
          <p:nvPr/>
        </p:nvSpPr>
        <p:spPr>
          <a:xfrm>
            <a:off x="2819400" y="5998497"/>
            <a:ext cx="3027495" cy="369332"/>
          </a:xfrm>
          <a:prstGeom prst="rect">
            <a:avLst/>
          </a:prstGeom>
          <a:noFill/>
        </p:spPr>
        <p:txBody>
          <a:bodyPr wrap="none" rtlCol="0">
            <a:spAutoFit/>
          </a:bodyPr>
          <a:lstStyle/>
          <a:p>
            <a:r>
              <a:rPr lang="en-US" sz="1800" dirty="0"/>
              <a:t>and </a:t>
            </a:r>
            <a:r>
              <a:rPr lang="en-US" sz="1800" dirty="0">
                <a:solidFill>
                  <a:srgbClr val="0070C0"/>
                </a:solidFill>
                <a:hlinkClick r:id="rId7">
                  <a:extLst>
                    <a:ext uri="{A12FA001-AC4F-418D-AE19-62706E023703}">
                      <ahyp:hlinkClr xmlns:ahyp="http://schemas.microsoft.com/office/drawing/2018/hyperlinkcolor" val="tx"/>
                    </a:ext>
                  </a:extLst>
                </a:hlinkClick>
              </a:rPr>
              <a:t>ARIANNA, ATel #12475</a:t>
            </a:r>
            <a:endParaRPr lang="en-US" sz="1800" dirty="0"/>
          </a:p>
        </p:txBody>
      </p:sp>
      <p:pic>
        <p:nvPicPr>
          <p:cNvPr id="9" name="Picture 8" descr="Chart, box and whisker chart&#10;&#10;Description automatically generated">
            <a:extLst>
              <a:ext uri="{FF2B5EF4-FFF2-40B4-BE49-F238E27FC236}">
                <a16:creationId xmlns:a16="http://schemas.microsoft.com/office/drawing/2014/main" id="{DA9E198F-4135-3844-8A30-86FD78E68152}"/>
              </a:ext>
            </a:extLst>
          </p:cNvPr>
          <p:cNvPicPr>
            <a:picLocks noChangeAspect="1"/>
          </p:cNvPicPr>
          <p:nvPr/>
        </p:nvPicPr>
        <p:blipFill>
          <a:blip r:embed="rId8"/>
          <a:stretch>
            <a:fillRect/>
          </a:stretch>
        </p:blipFill>
        <p:spPr>
          <a:xfrm>
            <a:off x="4120250" y="1972792"/>
            <a:ext cx="5023750" cy="3750287"/>
          </a:xfrm>
          <a:prstGeom prst="rect">
            <a:avLst/>
          </a:prstGeom>
        </p:spPr>
      </p:pic>
    </p:spTree>
    <p:extLst>
      <p:ext uri="{BB962C8B-B14F-4D97-AF65-F5344CB8AC3E}">
        <p14:creationId xmlns:p14="http://schemas.microsoft.com/office/powerpoint/2010/main" val="3832088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33BFB-AEDC-0A4B-9139-29002439B6A6}"/>
              </a:ext>
            </a:extLst>
          </p:cNvPr>
          <p:cNvSpPr>
            <a:spLocks noGrp="1"/>
          </p:cNvSpPr>
          <p:nvPr>
            <p:ph type="title"/>
          </p:nvPr>
        </p:nvSpPr>
        <p:spPr>
          <a:xfrm>
            <a:off x="457200" y="-48136"/>
            <a:ext cx="8229600" cy="733936"/>
          </a:xfrm>
        </p:spPr>
        <p:txBody>
          <a:bodyPr/>
          <a:lstStyle/>
          <a:p>
            <a:r>
              <a:rPr lang="en-US" dirty="0" err="1"/>
              <a:t>IceCube</a:t>
            </a:r>
            <a:r>
              <a:rPr lang="en-US" dirty="0"/>
              <a:t> data release and TXS 0506+056</a:t>
            </a:r>
          </a:p>
        </p:txBody>
      </p:sp>
      <p:sp>
        <p:nvSpPr>
          <p:cNvPr id="3" name="Content Placeholder 2">
            <a:extLst>
              <a:ext uri="{FF2B5EF4-FFF2-40B4-BE49-F238E27FC236}">
                <a16:creationId xmlns:a16="http://schemas.microsoft.com/office/drawing/2014/main" id="{4A4C7DB1-0A8A-5B47-85C0-FA72D15C1330}"/>
              </a:ext>
            </a:extLst>
          </p:cNvPr>
          <p:cNvSpPr>
            <a:spLocks noGrp="1"/>
          </p:cNvSpPr>
          <p:nvPr>
            <p:ph idx="1"/>
          </p:nvPr>
        </p:nvSpPr>
        <p:spPr>
          <a:xfrm>
            <a:off x="2895600" y="5889215"/>
            <a:ext cx="3581400" cy="501914"/>
          </a:xfrm>
        </p:spPr>
        <p:txBody>
          <a:bodyPr/>
          <a:lstStyle/>
          <a:p>
            <a:pPr marL="0" indent="0">
              <a:buNone/>
            </a:pPr>
            <a:r>
              <a:rPr lang="en-US" sz="2400" dirty="0" err="1"/>
              <a:t>IceCube</a:t>
            </a:r>
            <a:r>
              <a:rPr lang="en-US" sz="2400" dirty="0"/>
              <a:t>, arXiv:2101.09836</a:t>
            </a:r>
          </a:p>
          <a:p>
            <a:pPr marL="0" indent="0">
              <a:buNone/>
            </a:pPr>
            <a:endParaRPr lang="en-US" sz="2400" dirty="0"/>
          </a:p>
        </p:txBody>
      </p:sp>
      <p:sp>
        <p:nvSpPr>
          <p:cNvPr id="4" name="Footer Placeholder 3">
            <a:extLst>
              <a:ext uri="{FF2B5EF4-FFF2-40B4-BE49-F238E27FC236}">
                <a16:creationId xmlns:a16="http://schemas.microsoft.com/office/drawing/2014/main" id="{427C93BD-78F9-2F44-AA80-AF24BD3FE600}"/>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D27E632B-49D6-224F-A406-BBF0CE93CAFD}"/>
              </a:ext>
            </a:extLst>
          </p:cNvPr>
          <p:cNvSpPr>
            <a:spLocks noGrp="1"/>
          </p:cNvSpPr>
          <p:nvPr>
            <p:ph type="sldNum" sz="quarter" idx="4"/>
          </p:nvPr>
        </p:nvSpPr>
        <p:spPr/>
        <p:txBody>
          <a:bodyPr/>
          <a:lstStyle/>
          <a:p>
            <a:pPr>
              <a:defRPr/>
            </a:pPr>
            <a:fld id="{FE987253-B894-114D-BDC2-8F3A1EBD88EF}" type="slidenum">
              <a:rPr lang="en-US" smtClean="0"/>
              <a:pPr>
                <a:defRPr/>
              </a:pPr>
              <a:t>44</a:t>
            </a:fld>
            <a:endParaRPr lang="en-US" dirty="0"/>
          </a:p>
        </p:txBody>
      </p:sp>
      <p:pic>
        <p:nvPicPr>
          <p:cNvPr id="7" name="Picture 6">
            <a:extLst>
              <a:ext uri="{FF2B5EF4-FFF2-40B4-BE49-F238E27FC236}">
                <a16:creationId xmlns:a16="http://schemas.microsoft.com/office/drawing/2014/main" id="{A9CD9EE3-17E4-A947-90EA-194D49EE798D}"/>
              </a:ext>
            </a:extLst>
          </p:cNvPr>
          <p:cNvPicPr>
            <a:picLocks noChangeAspect="1"/>
          </p:cNvPicPr>
          <p:nvPr/>
        </p:nvPicPr>
        <p:blipFill>
          <a:blip r:embed="rId2"/>
          <a:stretch>
            <a:fillRect/>
          </a:stretch>
        </p:blipFill>
        <p:spPr>
          <a:xfrm>
            <a:off x="0" y="1112397"/>
            <a:ext cx="2514600" cy="2011680"/>
          </a:xfrm>
          <a:prstGeom prst="rect">
            <a:avLst/>
          </a:prstGeom>
        </p:spPr>
      </p:pic>
      <p:pic>
        <p:nvPicPr>
          <p:cNvPr id="9" name="Picture 8">
            <a:extLst>
              <a:ext uri="{FF2B5EF4-FFF2-40B4-BE49-F238E27FC236}">
                <a16:creationId xmlns:a16="http://schemas.microsoft.com/office/drawing/2014/main" id="{4803D8D3-082C-2247-993B-674AE11136CF}"/>
              </a:ext>
            </a:extLst>
          </p:cNvPr>
          <p:cNvPicPr>
            <a:picLocks noChangeAspect="1"/>
          </p:cNvPicPr>
          <p:nvPr/>
        </p:nvPicPr>
        <p:blipFill>
          <a:blip r:embed="rId3"/>
          <a:stretch>
            <a:fillRect/>
          </a:stretch>
        </p:blipFill>
        <p:spPr>
          <a:xfrm>
            <a:off x="2667745" y="1044477"/>
            <a:ext cx="2743200" cy="2194560"/>
          </a:xfrm>
          <a:prstGeom prst="rect">
            <a:avLst/>
          </a:prstGeom>
        </p:spPr>
      </p:pic>
      <p:pic>
        <p:nvPicPr>
          <p:cNvPr id="11" name="Picture 10">
            <a:extLst>
              <a:ext uri="{FF2B5EF4-FFF2-40B4-BE49-F238E27FC236}">
                <a16:creationId xmlns:a16="http://schemas.microsoft.com/office/drawing/2014/main" id="{0A93D958-14DB-0D44-A2D4-1BE12CBB1861}"/>
              </a:ext>
            </a:extLst>
          </p:cNvPr>
          <p:cNvPicPr>
            <a:picLocks noChangeAspect="1"/>
          </p:cNvPicPr>
          <p:nvPr/>
        </p:nvPicPr>
        <p:blipFill>
          <a:blip r:embed="rId4"/>
          <a:stretch>
            <a:fillRect/>
          </a:stretch>
        </p:blipFill>
        <p:spPr>
          <a:xfrm>
            <a:off x="5603740" y="775424"/>
            <a:ext cx="3360490" cy="2637051"/>
          </a:xfrm>
          <a:prstGeom prst="rect">
            <a:avLst/>
          </a:prstGeom>
        </p:spPr>
      </p:pic>
      <p:pic>
        <p:nvPicPr>
          <p:cNvPr id="13" name="Picture 12">
            <a:extLst>
              <a:ext uri="{FF2B5EF4-FFF2-40B4-BE49-F238E27FC236}">
                <a16:creationId xmlns:a16="http://schemas.microsoft.com/office/drawing/2014/main" id="{0AA1CEB5-147C-1744-83F0-5460ED9D396E}"/>
              </a:ext>
            </a:extLst>
          </p:cNvPr>
          <p:cNvPicPr>
            <a:picLocks noChangeAspect="1"/>
          </p:cNvPicPr>
          <p:nvPr/>
        </p:nvPicPr>
        <p:blipFill>
          <a:blip r:embed="rId5"/>
          <a:stretch>
            <a:fillRect/>
          </a:stretch>
        </p:blipFill>
        <p:spPr>
          <a:xfrm>
            <a:off x="456282" y="3597715"/>
            <a:ext cx="8229599" cy="2243000"/>
          </a:xfrm>
          <a:prstGeom prst="rect">
            <a:avLst/>
          </a:prstGeom>
        </p:spPr>
      </p:pic>
    </p:spTree>
    <p:extLst>
      <p:ext uri="{BB962C8B-B14F-4D97-AF65-F5344CB8AC3E}">
        <p14:creationId xmlns:p14="http://schemas.microsoft.com/office/powerpoint/2010/main" val="38943556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a:endCxn id="2" idx="1"/>
          </p:cNvCxnSpPr>
          <p:nvPr/>
        </p:nvCxnSpPr>
        <p:spPr>
          <a:xfrm>
            <a:off x="1021545" y="4419600"/>
            <a:ext cx="5562600" cy="585"/>
          </a:xfrm>
          <a:prstGeom prst="line">
            <a:avLst/>
          </a:prstGeom>
          <a:ln>
            <a:noFill/>
          </a:ln>
          <a:effectLst/>
        </p:spPr>
        <p:style>
          <a:lnRef idx="2">
            <a:schemeClr val="accent1"/>
          </a:lnRef>
          <a:fillRef idx="0">
            <a:schemeClr val="accent1"/>
          </a:fillRef>
          <a:effectRef idx="1">
            <a:schemeClr val="accent1"/>
          </a:effectRef>
          <a:fontRef idx="minor">
            <a:schemeClr val="tx1"/>
          </a:fontRef>
        </p:style>
      </p:cxnSp>
      <p:sp>
        <p:nvSpPr>
          <p:cNvPr id="44033" name="Rectangle 2"/>
          <p:cNvSpPr>
            <a:spLocks noGrp="1" noChangeArrowheads="1"/>
          </p:cNvSpPr>
          <p:nvPr>
            <p:ph type="title"/>
          </p:nvPr>
        </p:nvSpPr>
        <p:spPr>
          <a:xfrm>
            <a:off x="6195834" y="29175"/>
            <a:ext cx="2948165" cy="1858830"/>
          </a:xfrm>
        </p:spPr>
        <p:txBody>
          <a:bodyPr/>
          <a:lstStyle/>
          <a:p>
            <a:pPr eaLnBrk="1" hangingPunct="1"/>
            <a:r>
              <a:rPr lang="en-US" altLang="en-US" dirty="0"/>
              <a:t>Neutrinos see to great energies and distances</a:t>
            </a:r>
          </a:p>
        </p:txBody>
      </p:sp>
      <p:sp>
        <p:nvSpPr>
          <p:cNvPr id="2" name="TextBox 1"/>
          <p:cNvSpPr txBox="1"/>
          <p:nvPr/>
        </p:nvSpPr>
        <p:spPr>
          <a:xfrm>
            <a:off x="6584145" y="4220130"/>
            <a:ext cx="836319" cy="400110"/>
          </a:xfrm>
          <a:prstGeom prst="rect">
            <a:avLst/>
          </a:prstGeom>
          <a:noFill/>
        </p:spPr>
        <p:txBody>
          <a:bodyPr wrap="none" rtlCol="0">
            <a:spAutoFit/>
          </a:bodyPr>
          <a:lstStyle/>
          <a:p>
            <a:r>
              <a:rPr lang="en-US" sz="2000" dirty="0">
                <a:solidFill>
                  <a:srgbClr val="0432FF"/>
                </a:solidFill>
              </a:rPr>
              <a:t>1 </a:t>
            </a:r>
            <a:r>
              <a:rPr lang="en-US" sz="2000" dirty="0" err="1">
                <a:solidFill>
                  <a:srgbClr val="0432FF"/>
                </a:solidFill>
              </a:rPr>
              <a:t>TeV</a:t>
            </a:r>
            <a:endParaRPr lang="en-US" sz="2000" dirty="0">
              <a:solidFill>
                <a:srgbClr val="0432FF"/>
              </a:solidFill>
            </a:endParaRPr>
          </a:p>
        </p:txBody>
      </p:sp>
      <p:sp>
        <p:nvSpPr>
          <p:cNvPr id="9" name="TextBox 8"/>
          <p:cNvSpPr txBox="1"/>
          <p:nvPr/>
        </p:nvSpPr>
        <p:spPr>
          <a:xfrm>
            <a:off x="6532958" y="2038290"/>
            <a:ext cx="1239442" cy="400110"/>
          </a:xfrm>
          <a:prstGeom prst="rect">
            <a:avLst/>
          </a:prstGeom>
          <a:noFill/>
        </p:spPr>
        <p:txBody>
          <a:bodyPr wrap="none" rtlCol="0">
            <a:spAutoFit/>
          </a:bodyPr>
          <a:lstStyle/>
          <a:p>
            <a:r>
              <a:rPr lang="en-US" sz="2000" dirty="0">
                <a:solidFill>
                  <a:srgbClr val="FF0000"/>
                </a:solidFill>
              </a:rPr>
              <a:t>100  </a:t>
            </a:r>
            <a:r>
              <a:rPr lang="en-US" sz="2000" dirty="0" err="1">
                <a:solidFill>
                  <a:srgbClr val="FF0000"/>
                </a:solidFill>
              </a:rPr>
              <a:t>EeV</a:t>
            </a:r>
            <a:endParaRPr lang="en-US" sz="2000" dirty="0">
              <a:solidFill>
                <a:srgbClr val="FF0000"/>
              </a:solidFill>
            </a:endParaRPr>
          </a:p>
        </p:txBody>
      </p:sp>
      <p:cxnSp>
        <p:nvCxnSpPr>
          <p:cNvPr id="14" name="Straight Connector 13"/>
          <p:cNvCxnSpPr>
            <a:endCxn id="9" idx="1"/>
          </p:cNvCxnSpPr>
          <p:nvPr/>
        </p:nvCxnSpPr>
        <p:spPr>
          <a:xfrm flipV="1">
            <a:off x="1021545" y="2238345"/>
            <a:ext cx="5511413" cy="13577"/>
          </a:xfrm>
          <a:prstGeom prst="line">
            <a:avLst/>
          </a:prstGeom>
          <a:ln>
            <a:noFil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5791200" y="4620240"/>
            <a:ext cx="228600" cy="1094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a:grpSpLocks noChangeAspect="1"/>
          </p:cNvGrpSpPr>
          <p:nvPr/>
        </p:nvGrpSpPr>
        <p:grpSpPr>
          <a:xfrm>
            <a:off x="0" y="154155"/>
            <a:ext cx="6324880" cy="6409484"/>
            <a:chOff x="0" y="0"/>
            <a:chExt cx="6477000" cy="656363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44851" cy="6563639"/>
            </a:xfrm>
            <a:prstGeom prst="rect">
              <a:avLst/>
            </a:prstGeom>
            <a:solidFill>
              <a:schemeClr val="bg1"/>
            </a:solidFill>
            <a:ln>
              <a:noFill/>
            </a:ln>
          </p:spPr>
        </p:pic>
        <p:cxnSp>
          <p:nvCxnSpPr>
            <p:cNvPr id="25" name="Straight Connector 24"/>
            <p:cNvCxnSpPr>
              <a:cxnSpLocks noChangeAspect="1"/>
            </p:cNvCxnSpPr>
            <p:nvPr/>
          </p:nvCxnSpPr>
          <p:spPr>
            <a:xfrm>
              <a:off x="838200" y="2120023"/>
              <a:ext cx="56388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38200" y="4419600"/>
              <a:ext cx="5638800" cy="0"/>
            </a:xfrm>
            <a:prstGeom prst="lin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cxnSp>
      </p:grpSp>
      <p:sp>
        <p:nvSpPr>
          <p:cNvPr id="7" name="Slide Number Placeholder 6"/>
          <p:cNvSpPr>
            <a:spLocks noGrp="1"/>
          </p:cNvSpPr>
          <p:nvPr>
            <p:ph type="sldNum" sz="quarter" idx="4"/>
          </p:nvPr>
        </p:nvSpPr>
        <p:spPr/>
        <p:txBody>
          <a:bodyPr/>
          <a:lstStyle/>
          <a:p>
            <a:pPr>
              <a:defRPr/>
            </a:pPr>
            <a:fld id="{FE987253-B894-114D-BDC2-8F3A1EBD88EF}" type="slidenum">
              <a:rPr lang="en-US" smtClean="0"/>
              <a:pPr>
                <a:defRPr/>
              </a:pPr>
              <a:t>45</a:t>
            </a:fld>
            <a:endParaRPr lang="en-US" dirty="0"/>
          </a:p>
        </p:txBody>
      </p:sp>
      <p:sp>
        <p:nvSpPr>
          <p:cNvPr id="8" name="Footer Placeholder 7"/>
          <p:cNvSpPr>
            <a:spLocks noGrp="1"/>
          </p:cNvSpPr>
          <p:nvPr>
            <p:ph type="ftr" sz="quarter" idx="3"/>
          </p:nvPr>
        </p:nvSpPr>
        <p:spPr/>
        <p:txBody>
          <a:bodyPr/>
          <a:lstStyle/>
          <a:p>
            <a:pPr>
              <a:defRPr/>
            </a:pPr>
            <a:r>
              <a:rPr lang="en-US"/>
              <a:t>Justin Vandenbroucke                           High-energy (astrophysical) neutrinos</a:t>
            </a:r>
            <a:endParaRPr lang="en-US" dirty="0"/>
          </a:p>
        </p:txBody>
      </p:sp>
    </p:spTree>
    <p:extLst>
      <p:ext uri="{BB962C8B-B14F-4D97-AF65-F5344CB8AC3E}">
        <p14:creationId xmlns:p14="http://schemas.microsoft.com/office/powerpoint/2010/main" val="20965478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18872" y="121920"/>
            <a:ext cx="8910046" cy="640080"/>
          </a:xfrm>
        </p:spPr>
        <p:txBody>
          <a:bodyPr/>
          <a:lstStyle/>
          <a:p>
            <a:pPr algn="ctr"/>
            <a:r>
              <a:rPr lang="en-US" sz="3200" dirty="0"/>
              <a:t>Signals and backgrounds in neutrino telescopes</a:t>
            </a:r>
          </a:p>
        </p:txBody>
      </p:sp>
      <p:sp>
        <p:nvSpPr>
          <p:cNvPr id="9" name="Content Placeholder 8"/>
          <p:cNvSpPr>
            <a:spLocks noGrp="1"/>
          </p:cNvSpPr>
          <p:nvPr>
            <p:ph sz="quarter" idx="13"/>
          </p:nvPr>
        </p:nvSpPr>
        <p:spPr>
          <a:xfrm>
            <a:off x="4597400" y="2209800"/>
            <a:ext cx="4115118" cy="2895600"/>
          </a:xfrm>
        </p:spPr>
        <p:txBody>
          <a:bodyPr/>
          <a:lstStyle/>
          <a:p>
            <a:pPr defTabSz="761940">
              <a:spcBef>
                <a:spcPct val="0"/>
              </a:spcBef>
            </a:pPr>
            <a:r>
              <a:rPr lang="en-US" sz="2800" dirty="0">
                <a:ea typeface="Candara" charset="0"/>
                <a:cs typeface="Candara" charset="0"/>
              </a:rPr>
              <a:t>Atmospheric muons: 70 billion per year</a:t>
            </a:r>
          </a:p>
          <a:p>
            <a:pPr defTabSz="761940">
              <a:spcBef>
                <a:spcPct val="0"/>
              </a:spcBef>
            </a:pPr>
            <a:r>
              <a:rPr lang="en-US" sz="2800" dirty="0">
                <a:ea typeface="Candara" charset="0"/>
                <a:cs typeface="Candara" charset="0"/>
              </a:rPr>
              <a:t>Atmospheric neutrinos: one in ~10</a:t>
            </a:r>
            <a:r>
              <a:rPr lang="en-US" sz="2800" baseline="30000" dirty="0">
                <a:ea typeface="Candara" charset="0"/>
                <a:cs typeface="Candara" charset="0"/>
              </a:rPr>
              <a:t>6</a:t>
            </a:r>
          </a:p>
          <a:p>
            <a:pPr defTabSz="761940">
              <a:spcBef>
                <a:spcPct val="0"/>
              </a:spcBef>
            </a:pPr>
            <a:r>
              <a:rPr lang="en-US" sz="2800" dirty="0">
                <a:ea typeface="Candara" charset="0"/>
                <a:cs typeface="Candara" charset="0"/>
              </a:rPr>
              <a:t>Astrophysical neutrinos: one in ~10</a:t>
            </a:r>
            <a:r>
              <a:rPr lang="en-US" sz="2800" baseline="30000" dirty="0">
                <a:ea typeface="Candara" charset="0"/>
                <a:cs typeface="Candara" charset="0"/>
              </a:rPr>
              <a:t>9</a:t>
            </a: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46</a:t>
            </a:fld>
            <a:endParaRPr lang="en-US" dirty="0"/>
          </a:p>
        </p:txBody>
      </p:sp>
      <p:sp>
        <p:nvSpPr>
          <p:cNvPr id="35" name="Footer Placeholder 4"/>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432825"/>
            <a:ext cx="3581720" cy="3977689"/>
          </a:xfrm>
          <a:prstGeom prst="rect">
            <a:avLst/>
          </a:prstGeom>
        </p:spPr>
      </p:pic>
      <p:sp>
        <p:nvSpPr>
          <p:cNvPr id="2" name="TextBox 1">
            <a:extLst>
              <a:ext uri="{FF2B5EF4-FFF2-40B4-BE49-F238E27FC236}">
                <a16:creationId xmlns:a16="http://schemas.microsoft.com/office/drawing/2014/main" id="{491B387D-FA6C-F34C-A7FC-F0B4A986AA90}"/>
              </a:ext>
            </a:extLst>
          </p:cNvPr>
          <p:cNvSpPr txBox="1"/>
          <p:nvPr/>
        </p:nvSpPr>
        <p:spPr>
          <a:xfrm>
            <a:off x="4419600" y="5856939"/>
            <a:ext cx="3111749" cy="400110"/>
          </a:xfrm>
          <a:prstGeom prst="rect">
            <a:avLst/>
          </a:prstGeom>
          <a:noFill/>
        </p:spPr>
        <p:txBody>
          <a:bodyPr wrap="none" rtlCol="0">
            <a:spAutoFit/>
          </a:bodyPr>
          <a:lstStyle/>
          <a:p>
            <a:r>
              <a:rPr lang="en-US" sz="2000" dirty="0"/>
              <a:t>Rates for a km</a:t>
            </a:r>
            <a:r>
              <a:rPr lang="en-US" sz="2000" baseline="30000" dirty="0"/>
              <a:t>3</a:t>
            </a:r>
            <a:r>
              <a:rPr lang="en-US" sz="2000" dirty="0"/>
              <a:t> telescope</a:t>
            </a:r>
          </a:p>
        </p:txBody>
      </p:sp>
    </p:spTree>
    <p:extLst>
      <p:ext uri="{BB962C8B-B14F-4D97-AF65-F5344CB8AC3E}">
        <p14:creationId xmlns:p14="http://schemas.microsoft.com/office/powerpoint/2010/main" val="328337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9" name="Рисунок 3"/>
          <p:cNvPicPr/>
          <p:nvPr/>
        </p:nvPicPr>
        <p:blipFill>
          <a:blip r:embed="rId2"/>
          <a:stretch/>
        </p:blipFill>
        <p:spPr>
          <a:xfrm>
            <a:off x="4881151" y="537877"/>
            <a:ext cx="4246568" cy="6189883"/>
          </a:xfrm>
          <a:prstGeom prst="rect">
            <a:avLst/>
          </a:prstGeom>
          <a:ln>
            <a:noFill/>
          </a:ln>
        </p:spPr>
      </p:pic>
      <p:sp>
        <p:nvSpPr>
          <p:cNvPr id="1130" name="CustomShape 1"/>
          <p:cNvSpPr/>
          <p:nvPr/>
        </p:nvSpPr>
        <p:spPr>
          <a:xfrm>
            <a:off x="152400" y="1187539"/>
            <a:ext cx="4868115" cy="4898881"/>
          </a:xfrm>
          <a:prstGeom prst="rect">
            <a:avLst/>
          </a:prstGeom>
          <a:noFill/>
          <a:ln>
            <a:noFill/>
          </a:ln>
        </p:spPr>
        <p:style>
          <a:lnRef idx="0">
            <a:scrgbClr r="0" g="0" b="0"/>
          </a:lnRef>
          <a:fillRef idx="0">
            <a:scrgbClr r="0" g="0" b="0"/>
          </a:fillRef>
          <a:effectRef idx="0">
            <a:scrgbClr r="0" g="0" b="0"/>
          </a:effectRef>
          <a:fontRef idx="minor"/>
        </p:style>
        <p:txBody>
          <a:bodyPr lIns="75543" tIns="37798" rIns="75543" bIns="37798"/>
          <a:lstStyle/>
          <a:p>
            <a:r>
              <a:rPr lang="en-US" sz="2000" spc="-1" dirty="0">
                <a:uFill>
                  <a:solidFill>
                    <a:srgbClr val="FFFFFF"/>
                  </a:solidFill>
                </a:uFill>
                <a:latin typeface="Arial" panose="020B0604020202020204" pitchFamily="34" charset="0"/>
                <a:cs typeface="Arial" panose="020B0604020202020204" pitchFamily="34" charset="0"/>
              </a:rPr>
              <a:t>No neutrino events associated with GW170817A found in cascade search within ± 500 seconds or +14 days</a:t>
            </a:r>
          </a:p>
          <a:p>
            <a:pPr>
              <a:lnSpc>
                <a:spcPct val="100000"/>
              </a:lnSpc>
            </a:pPr>
            <a:endParaRPr lang="en-US" sz="2000" spc="-1" dirty="0">
              <a:uFill>
                <a:solidFill>
                  <a:srgbClr val="FFFFFF"/>
                </a:solidFill>
              </a:uFill>
              <a:latin typeface="Arial" panose="020B0604020202020204" pitchFamily="34" charset="0"/>
              <a:cs typeface="Arial" panose="020B0604020202020204" pitchFamily="34" charset="0"/>
            </a:endParaRPr>
          </a:p>
          <a:p>
            <a:pPr>
              <a:lnSpc>
                <a:spcPct val="100000"/>
              </a:lnSpc>
            </a:pPr>
            <a:endParaRPr lang="en-US" sz="2000" spc="-1" dirty="0">
              <a:uFill>
                <a:solidFill>
                  <a:srgbClr val="FFFFFF"/>
                </a:solidFill>
              </a:uFill>
              <a:latin typeface="Arial" panose="020B0604020202020204" pitchFamily="34" charset="0"/>
              <a:cs typeface="Arial" panose="020B0604020202020204" pitchFamily="34" charset="0"/>
            </a:endParaRPr>
          </a:p>
          <a:p>
            <a:pPr>
              <a:lnSpc>
                <a:spcPct val="100000"/>
              </a:lnSpc>
            </a:pPr>
            <a:r>
              <a:rPr lang="en-US" sz="2000" spc="-1" dirty="0">
                <a:uFill>
                  <a:solidFill>
                    <a:srgbClr val="FFFFFF"/>
                  </a:solidFill>
                </a:uFill>
                <a:latin typeface="Arial" panose="020B0604020202020204" pitchFamily="34" charset="0"/>
                <a:cs typeface="Arial" panose="020B0604020202020204" pitchFamily="34" charset="0"/>
              </a:rPr>
              <a:t>Assuming E</a:t>
            </a:r>
            <a:r>
              <a:rPr lang="en-US" sz="2000" spc="-1" baseline="30000" dirty="0">
                <a:uFill>
                  <a:solidFill>
                    <a:srgbClr val="FFFFFF"/>
                  </a:solidFill>
                </a:uFill>
                <a:latin typeface="Arial" panose="020B0604020202020204" pitchFamily="34" charset="0"/>
                <a:cs typeface="Arial" panose="020B0604020202020204" pitchFamily="34" charset="0"/>
              </a:rPr>
              <a:t>-2  </a:t>
            </a:r>
            <a:r>
              <a:rPr lang="en-US" sz="2000" spc="-1" dirty="0">
                <a:uFill>
                  <a:solidFill>
                    <a:srgbClr val="FFFFFF"/>
                  </a:solidFill>
                </a:uFill>
                <a:latin typeface="Arial" panose="020B0604020202020204" pitchFamily="34" charset="0"/>
                <a:cs typeface="Arial" panose="020B0604020202020204" pitchFamily="34" charset="0"/>
              </a:rPr>
              <a:t>and equal fluence in all flavors, upper limits at 90% have been</a:t>
            </a:r>
          </a:p>
          <a:p>
            <a:pPr>
              <a:lnSpc>
                <a:spcPct val="100000"/>
              </a:lnSpc>
            </a:pPr>
            <a:r>
              <a:rPr lang="en-US" sz="2000" spc="-1" dirty="0">
                <a:uFill>
                  <a:solidFill>
                    <a:srgbClr val="FFFFFF"/>
                  </a:solidFill>
                </a:uFill>
                <a:latin typeface="Arial" panose="020B0604020202020204" pitchFamily="34" charset="0"/>
                <a:cs typeface="Arial" panose="020B0604020202020204" pitchFamily="34" charset="0"/>
              </a:rPr>
              <a:t>derived on the neutrino fluence from</a:t>
            </a:r>
          </a:p>
          <a:p>
            <a:pPr>
              <a:lnSpc>
                <a:spcPct val="100000"/>
              </a:lnSpc>
            </a:pPr>
            <a:r>
              <a:rPr lang="en-US" sz="2000" spc="-1" dirty="0">
                <a:uFill>
                  <a:solidFill>
                    <a:srgbClr val="FFFFFF"/>
                  </a:solidFill>
                </a:uFill>
                <a:latin typeface="Arial" panose="020B0604020202020204" pitchFamily="34" charset="0"/>
                <a:cs typeface="Arial" panose="020B0604020202020204" pitchFamily="34" charset="0"/>
              </a:rPr>
              <a:t>GW170817 for each energy decade. </a:t>
            </a:r>
          </a:p>
          <a:p>
            <a:pPr>
              <a:lnSpc>
                <a:spcPct val="100000"/>
              </a:lnSpc>
            </a:pPr>
            <a:endParaRPr lang="en-US" sz="2000" spc="-1" dirty="0">
              <a:uFill>
                <a:solidFill>
                  <a:srgbClr val="FFFFFF"/>
                </a:solidFill>
              </a:uFill>
              <a:latin typeface="Arial" panose="020B0604020202020204" pitchFamily="34" charset="0"/>
              <a:cs typeface="Arial" panose="020B0604020202020204" pitchFamily="34" charset="0"/>
            </a:endParaRPr>
          </a:p>
        </p:txBody>
      </p:sp>
      <p:sp>
        <p:nvSpPr>
          <p:cNvPr id="1131" name="CustomShape 2"/>
          <p:cNvSpPr/>
          <p:nvPr/>
        </p:nvSpPr>
        <p:spPr>
          <a:xfrm>
            <a:off x="1" y="29240"/>
            <a:ext cx="8971011" cy="516960"/>
          </a:xfrm>
          <a:prstGeom prst="rect">
            <a:avLst/>
          </a:prstGeom>
          <a:noFill/>
          <a:ln>
            <a:noFill/>
          </a:ln>
        </p:spPr>
        <p:style>
          <a:lnRef idx="0">
            <a:scrgbClr r="0" g="0" b="0"/>
          </a:lnRef>
          <a:fillRef idx="0">
            <a:scrgbClr r="0" g="0" b="0"/>
          </a:fillRef>
          <a:effectRef idx="0">
            <a:scrgbClr r="0" g="0" b="0"/>
          </a:effectRef>
          <a:fontRef idx="minor"/>
        </p:style>
        <p:txBody>
          <a:bodyPr lIns="75543" tIns="37798" rIns="75543" bIns="37798"/>
          <a:lstStyle/>
          <a:p>
            <a:pPr>
              <a:lnSpc>
                <a:spcPct val="100000"/>
              </a:lnSpc>
            </a:pPr>
            <a:r>
              <a:rPr lang="en-US" sz="3200" spc="-1" dirty="0">
                <a:uFill>
                  <a:solidFill>
                    <a:srgbClr val="FFFFFF"/>
                  </a:solidFill>
                </a:uFill>
                <a:latin typeface="+mj-lt"/>
                <a:cs typeface="Arial"/>
              </a:rPr>
              <a:t>ANTARES, Auger, GVD, </a:t>
            </a:r>
            <a:r>
              <a:rPr lang="en-US" sz="3200" spc="-1" dirty="0" err="1">
                <a:uFill>
                  <a:solidFill>
                    <a:srgbClr val="FFFFFF"/>
                  </a:solidFill>
                </a:uFill>
                <a:latin typeface="+mj-lt"/>
                <a:cs typeface="Arial"/>
              </a:rPr>
              <a:t>IceCube</a:t>
            </a:r>
            <a:r>
              <a:rPr lang="en-US" sz="3200" spc="-1" dirty="0">
                <a:uFill>
                  <a:solidFill>
                    <a:srgbClr val="FFFFFF"/>
                  </a:solidFill>
                </a:uFill>
                <a:latin typeface="+mj-lt"/>
                <a:cs typeface="Arial"/>
              </a:rPr>
              <a:t> analysis of BNS merger GW 170817</a:t>
            </a:r>
          </a:p>
        </p:txBody>
      </p:sp>
      <p:sp>
        <p:nvSpPr>
          <p:cNvPr id="2" name="TextBox 1"/>
          <p:cNvSpPr txBox="1"/>
          <p:nvPr/>
        </p:nvSpPr>
        <p:spPr>
          <a:xfrm>
            <a:off x="74250" y="5316579"/>
            <a:ext cx="4732653" cy="400049"/>
          </a:xfrm>
          <a:prstGeom prst="rect">
            <a:avLst/>
          </a:prstGeom>
          <a:noFill/>
        </p:spPr>
        <p:txBody>
          <a:bodyPr wrap="square" lIns="121861" tIns="60930" rIns="121861" bIns="60930" rtlCol="0">
            <a:spAutoFit/>
          </a:bodyPr>
          <a:lstStyle/>
          <a:p>
            <a:r>
              <a:rPr lang="en-US" sz="1800" dirty="0"/>
              <a:t>GVD, JETP Lett. 108 (2018) no.12, 787-790</a:t>
            </a:r>
          </a:p>
        </p:txBody>
      </p:sp>
      <p:sp>
        <p:nvSpPr>
          <p:cNvPr id="3" name="Footer Placeholder 2">
            <a:extLst>
              <a:ext uri="{FF2B5EF4-FFF2-40B4-BE49-F238E27FC236}">
                <a16:creationId xmlns:a16="http://schemas.microsoft.com/office/drawing/2014/main" id="{657C6457-F17B-354B-9C08-3B3B09FD48C1}"/>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4" name="Slide Number Placeholder 3">
            <a:extLst>
              <a:ext uri="{FF2B5EF4-FFF2-40B4-BE49-F238E27FC236}">
                <a16:creationId xmlns:a16="http://schemas.microsoft.com/office/drawing/2014/main" id="{9FFD052D-A09F-6241-8AAD-ABB9899A2103}"/>
              </a:ext>
            </a:extLst>
          </p:cNvPr>
          <p:cNvSpPr>
            <a:spLocks noGrp="1"/>
          </p:cNvSpPr>
          <p:nvPr>
            <p:ph type="sldNum" sz="quarter" idx="4"/>
          </p:nvPr>
        </p:nvSpPr>
        <p:spPr/>
        <p:txBody>
          <a:bodyPr/>
          <a:lstStyle/>
          <a:p>
            <a:pPr>
              <a:defRPr/>
            </a:pPr>
            <a:fld id="{FE987253-B894-114D-BDC2-8F3A1EBD88EF}" type="slidenum">
              <a:rPr lang="en-US" smtClean="0"/>
              <a:pPr>
                <a:defRPr/>
              </a:pPr>
              <a:t>47</a:t>
            </a:fld>
            <a:endParaRPr lang="en-US" dirty="0"/>
          </a:p>
        </p:txBody>
      </p:sp>
    </p:spTree>
    <p:extLst>
      <p:ext uri="{BB962C8B-B14F-4D97-AF65-F5344CB8AC3E}">
        <p14:creationId xmlns:p14="http://schemas.microsoft.com/office/powerpoint/2010/main" val="1395141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457200"/>
            <a:ext cx="9144000" cy="6054725"/>
            <a:chOff x="0" y="457200"/>
            <a:chExt cx="9144000" cy="6054725"/>
          </a:xfrm>
        </p:grpSpPr>
        <p:grpSp>
          <p:nvGrpSpPr>
            <p:cNvPr id="6" name="Group 5"/>
            <p:cNvGrpSpPr/>
            <p:nvPr/>
          </p:nvGrpSpPr>
          <p:grpSpPr>
            <a:xfrm>
              <a:off x="0" y="457200"/>
              <a:ext cx="9144000" cy="6054725"/>
              <a:chOff x="0" y="457200"/>
              <a:chExt cx="9144000" cy="6054725"/>
            </a:xfrm>
          </p:grpSpPr>
          <p:pic>
            <p:nvPicPr>
              <p:cNvPr id="19457" name="Picture 6" descr="ofu.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57984" y="4495800"/>
                <a:ext cx="100584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987552" y="4535424"/>
                <a:ext cx="1252728" cy="466344"/>
              </a:xfrm>
              <a:prstGeom prst="rect">
                <a:avLst/>
              </a:prstGeom>
              <a:noFill/>
              <a:ln w="7493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867400" y="5819037"/>
                <a:ext cx="9906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153400" y="5694806"/>
                <a:ext cx="9906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7469981" y="1399513"/>
              <a:ext cx="1447800" cy="461665"/>
            </a:xfrm>
            <a:prstGeom prst="rect">
              <a:avLst/>
            </a:prstGeom>
            <a:solidFill>
              <a:schemeClr val="bg1"/>
            </a:solidFill>
            <a:effectLst/>
          </p:spPr>
          <p:txBody>
            <a:bodyPr wrap="square" rtlCol="0">
              <a:spAutoFit/>
            </a:bodyPr>
            <a:lstStyle/>
            <a:p>
              <a:endParaRPr lang="en-US">
                <a:solidFill>
                  <a:schemeClr val="bg1"/>
                </a:solidFill>
              </a:endParaRPr>
            </a:p>
          </p:txBody>
        </p:sp>
      </p:gr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48</a:t>
            </a:fld>
            <a:endParaRPr lang="en-US" dirty="0"/>
          </a:p>
        </p:txBody>
      </p:sp>
      <p:sp>
        <p:nvSpPr>
          <p:cNvPr id="5" name="TextBox 4"/>
          <p:cNvSpPr txBox="1"/>
          <p:nvPr/>
        </p:nvSpPr>
        <p:spPr>
          <a:xfrm>
            <a:off x="4604787" y="5809512"/>
            <a:ext cx="4506426" cy="369332"/>
          </a:xfrm>
          <a:prstGeom prst="rect">
            <a:avLst/>
          </a:prstGeom>
          <a:solidFill>
            <a:schemeClr val="bg1"/>
          </a:solidFill>
        </p:spPr>
        <p:txBody>
          <a:bodyPr wrap="none" rtlCol="0">
            <a:spAutoFit/>
          </a:bodyPr>
          <a:lstStyle/>
          <a:p>
            <a:pPr algn="r"/>
            <a:r>
              <a:rPr lang="en-US" sz="1800" dirty="0" err="1"/>
              <a:t>IceCube</a:t>
            </a:r>
            <a:r>
              <a:rPr lang="en-US" sz="1800" dirty="0"/>
              <a:t>, </a:t>
            </a:r>
            <a:r>
              <a:rPr lang="en-US" sz="1800" dirty="0" err="1"/>
              <a:t>Astropart</a:t>
            </a:r>
            <a:r>
              <a:rPr lang="en-US" sz="1800" dirty="0"/>
              <a:t>. Phys. 92 (2017) 30-41</a:t>
            </a:r>
          </a:p>
        </p:txBody>
      </p:sp>
      <p:sp>
        <p:nvSpPr>
          <p:cNvPr id="19458" name="Title 1"/>
          <p:cNvSpPr>
            <a:spLocks noGrp="1"/>
          </p:cNvSpPr>
          <p:nvPr>
            <p:ph type="title"/>
          </p:nvPr>
        </p:nvSpPr>
        <p:spPr>
          <a:xfrm>
            <a:off x="0" y="7938"/>
            <a:ext cx="9144000" cy="1249362"/>
          </a:xfrm>
        </p:spPr>
        <p:txBody>
          <a:bodyPr/>
          <a:lstStyle/>
          <a:p>
            <a:r>
              <a:rPr lang="en-US" altLang="en-US" dirty="0" err="1"/>
              <a:t>IceCube</a:t>
            </a:r>
            <a:r>
              <a:rPr lang="en-US" altLang="en-US" dirty="0"/>
              <a:t> alerts optical, X-ray, and gamma-ray observatories where and when to point</a:t>
            </a:r>
          </a:p>
        </p:txBody>
      </p:sp>
      <p:sp>
        <p:nvSpPr>
          <p:cNvPr id="10" name="TextBox 9"/>
          <p:cNvSpPr txBox="1"/>
          <p:nvPr/>
        </p:nvSpPr>
        <p:spPr>
          <a:xfrm>
            <a:off x="-1" y="5588595"/>
            <a:ext cx="3276601" cy="923330"/>
          </a:xfrm>
          <a:prstGeom prst="rect">
            <a:avLst/>
          </a:prstGeom>
          <a:noFill/>
        </p:spPr>
        <p:txBody>
          <a:bodyPr wrap="square" rtlCol="0">
            <a:spAutoFit/>
          </a:bodyPr>
          <a:lstStyle/>
          <a:p>
            <a:pPr marL="342900" indent="-342900">
              <a:buFont typeface="Arial" charset="0"/>
              <a:buChar char="•"/>
            </a:pPr>
            <a:r>
              <a:rPr lang="en-US" sz="1800" dirty="0"/>
              <a:t>Real time (~1 minute) public alerts since 2016</a:t>
            </a:r>
          </a:p>
          <a:p>
            <a:pPr marL="342900" indent="-342900">
              <a:buFont typeface="Arial" charset="0"/>
              <a:buChar char="•"/>
            </a:pPr>
            <a:r>
              <a:rPr lang="en-US" sz="1800" dirty="0"/>
              <a:t>Now 20-30 alerts per year</a:t>
            </a:r>
          </a:p>
        </p:txBody>
      </p:sp>
      <p:sp>
        <p:nvSpPr>
          <p:cNvPr id="11" name="Footer Placeholder 10"/>
          <p:cNvSpPr>
            <a:spLocks noGrp="1"/>
          </p:cNvSpPr>
          <p:nvPr>
            <p:ph type="ftr" sz="quarter" idx="3"/>
          </p:nvPr>
        </p:nvSpPr>
        <p:spPr/>
        <p:txBody>
          <a:bodyPr/>
          <a:lstStyle/>
          <a:p>
            <a:pPr>
              <a:defRPr/>
            </a:pPr>
            <a:r>
              <a:rPr lang="en-US"/>
              <a:t>Justin Vandenbroucke                           High-energy (astrophysical) neutrinos</a:t>
            </a:r>
            <a:endParaRPr lang="en-US" dirty="0"/>
          </a:p>
        </p:txBody>
      </p:sp>
    </p:spTree>
    <p:extLst>
      <p:ext uri="{BB962C8B-B14F-4D97-AF65-F5344CB8AC3E}">
        <p14:creationId xmlns:p14="http://schemas.microsoft.com/office/powerpoint/2010/main" val="41304819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375F7-38AA-3D4A-A3FE-B36ABF276047}"/>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760B1BE4-F2EF-E54D-A4D5-CCBF71CD1E4C}"/>
              </a:ext>
            </a:extLst>
          </p:cNvPr>
          <p:cNvSpPr>
            <a:spLocks noGrp="1"/>
          </p:cNvSpPr>
          <p:nvPr>
            <p:ph idx="1"/>
          </p:nvPr>
        </p:nvSpPr>
        <p:spPr>
          <a:xfrm>
            <a:off x="506776" y="1703157"/>
            <a:ext cx="8180024" cy="3859443"/>
          </a:xfrm>
        </p:spPr>
        <p:txBody>
          <a:bodyPr/>
          <a:lstStyle/>
          <a:p>
            <a:r>
              <a:rPr lang="en-US" sz="2800" dirty="0"/>
              <a:t>Neutrino sources across the energy spectrum</a:t>
            </a:r>
          </a:p>
          <a:p>
            <a:r>
              <a:rPr lang="en-US" sz="2800" dirty="0"/>
              <a:t>Neutrinos as cosmic messengers</a:t>
            </a:r>
          </a:p>
          <a:p>
            <a:r>
              <a:rPr lang="en-US" sz="2800" dirty="0"/>
              <a:t>Neutrino telescopes around the world</a:t>
            </a:r>
          </a:p>
          <a:p>
            <a:r>
              <a:rPr lang="en-US" sz="2800" dirty="0"/>
              <a:t>Signals and backgrounds</a:t>
            </a:r>
          </a:p>
          <a:p>
            <a:r>
              <a:rPr lang="en-US" sz="2800" dirty="0"/>
              <a:t>Measurements of the total </a:t>
            </a:r>
            <a:r>
              <a:rPr lang="en-US" sz="2800" dirty="0" err="1"/>
              <a:t>TeV-PeV</a:t>
            </a:r>
            <a:r>
              <a:rPr lang="en-US" sz="2800" dirty="0"/>
              <a:t> spectrum</a:t>
            </a:r>
          </a:p>
          <a:p>
            <a:r>
              <a:rPr lang="en-US" sz="2800" dirty="0"/>
              <a:t>Searches for individual sources</a:t>
            </a:r>
          </a:p>
          <a:p>
            <a:r>
              <a:rPr lang="en-US" sz="2800" dirty="0"/>
              <a:t>Conclusion and outlook</a:t>
            </a:r>
          </a:p>
        </p:txBody>
      </p:sp>
      <p:sp>
        <p:nvSpPr>
          <p:cNvPr id="4" name="Footer Placeholder 3">
            <a:extLst>
              <a:ext uri="{FF2B5EF4-FFF2-40B4-BE49-F238E27FC236}">
                <a16:creationId xmlns:a16="http://schemas.microsoft.com/office/drawing/2014/main" id="{5EB0E28A-4976-9C4B-AB96-793CF1F54921}"/>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14847E2E-D0F9-564A-B8BD-BFC632452547}"/>
              </a:ext>
            </a:extLst>
          </p:cNvPr>
          <p:cNvSpPr>
            <a:spLocks noGrp="1"/>
          </p:cNvSpPr>
          <p:nvPr>
            <p:ph type="sldNum" sz="quarter" idx="4"/>
          </p:nvPr>
        </p:nvSpPr>
        <p:spPr/>
        <p:txBody>
          <a:bodyPr/>
          <a:lstStyle/>
          <a:p>
            <a:pPr>
              <a:defRPr/>
            </a:pPr>
            <a:fld id="{FE987253-B894-114D-BDC2-8F3A1EBD88EF}" type="slidenum">
              <a:rPr lang="en-US" smtClean="0"/>
              <a:pPr>
                <a:defRPr/>
              </a:pPr>
              <a:t>49</a:t>
            </a:fld>
            <a:endParaRPr lang="en-US" dirty="0"/>
          </a:p>
        </p:txBody>
      </p:sp>
    </p:spTree>
    <p:extLst>
      <p:ext uri="{BB962C8B-B14F-4D97-AF65-F5344CB8AC3E}">
        <p14:creationId xmlns:p14="http://schemas.microsoft.com/office/powerpoint/2010/main" val="3156591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7192"/>
            <a:ext cx="9144000" cy="474182"/>
          </a:xfrm>
        </p:spPr>
        <p:txBody>
          <a:bodyPr/>
          <a:lstStyle/>
          <a:p>
            <a:r>
              <a:rPr lang="en-US" dirty="0"/>
              <a:t>Neutrino telescopes around the world</a:t>
            </a:r>
            <a:br>
              <a:rPr lang="en-US" dirty="0"/>
            </a:br>
            <a:r>
              <a:rPr lang="en-US" dirty="0"/>
              <a:t>(using optical Cherenkov technique)</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5</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9892" y="1193129"/>
            <a:ext cx="3421857" cy="2048226"/>
          </a:xfrm>
          <a:prstGeom prst="rect">
            <a:avLst/>
          </a:prstGeom>
        </p:spPr>
      </p:pic>
      <p:sp>
        <p:nvSpPr>
          <p:cNvPr id="9" name="Footer Placeholder 8"/>
          <p:cNvSpPr>
            <a:spLocks noGrp="1"/>
          </p:cNvSpPr>
          <p:nvPr>
            <p:ph type="ftr" sz="quarter" idx="3"/>
          </p:nvPr>
        </p:nvSpPr>
        <p:spPr/>
        <p:txBody>
          <a:bodyPr/>
          <a:lstStyle/>
          <a:p>
            <a:pPr>
              <a:defRPr/>
            </a:pPr>
            <a:r>
              <a:rPr lang="en-US"/>
              <a:t>Justin Vandenbroucke                           High-energy (astrophysical) neutrinos</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4970" y="3645440"/>
            <a:ext cx="3144019" cy="2331814"/>
          </a:xfrm>
          <a:prstGeom prst="rect">
            <a:avLst/>
          </a:prstGeom>
        </p:spPr>
      </p:pic>
      <p:sp>
        <p:nvSpPr>
          <p:cNvPr id="7" name="Rectangle 6"/>
          <p:cNvSpPr/>
          <p:nvPr/>
        </p:nvSpPr>
        <p:spPr>
          <a:xfrm>
            <a:off x="7426585" y="1395171"/>
            <a:ext cx="1287532" cy="1477328"/>
          </a:xfrm>
          <a:prstGeom prst="rect">
            <a:avLst/>
          </a:prstGeom>
        </p:spPr>
        <p:txBody>
          <a:bodyPr wrap="none">
            <a:spAutoFit/>
          </a:bodyPr>
          <a:lstStyle/>
          <a:p>
            <a:r>
              <a:rPr lang="en-US" sz="1800" dirty="0"/>
              <a:t>ANTARES</a:t>
            </a:r>
          </a:p>
          <a:p>
            <a:r>
              <a:rPr lang="en-US" sz="1800" dirty="0"/>
              <a:t>(0.01 km</a:t>
            </a:r>
            <a:r>
              <a:rPr lang="en-US" sz="1800" baseline="30000" dirty="0"/>
              <a:t>3</a:t>
            </a:r>
            <a:r>
              <a:rPr lang="en-US" sz="1800" dirty="0"/>
              <a:t>)</a:t>
            </a:r>
          </a:p>
          <a:p>
            <a:endParaRPr lang="en-US" sz="1800" dirty="0">
              <a:solidFill>
                <a:srgbClr val="0070C0"/>
              </a:solidFill>
            </a:endParaRPr>
          </a:p>
          <a:p>
            <a:r>
              <a:rPr lang="en-US" sz="1800" dirty="0">
                <a:solidFill>
                  <a:srgbClr val="0070C0"/>
                </a:solidFill>
              </a:rPr>
              <a:t>KM3Net</a:t>
            </a:r>
          </a:p>
          <a:p>
            <a:r>
              <a:rPr lang="en-US" sz="1800" dirty="0">
                <a:solidFill>
                  <a:srgbClr val="0070C0"/>
                </a:solidFill>
              </a:rPr>
              <a:t>(1.1 km</a:t>
            </a:r>
            <a:r>
              <a:rPr lang="en-US" sz="1800" baseline="30000" dirty="0">
                <a:solidFill>
                  <a:srgbClr val="0070C0"/>
                </a:solidFill>
              </a:rPr>
              <a:t>3</a:t>
            </a:r>
            <a:r>
              <a:rPr lang="en-US" sz="1800" dirty="0">
                <a:solidFill>
                  <a:srgbClr val="0070C0"/>
                </a:solidFill>
              </a:rPr>
              <a:t>)</a:t>
            </a:r>
          </a:p>
        </p:txBody>
      </p:sp>
      <p:sp>
        <p:nvSpPr>
          <p:cNvPr id="12" name="Rectangle 11"/>
          <p:cNvSpPr/>
          <p:nvPr/>
        </p:nvSpPr>
        <p:spPr>
          <a:xfrm>
            <a:off x="2330123" y="3886879"/>
            <a:ext cx="1116011" cy="1477328"/>
          </a:xfrm>
          <a:prstGeom prst="rect">
            <a:avLst/>
          </a:prstGeom>
        </p:spPr>
        <p:txBody>
          <a:bodyPr wrap="none">
            <a:spAutoFit/>
          </a:bodyPr>
          <a:lstStyle/>
          <a:p>
            <a:r>
              <a:rPr lang="en-US" sz="1800" dirty="0" err="1"/>
              <a:t>IceCube</a:t>
            </a:r>
            <a:endParaRPr lang="en-US" sz="1800" dirty="0"/>
          </a:p>
          <a:p>
            <a:r>
              <a:rPr lang="en-US" sz="1800" dirty="0"/>
              <a:t>(1 km</a:t>
            </a:r>
            <a:r>
              <a:rPr lang="en-US" sz="1800" baseline="30000" dirty="0"/>
              <a:t>3</a:t>
            </a:r>
            <a:r>
              <a:rPr lang="en-US" sz="1800" dirty="0"/>
              <a:t>)</a:t>
            </a:r>
          </a:p>
          <a:p>
            <a:r>
              <a:rPr lang="en-US" sz="1800" dirty="0">
                <a:solidFill>
                  <a:srgbClr val="0070C0"/>
                </a:solidFill>
              </a:rPr>
              <a:t>Upgrade</a:t>
            </a:r>
          </a:p>
          <a:p>
            <a:r>
              <a:rPr lang="en-US" sz="1800" dirty="0">
                <a:solidFill>
                  <a:srgbClr val="C00000"/>
                </a:solidFill>
              </a:rPr>
              <a:t>Gen 2</a:t>
            </a:r>
          </a:p>
          <a:p>
            <a:r>
              <a:rPr lang="en-US" sz="1800" dirty="0">
                <a:solidFill>
                  <a:srgbClr val="C00000"/>
                </a:solidFill>
              </a:rPr>
              <a:t>(7.9 km</a:t>
            </a:r>
            <a:r>
              <a:rPr lang="en-US" sz="1800" baseline="30000" dirty="0">
                <a:solidFill>
                  <a:srgbClr val="C00000"/>
                </a:solidFill>
              </a:rPr>
              <a:t>3</a:t>
            </a:r>
            <a:r>
              <a:rPr lang="en-US" sz="1800" dirty="0">
                <a:solidFill>
                  <a:srgbClr val="C00000"/>
                </a:solidFill>
              </a:rPr>
              <a:t>)</a:t>
            </a:r>
          </a:p>
        </p:txBody>
      </p:sp>
      <p:sp>
        <p:nvSpPr>
          <p:cNvPr id="3" name="TextBox 2">
            <a:extLst>
              <a:ext uri="{FF2B5EF4-FFF2-40B4-BE49-F238E27FC236}">
                <a16:creationId xmlns:a16="http://schemas.microsoft.com/office/drawing/2014/main" id="{4454099B-704C-AB4D-8D45-AD897C188B68}"/>
              </a:ext>
            </a:extLst>
          </p:cNvPr>
          <p:cNvSpPr txBox="1"/>
          <p:nvPr/>
        </p:nvSpPr>
        <p:spPr>
          <a:xfrm>
            <a:off x="2372137" y="1658363"/>
            <a:ext cx="1009635" cy="646331"/>
          </a:xfrm>
          <a:prstGeom prst="rect">
            <a:avLst/>
          </a:prstGeom>
          <a:noFill/>
        </p:spPr>
        <p:txBody>
          <a:bodyPr wrap="none" rtlCol="0">
            <a:spAutoFit/>
          </a:bodyPr>
          <a:lstStyle/>
          <a:p>
            <a:r>
              <a:rPr lang="en-US" sz="1800" dirty="0"/>
              <a:t>STRAW</a:t>
            </a:r>
          </a:p>
          <a:p>
            <a:r>
              <a:rPr lang="en-US" sz="1800" dirty="0">
                <a:solidFill>
                  <a:srgbClr val="C00000"/>
                </a:solidFill>
              </a:rPr>
              <a:t>P-ONE</a:t>
            </a:r>
          </a:p>
        </p:txBody>
      </p:sp>
      <p:pic>
        <p:nvPicPr>
          <p:cNvPr id="13" name="Picture Placeholder 8">
            <a:extLst>
              <a:ext uri="{FF2B5EF4-FFF2-40B4-BE49-F238E27FC236}">
                <a16:creationId xmlns:a16="http://schemas.microsoft.com/office/drawing/2014/main" id="{BDABF143-051F-A243-B68B-42AAA0AE6979}"/>
              </a:ext>
            </a:extLst>
          </p:cNvPr>
          <p:cNvPicPr>
            <a:picLocks noChangeAspect="1"/>
          </p:cNvPicPr>
          <p:nvPr/>
        </p:nvPicPr>
        <p:blipFill rotWithShape="1">
          <a:blip r:embed="rId5">
            <a:extLst>
              <a:ext uri="{28A0092B-C50C-407E-A947-70E740481C1C}">
                <a14:useLocalDpi xmlns:a14="http://schemas.microsoft.com/office/drawing/2010/main" val="0"/>
              </a:ext>
            </a:extLst>
          </a:blip>
          <a:srcRect l="19063" r="22453"/>
          <a:stretch/>
        </p:blipFill>
        <p:spPr bwMode="auto">
          <a:xfrm>
            <a:off x="113353" y="3505200"/>
            <a:ext cx="2187188" cy="269809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E31E6D2-332E-1346-874D-C24CC46B0A3C}"/>
              </a:ext>
            </a:extLst>
          </p:cNvPr>
          <p:cNvSpPr txBox="1"/>
          <p:nvPr/>
        </p:nvSpPr>
        <p:spPr>
          <a:xfrm>
            <a:off x="1105847" y="6160339"/>
            <a:ext cx="7199953" cy="369332"/>
          </a:xfrm>
          <a:prstGeom prst="rect">
            <a:avLst/>
          </a:prstGeom>
          <a:noFill/>
          <a:ln>
            <a:solidFill>
              <a:schemeClr val="tx1"/>
            </a:solidFill>
          </a:ln>
        </p:spPr>
        <p:txBody>
          <a:bodyPr wrap="square" rtlCol="0">
            <a:spAutoFit/>
          </a:bodyPr>
          <a:lstStyle/>
          <a:p>
            <a:r>
              <a:rPr lang="en-US" sz="1800" dirty="0"/>
              <a:t>running                       </a:t>
            </a:r>
            <a:r>
              <a:rPr lang="en-US" sz="1800" dirty="0">
                <a:solidFill>
                  <a:srgbClr val="0070C0"/>
                </a:solidFill>
              </a:rPr>
              <a:t>under construction                 </a:t>
            </a:r>
            <a:r>
              <a:rPr lang="en-US" sz="1800" dirty="0">
                <a:solidFill>
                  <a:srgbClr val="C00000"/>
                </a:solidFill>
              </a:rPr>
              <a:t>proposed/planned</a:t>
            </a:r>
          </a:p>
        </p:txBody>
      </p:sp>
      <p:pic>
        <p:nvPicPr>
          <p:cNvPr id="15" name="Picture 14" descr="Diagram&#10;&#10;Description automatically generated with medium confidence">
            <a:extLst>
              <a:ext uri="{FF2B5EF4-FFF2-40B4-BE49-F238E27FC236}">
                <a16:creationId xmlns:a16="http://schemas.microsoft.com/office/drawing/2014/main" id="{1D8F1FE8-E3DB-D548-83CE-F1791D8D8132}"/>
              </a:ext>
            </a:extLst>
          </p:cNvPr>
          <p:cNvPicPr>
            <a:picLocks noChangeAspect="1"/>
          </p:cNvPicPr>
          <p:nvPr/>
        </p:nvPicPr>
        <p:blipFill rotWithShape="1">
          <a:blip r:embed="rId6"/>
          <a:srcRect r="40581"/>
          <a:stretch/>
        </p:blipFill>
        <p:spPr>
          <a:xfrm>
            <a:off x="184939" y="1036819"/>
            <a:ext cx="2082807" cy="2148406"/>
          </a:xfrm>
          <a:prstGeom prst="rect">
            <a:avLst/>
          </a:prstGeom>
        </p:spPr>
      </p:pic>
      <p:sp>
        <p:nvSpPr>
          <p:cNvPr id="16" name="Rectangle 15">
            <a:extLst>
              <a:ext uri="{FF2B5EF4-FFF2-40B4-BE49-F238E27FC236}">
                <a16:creationId xmlns:a16="http://schemas.microsoft.com/office/drawing/2014/main" id="{5B7C681A-8CB9-214B-BC8B-3662305804E6}"/>
              </a:ext>
            </a:extLst>
          </p:cNvPr>
          <p:cNvSpPr/>
          <p:nvPr/>
        </p:nvSpPr>
        <p:spPr>
          <a:xfrm>
            <a:off x="7195987" y="4325015"/>
            <a:ext cx="1948013" cy="646331"/>
          </a:xfrm>
          <a:prstGeom prst="rect">
            <a:avLst/>
          </a:prstGeom>
        </p:spPr>
        <p:txBody>
          <a:bodyPr wrap="square">
            <a:spAutoFit/>
          </a:bodyPr>
          <a:lstStyle/>
          <a:p>
            <a:r>
              <a:rPr lang="en-US" sz="1800" dirty="0">
                <a:solidFill>
                  <a:srgbClr val="0070C0"/>
                </a:solidFill>
              </a:rPr>
              <a:t>Baikal GVD</a:t>
            </a:r>
          </a:p>
          <a:p>
            <a:r>
              <a:rPr lang="en-US" sz="1800" dirty="0">
                <a:solidFill>
                  <a:srgbClr val="0070C0"/>
                </a:solidFill>
              </a:rPr>
              <a:t>(1 km</a:t>
            </a:r>
            <a:r>
              <a:rPr lang="en-US" sz="1800" baseline="30000" dirty="0">
                <a:solidFill>
                  <a:srgbClr val="0070C0"/>
                </a:solidFill>
              </a:rPr>
              <a:t>3</a:t>
            </a:r>
            <a:r>
              <a:rPr lang="en-US" sz="1800" dirty="0">
                <a:solidFill>
                  <a:srgbClr val="0070C0"/>
                </a:solidFill>
              </a:rPr>
              <a:t>)</a:t>
            </a:r>
          </a:p>
        </p:txBody>
      </p:sp>
    </p:spTree>
    <p:extLst>
      <p:ext uri="{BB962C8B-B14F-4D97-AF65-F5344CB8AC3E}">
        <p14:creationId xmlns:p14="http://schemas.microsoft.com/office/powerpoint/2010/main" val="4672385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FD512-AC6A-314A-A06F-33FAA13D3012}"/>
              </a:ext>
            </a:extLst>
          </p:cNvPr>
          <p:cNvSpPr>
            <a:spLocks noGrp="1"/>
          </p:cNvSpPr>
          <p:nvPr>
            <p:ph type="title"/>
          </p:nvPr>
        </p:nvSpPr>
        <p:spPr/>
        <p:txBody>
          <a:bodyPr/>
          <a:lstStyle/>
          <a:p>
            <a:r>
              <a:rPr lang="en-US" dirty="0"/>
              <a:t>ANTARES likelihood analysis</a:t>
            </a:r>
          </a:p>
        </p:txBody>
      </p:sp>
      <p:sp>
        <p:nvSpPr>
          <p:cNvPr id="3" name="Content Placeholder 2">
            <a:extLst>
              <a:ext uri="{FF2B5EF4-FFF2-40B4-BE49-F238E27FC236}">
                <a16:creationId xmlns:a16="http://schemas.microsoft.com/office/drawing/2014/main" id="{D1BE82F5-908E-F84E-AF8E-FBD2D41510CF}"/>
              </a:ext>
            </a:extLst>
          </p:cNvPr>
          <p:cNvSpPr>
            <a:spLocks noGrp="1"/>
          </p:cNvSpPr>
          <p:nvPr>
            <p:ph idx="1"/>
          </p:nvPr>
        </p:nvSpPr>
        <p:spPr/>
        <p:txBody>
          <a:bodyPr/>
          <a:lstStyle/>
          <a:p>
            <a:r>
              <a:rPr lang="en-US" dirty="0"/>
              <a:t>https://</a:t>
            </a:r>
            <a:r>
              <a:rPr lang="en-US" dirty="0" err="1"/>
              <a:t>iopscience.iop.org</a:t>
            </a:r>
            <a:r>
              <a:rPr lang="en-US" dirty="0"/>
              <a:t>/article/10.3847/1538-4357/abe53c</a:t>
            </a:r>
          </a:p>
        </p:txBody>
      </p:sp>
      <p:sp>
        <p:nvSpPr>
          <p:cNvPr id="4" name="Footer Placeholder 3">
            <a:extLst>
              <a:ext uri="{FF2B5EF4-FFF2-40B4-BE49-F238E27FC236}">
                <a16:creationId xmlns:a16="http://schemas.microsoft.com/office/drawing/2014/main" id="{0376FC0C-2678-B94F-B28C-5E817516E856}"/>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32D5304E-17F7-6340-BB0B-36ACB621DA1E}"/>
              </a:ext>
            </a:extLst>
          </p:cNvPr>
          <p:cNvSpPr>
            <a:spLocks noGrp="1"/>
          </p:cNvSpPr>
          <p:nvPr>
            <p:ph type="sldNum" sz="quarter" idx="4"/>
          </p:nvPr>
        </p:nvSpPr>
        <p:spPr/>
        <p:txBody>
          <a:bodyPr/>
          <a:lstStyle/>
          <a:p>
            <a:pPr>
              <a:defRPr/>
            </a:pPr>
            <a:fld id="{FE987253-B894-114D-BDC2-8F3A1EBD88EF}" type="slidenum">
              <a:rPr lang="en-US" smtClean="0"/>
              <a:pPr>
                <a:defRPr/>
              </a:pPr>
              <a:t>50</a:t>
            </a:fld>
            <a:endParaRPr lang="en-US" dirty="0"/>
          </a:p>
        </p:txBody>
      </p:sp>
    </p:spTree>
    <p:extLst>
      <p:ext uri="{BB962C8B-B14F-4D97-AF65-F5344CB8AC3E}">
        <p14:creationId xmlns:p14="http://schemas.microsoft.com/office/powerpoint/2010/main" val="3655545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700"/>
            <a:ext cx="9144000" cy="581025"/>
          </a:xfrm>
        </p:spPr>
        <p:txBody>
          <a:bodyPr/>
          <a:lstStyle/>
          <a:p>
            <a:r>
              <a:rPr lang="en-US" sz="2800" dirty="0"/>
              <a:t>Outlook: A new era of astrophysics with multiple messengers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10" y="654050"/>
            <a:ext cx="2030245" cy="1329116"/>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499" y="3753612"/>
            <a:ext cx="2362872" cy="132911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981" y="2150987"/>
            <a:ext cx="2183921" cy="146211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2755" y="2451845"/>
            <a:ext cx="2643247" cy="176143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475" y="5222316"/>
            <a:ext cx="1734295" cy="1300721"/>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6938" y="708818"/>
            <a:ext cx="2754883" cy="1549897"/>
          </a:xfrm>
          <a:prstGeom prst="rect">
            <a:avLst/>
          </a:prstGeom>
        </p:spPr>
      </p:pic>
      <p:sp>
        <p:nvSpPr>
          <p:cNvPr id="14" name="TextBox 13"/>
          <p:cNvSpPr txBox="1"/>
          <p:nvPr/>
        </p:nvSpPr>
        <p:spPr>
          <a:xfrm>
            <a:off x="2845447" y="1062335"/>
            <a:ext cx="971741" cy="461665"/>
          </a:xfrm>
          <a:prstGeom prst="rect">
            <a:avLst/>
          </a:prstGeom>
          <a:noFill/>
        </p:spPr>
        <p:txBody>
          <a:bodyPr wrap="none" rtlCol="0">
            <a:spAutoFit/>
          </a:bodyPr>
          <a:lstStyle/>
          <a:p>
            <a:r>
              <a:rPr lang="en-US" dirty="0"/>
              <a:t>Fermi</a:t>
            </a:r>
          </a:p>
        </p:txBody>
      </p:sp>
      <p:sp>
        <p:nvSpPr>
          <p:cNvPr id="15" name="TextBox 14"/>
          <p:cNvSpPr txBox="1"/>
          <p:nvPr/>
        </p:nvSpPr>
        <p:spPr>
          <a:xfrm>
            <a:off x="2655010" y="2132101"/>
            <a:ext cx="2057105" cy="830997"/>
          </a:xfrm>
          <a:prstGeom prst="rect">
            <a:avLst/>
          </a:prstGeom>
          <a:noFill/>
        </p:spPr>
        <p:txBody>
          <a:bodyPr wrap="square" rtlCol="0">
            <a:spAutoFit/>
          </a:bodyPr>
          <a:lstStyle/>
          <a:p>
            <a:r>
              <a:rPr lang="en-US" dirty="0"/>
              <a:t>LIGO, Virgo, KAGRA</a:t>
            </a:r>
          </a:p>
        </p:txBody>
      </p:sp>
      <p:sp>
        <p:nvSpPr>
          <p:cNvPr id="16" name="TextBox 15"/>
          <p:cNvSpPr txBox="1"/>
          <p:nvPr/>
        </p:nvSpPr>
        <p:spPr>
          <a:xfrm>
            <a:off x="2745749" y="4238723"/>
            <a:ext cx="2586173" cy="1200329"/>
          </a:xfrm>
          <a:prstGeom prst="rect">
            <a:avLst/>
          </a:prstGeom>
          <a:noFill/>
        </p:spPr>
        <p:txBody>
          <a:bodyPr wrap="square" rtlCol="0">
            <a:spAutoFit/>
          </a:bodyPr>
          <a:lstStyle/>
          <a:p>
            <a:r>
              <a:rPr lang="en-US" dirty="0"/>
              <a:t>KM3Net, GVD, </a:t>
            </a:r>
            <a:r>
              <a:rPr lang="en-US" dirty="0" err="1"/>
              <a:t>IceCube</a:t>
            </a:r>
            <a:r>
              <a:rPr lang="en-US" dirty="0"/>
              <a:t> (Gen 2)</a:t>
            </a:r>
          </a:p>
          <a:p>
            <a:endParaRPr lang="en-US" dirty="0"/>
          </a:p>
        </p:txBody>
      </p:sp>
      <p:sp>
        <p:nvSpPr>
          <p:cNvPr id="17" name="TextBox 16"/>
          <p:cNvSpPr txBox="1"/>
          <p:nvPr/>
        </p:nvSpPr>
        <p:spPr>
          <a:xfrm>
            <a:off x="2478651" y="5457177"/>
            <a:ext cx="1979703" cy="830997"/>
          </a:xfrm>
          <a:prstGeom prst="rect">
            <a:avLst/>
          </a:prstGeom>
          <a:noFill/>
        </p:spPr>
        <p:txBody>
          <a:bodyPr wrap="square" rtlCol="0">
            <a:spAutoFit/>
          </a:bodyPr>
          <a:lstStyle/>
          <a:p>
            <a:r>
              <a:rPr lang="en-US" dirty="0"/>
              <a:t>Rubin Observatory</a:t>
            </a:r>
          </a:p>
        </p:txBody>
      </p:sp>
      <p:sp>
        <p:nvSpPr>
          <p:cNvPr id="18" name="TextBox 17"/>
          <p:cNvSpPr txBox="1"/>
          <p:nvPr/>
        </p:nvSpPr>
        <p:spPr>
          <a:xfrm>
            <a:off x="3776205" y="3170953"/>
            <a:ext cx="2754883" cy="830997"/>
          </a:xfrm>
          <a:prstGeom prst="rect">
            <a:avLst/>
          </a:prstGeom>
          <a:noFill/>
        </p:spPr>
        <p:txBody>
          <a:bodyPr wrap="square" rtlCol="0">
            <a:spAutoFit/>
          </a:bodyPr>
          <a:lstStyle/>
          <a:p>
            <a:r>
              <a:rPr lang="en-US" dirty="0"/>
              <a:t>HAWC, LHAASO, SWGO</a:t>
            </a:r>
          </a:p>
        </p:txBody>
      </p:sp>
      <p:sp>
        <p:nvSpPr>
          <p:cNvPr id="19" name="TextBox 18"/>
          <p:cNvSpPr txBox="1"/>
          <p:nvPr/>
        </p:nvSpPr>
        <p:spPr>
          <a:xfrm>
            <a:off x="5063839" y="1443624"/>
            <a:ext cx="800219" cy="461665"/>
          </a:xfrm>
          <a:prstGeom prst="rect">
            <a:avLst/>
          </a:prstGeom>
          <a:noFill/>
        </p:spPr>
        <p:txBody>
          <a:bodyPr wrap="none" rtlCol="0">
            <a:spAutoFit/>
          </a:bodyPr>
          <a:lstStyle/>
          <a:p>
            <a:r>
              <a:rPr lang="en-US" dirty="0"/>
              <a:t>SKA</a:t>
            </a:r>
          </a:p>
        </p:txBody>
      </p:sp>
      <p:sp>
        <p:nvSpPr>
          <p:cNvPr id="3" name="TextBox 2">
            <a:extLst>
              <a:ext uri="{FF2B5EF4-FFF2-40B4-BE49-F238E27FC236}">
                <a16:creationId xmlns:a16="http://schemas.microsoft.com/office/drawing/2014/main" id="{72FB7D3E-2E39-744D-BDB8-C61ED4DCFFFF}"/>
              </a:ext>
            </a:extLst>
          </p:cNvPr>
          <p:cNvSpPr txBox="1"/>
          <p:nvPr/>
        </p:nvSpPr>
        <p:spPr>
          <a:xfrm>
            <a:off x="5475362" y="5430714"/>
            <a:ext cx="777392" cy="461665"/>
          </a:xfrm>
          <a:prstGeom prst="rect">
            <a:avLst/>
          </a:prstGeom>
          <a:noFill/>
        </p:spPr>
        <p:txBody>
          <a:bodyPr wrap="none" rtlCol="0">
            <a:spAutoFit/>
          </a:bodyPr>
          <a:lstStyle/>
          <a:p>
            <a:r>
              <a:rPr lang="en-US" dirty="0"/>
              <a:t>CTA</a:t>
            </a:r>
          </a:p>
        </p:txBody>
      </p:sp>
      <p:pic>
        <p:nvPicPr>
          <p:cNvPr id="20" name="Picture 1" descr="pSCT_backview.pdf">
            <a:extLst>
              <a:ext uri="{FF2B5EF4-FFF2-40B4-BE49-F238E27FC236}">
                <a16:creationId xmlns:a16="http://schemas.microsoft.com/office/drawing/2014/main" id="{14027636-F676-A14D-A674-AB1021A3B99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26836" y="4406405"/>
            <a:ext cx="1791760" cy="2290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 name="Footer Placeholder 3">
            <a:extLst>
              <a:ext uri="{FF2B5EF4-FFF2-40B4-BE49-F238E27FC236}">
                <a16:creationId xmlns:a16="http://schemas.microsoft.com/office/drawing/2014/main" id="{80D5A824-ECA8-E345-B866-FF8D998C19E5}"/>
              </a:ext>
            </a:extLst>
          </p:cNvPr>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23" name="Slide Number Placeholder 4">
            <a:extLst>
              <a:ext uri="{FF2B5EF4-FFF2-40B4-BE49-F238E27FC236}">
                <a16:creationId xmlns:a16="http://schemas.microsoft.com/office/drawing/2014/main" id="{7363DA21-92A2-A045-990A-E69C3C3134A8}"/>
              </a:ext>
            </a:extLst>
          </p:cNvPr>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51</a:t>
            </a:fld>
            <a:endParaRPr lang="en-US" dirty="0"/>
          </a:p>
        </p:txBody>
      </p:sp>
    </p:spTree>
    <p:extLst>
      <p:ext uri="{BB962C8B-B14F-4D97-AF65-F5344CB8AC3E}">
        <p14:creationId xmlns:p14="http://schemas.microsoft.com/office/powerpoint/2010/main" val="27385882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6694D-EBA5-364E-B1BC-C4D82A838D9D}"/>
              </a:ext>
            </a:extLst>
          </p:cNvPr>
          <p:cNvSpPr>
            <a:spLocks noGrp="1"/>
          </p:cNvSpPr>
          <p:nvPr>
            <p:ph type="title"/>
          </p:nvPr>
        </p:nvSpPr>
        <p:spPr>
          <a:xfrm>
            <a:off x="0" y="9524"/>
            <a:ext cx="9144000" cy="696443"/>
          </a:xfrm>
        </p:spPr>
        <p:txBody>
          <a:bodyPr/>
          <a:lstStyle/>
          <a:p>
            <a:r>
              <a:rPr lang="en-US" dirty="0"/>
              <a:t>A neutrino coincident with a tidal disruption event</a:t>
            </a:r>
          </a:p>
        </p:txBody>
      </p:sp>
      <p:sp>
        <p:nvSpPr>
          <p:cNvPr id="4" name="Footer Placeholder 3">
            <a:extLst>
              <a:ext uri="{FF2B5EF4-FFF2-40B4-BE49-F238E27FC236}">
                <a16:creationId xmlns:a16="http://schemas.microsoft.com/office/drawing/2014/main" id="{F490C0F8-F8F0-D749-9F4B-0ACE65B7D0E8}"/>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78711553-FB88-C243-968D-0DCC079382EA}"/>
              </a:ext>
            </a:extLst>
          </p:cNvPr>
          <p:cNvSpPr>
            <a:spLocks noGrp="1"/>
          </p:cNvSpPr>
          <p:nvPr>
            <p:ph type="sldNum" sz="quarter" idx="4"/>
          </p:nvPr>
        </p:nvSpPr>
        <p:spPr/>
        <p:txBody>
          <a:bodyPr/>
          <a:lstStyle/>
          <a:p>
            <a:pPr>
              <a:defRPr/>
            </a:pPr>
            <a:fld id="{FE987253-B894-114D-BDC2-8F3A1EBD88EF}" type="slidenum">
              <a:rPr lang="en-US" smtClean="0"/>
              <a:pPr>
                <a:defRPr/>
              </a:pPr>
              <a:t>52</a:t>
            </a:fld>
            <a:endParaRPr lang="en-US" dirty="0"/>
          </a:p>
        </p:txBody>
      </p:sp>
      <p:sp>
        <p:nvSpPr>
          <p:cNvPr id="7" name="TextBox 6">
            <a:extLst>
              <a:ext uri="{FF2B5EF4-FFF2-40B4-BE49-F238E27FC236}">
                <a16:creationId xmlns:a16="http://schemas.microsoft.com/office/drawing/2014/main" id="{FC63B847-5124-B54B-99D4-71947B734B11}"/>
              </a:ext>
            </a:extLst>
          </p:cNvPr>
          <p:cNvSpPr txBox="1"/>
          <p:nvPr/>
        </p:nvSpPr>
        <p:spPr>
          <a:xfrm>
            <a:off x="1562170" y="4717171"/>
            <a:ext cx="6019660" cy="369332"/>
          </a:xfrm>
          <a:prstGeom prst="rect">
            <a:avLst/>
          </a:prstGeom>
          <a:noFill/>
        </p:spPr>
        <p:txBody>
          <a:bodyPr wrap="none" rtlCol="0">
            <a:spAutoFit/>
          </a:bodyPr>
          <a:lstStyle/>
          <a:p>
            <a:pPr algn="ctr"/>
            <a:r>
              <a:rPr lang="en-US" sz="1800" dirty="0"/>
              <a:t>R. Stein et al., 2005.05340, Nat Astron 5, 510-518 (2021)</a:t>
            </a:r>
          </a:p>
        </p:txBody>
      </p:sp>
      <p:sp>
        <p:nvSpPr>
          <p:cNvPr id="9" name="TextBox 8">
            <a:extLst>
              <a:ext uri="{FF2B5EF4-FFF2-40B4-BE49-F238E27FC236}">
                <a16:creationId xmlns:a16="http://schemas.microsoft.com/office/drawing/2014/main" id="{9D197065-AE60-174D-A493-67D81FBF38D9}"/>
              </a:ext>
            </a:extLst>
          </p:cNvPr>
          <p:cNvSpPr txBox="1"/>
          <p:nvPr/>
        </p:nvSpPr>
        <p:spPr>
          <a:xfrm>
            <a:off x="609600" y="5219687"/>
            <a:ext cx="7924800" cy="1200329"/>
          </a:xfrm>
          <a:prstGeom prst="rect">
            <a:avLst/>
          </a:prstGeom>
          <a:noFill/>
        </p:spPr>
        <p:txBody>
          <a:bodyPr wrap="square" rtlCol="0">
            <a:spAutoFit/>
          </a:bodyPr>
          <a:lstStyle/>
          <a:p>
            <a:pPr marL="342900" indent="-342900">
              <a:buFont typeface="Arial" charset="0"/>
              <a:buChar char="•"/>
            </a:pPr>
            <a:r>
              <a:rPr lang="en-US" sz="1800" dirty="0"/>
              <a:t>Bright, radio-emitting TDE found coincident with IC191001A</a:t>
            </a:r>
          </a:p>
          <a:p>
            <a:pPr marL="342900" indent="-342900">
              <a:buFont typeface="Arial" charset="0"/>
              <a:buChar char="•"/>
            </a:pPr>
            <a:r>
              <a:rPr lang="en-US" sz="1800" dirty="0"/>
              <a:t>Accounting for 8 neutrino campaigns and TDE density, chance coincidence probability is 0.5%</a:t>
            </a:r>
          </a:p>
          <a:p>
            <a:pPr marL="342900" indent="-342900">
              <a:buFont typeface="Arial" charset="0"/>
              <a:buChar char="•"/>
            </a:pPr>
            <a:r>
              <a:rPr lang="en-US" sz="1800" dirty="0"/>
              <a:t>Suggests TDEs contribute to astrophysical neutrino flux (&gt;3% of total)</a:t>
            </a:r>
          </a:p>
        </p:txBody>
      </p:sp>
      <p:grpSp>
        <p:nvGrpSpPr>
          <p:cNvPr id="11" name="Group 10">
            <a:extLst>
              <a:ext uri="{FF2B5EF4-FFF2-40B4-BE49-F238E27FC236}">
                <a16:creationId xmlns:a16="http://schemas.microsoft.com/office/drawing/2014/main" id="{80BDDF07-5010-0B44-8125-391159104429}"/>
              </a:ext>
            </a:extLst>
          </p:cNvPr>
          <p:cNvGrpSpPr/>
          <p:nvPr/>
        </p:nvGrpSpPr>
        <p:grpSpPr>
          <a:xfrm>
            <a:off x="0" y="886863"/>
            <a:ext cx="9144000" cy="3528544"/>
            <a:chOff x="0" y="0"/>
            <a:chExt cx="9144000" cy="3528544"/>
          </a:xfrm>
        </p:grpSpPr>
        <p:pic>
          <p:nvPicPr>
            <p:cNvPr id="8" name="Picture 7">
              <a:extLst>
                <a:ext uri="{FF2B5EF4-FFF2-40B4-BE49-F238E27FC236}">
                  <a16:creationId xmlns:a16="http://schemas.microsoft.com/office/drawing/2014/main" id="{DFB79017-1883-384E-822B-DA48368B6E7B}"/>
                </a:ext>
              </a:extLst>
            </p:cNvPr>
            <p:cNvPicPr>
              <a:picLocks noChangeAspect="1"/>
            </p:cNvPicPr>
            <p:nvPr/>
          </p:nvPicPr>
          <p:blipFill rotWithShape="1">
            <a:blip r:embed="rId3"/>
            <a:srcRect b="52222"/>
            <a:stretch/>
          </p:blipFill>
          <p:spPr>
            <a:xfrm>
              <a:off x="0" y="0"/>
              <a:ext cx="9144000" cy="3276600"/>
            </a:xfrm>
            <a:prstGeom prst="rect">
              <a:avLst/>
            </a:prstGeom>
          </p:spPr>
        </p:pic>
        <p:sp>
          <p:nvSpPr>
            <p:cNvPr id="10" name="TextBox 9">
              <a:extLst>
                <a:ext uri="{FF2B5EF4-FFF2-40B4-BE49-F238E27FC236}">
                  <a16:creationId xmlns:a16="http://schemas.microsoft.com/office/drawing/2014/main" id="{D25CFB33-50BA-7D48-9518-F293294CD0A4}"/>
                </a:ext>
              </a:extLst>
            </p:cNvPr>
            <p:cNvSpPr txBox="1"/>
            <p:nvPr/>
          </p:nvSpPr>
          <p:spPr>
            <a:xfrm>
              <a:off x="3657600" y="3159212"/>
              <a:ext cx="2351926" cy="369332"/>
            </a:xfrm>
            <a:prstGeom prst="rect">
              <a:avLst/>
            </a:prstGeom>
            <a:noFill/>
          </p:spPr>
          <p:txBody>
            <a:bodyPr wrap="none" rtlCol="0">
              <a:spAutoFit/>
            </a:bodyPr>
            <a:lstStyle/>
            <a:p>
              <a:r>
                <a:rPr lang="en-US" sz="1800" dirty="0"/>
                <a:t>Days since discovery</a:t>
              </a:r>
            </a:p>
          </p:txBody>
        </p:sp>
      </p:grpSp>
    </p:spTree>
    <p:extLst>
      <p:ext uri="{BB962C8B-B14F-4D97-AF65-F5344CB8AC3E}">
        <p14:creationId xmlns:p14="http://schemas.microsoft.com/office/powerpoint/2010/main" val="678773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7138"/>
          <a:stretch/>
        </p:blipFill>
        <p:spPr>
          <a:xfrm>
            <a:off x="1775871" y="1276000"/>
            <a:ext cx="5592258" cy="4306000"/>
          </a:xfrm>
          <a:prstGeom prst="rect">
            <a:avLst/>
          </a:prstGeom>
        </p:spPr>
      </p:pic>
      <p:sp>
        <p:nvSpPr>
          <p:cNvPr id="2" name="Title 1"/>
          <p:cNvSpPr>
            <a:spLocks noGrp="1"/>
          </p:cNvSpPr>
          <p:nvPr>
            <p:ph type="title"/>
          </p:nvPr>
        </p:nvSpPr>
        <p:spPr>
          <a:xfrm>
            <a:off x="0" y="0"/>
            <a:ext cx="9144000" cy="914400"/>
          </a:xfrm>
        </p:spPr>
        <p:txBody>
          <a:bodyPr/>
          <a:lstStyle/>
          <a:p>
            <a:r>
              <a:rPr lang="en-US" dirty="0"/>
              <a:t>Archival </a:t>
            </a:r>
            <a:r>
              <a:rPr lang="en-US" dirty="0" err="1"/>
              <a:t>IceCube</a:t>
            </a:r>
            <a:r>
              <a:rPr lang="en-US" dirty="0"/>
              <a:t> data in the blazar direction</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53</a:t>
            </a:fld>
            <a:endParaRPr lang="en-US" dirty="0"/>
          </a:p>
        </p:txBody>
      </p:sp>
      <p:sp>
        <p:nvSpPr>
          <p:cNvPr id="7" name="TextBox 6"/>
          <p:cNvSpPr txBox="1"/>
          <p:nvPr/>
        </p:nvSpPr>
        <p:spPr>
          <a:xfrm>
            <a:off x="431006" y="5221401"/>
            <a:ext cx="8458200" cy="1200329"/>
          </a:xfrm>
          <a:prstGeom prst="rect">
            <a:avLst/>
          </a:prstGeom>
          <a:noFill/>
        </p:spPr>
        <p:txBody>
          <a:bodyPr wrap="square" rtlCol="0">
            <a:spAutoFit/>
          </a:bodyPr>
          <a:lstStyle/>
          <a:p>
            <a:pPr marL="342900" indent="-342900">
              <a:buFont typeface="Arial" charset="0"/>
              <a:buChar char="•"/>
            </a:pPr>
            <a:endParaRPr lang="en-US" dirty="0"/>
          </a:p>
          <a:p>
            <a:pPr marL="342900" indent="-342900">
              <a:buFont typeface="Arial" charset="0"/>
              <a:buChar char="•"/>
            </a:pPr>
            <a:r>
              <a:rPr lang="en-US" dirty="0"/>
              <a:t>Entire 9.5 year archive (time-integrated): 4.1 𝜎</a:t>
            </a:r>
          </a:p>
          <a:p>
            <a:pPr marL="342900" indent="-342900">
              <a:buFont typeface="Arial" charset="0"/>
              <a:buChar char="•"/>
            </a:pPr>
            <a:r>
              <a:rPr lang="en-US" dirty="0"/>
              <a:t>First 7 years (excluding 170922A): 2.1 𝜎 (p = 1.6%)</a:t>
            </a:r>
          </a:p>
        </p:txBody>
      </p:sp>
      <p:sp>
        <p:nvSpPr>
          <p:cNvPr id="9" name="TextBox 8"/>
          <p:cNvSpPr txBox="1"/>
          <p:nvPr/>
        </p:nvSpPr>
        <p:spPr>
          <a:xfrm>
            <a:off x="3962400" y="3963632"/>
            <a:ext cx="1593706" cy="400110"/>
          </a:xfrm>
          <a:prstGeom prst="rect">
            <a:avLst/>
          </a:prstGeom>
          <a:noFill/>
        </p:spPr>
        <p:txBody>
          <a:bodyPr wrap="none" rtlCol="0">
            <a:spAutoFit/>
          </a:bodyPr>
          <a:lstStyle/>
          <a:p>
            <a:r>
              <a:rPr lang="en-US" sz="2000" dirty="0">
                <a:solidFill>
                  <a:schemeClr val="bg1"/>
                </a:solidFill>
              </a:rPr>
              <a:t>First 7 years</a:t>
            </a:r>
          </a:p>
        </p:txBody>
      </p:sp>
    </p:spTree>
    <p:extLst>
      <p:ext uri="{BB962C8B-B14F-4D97-AF65-F5344CB8AC3E}">
        <p14:creationId xmlns:p14="http://schemas.microsoft.com/office/powerpoint/2010/main" val="10281867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dirty="0"/>
              <a:t>Archival </a:t>
            </a:r>
            <a:r>
              <a:rPr lang="en-US" dirty="0" err="1"/>
              <a:t>IceCube</a:t>
            </a:r>
            <a:r>
              <a:rPr lang="en-US" dirty="0"/>
              <a:t> data in the blazar direction</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54</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98453"/>
            <a:ext cx="9067800" cy="2210276"/>
          </a:xfrm>
          <a:prstGeom prst="rect">
            <a:avLst/>
          </a:prstGeom>
        </p:spPr>
      </p:pic>
      <p:sp>
        <p:nvSpPr>
          <p:cNvPr id="7" name="TextBox 6"/>
          <p:cNvSpPr txBox="1"/>
          <p:nvPr/>
        </p:nvSpPr>
        <p:spPr>
          <a:xfrm>
            <a:off x="121444" y="3769933"/>
            <a:ext cx="4876800" cy="2462213"/>
          </a:xfrm>
          <a:prstGeom prst="rect">
            <a:avLst/>
          </a:prstGeom>
          <a:noFill/>
        </p:spPr>
        <p:txBody>
          <a:bodyPr wrap="square" rtlCol="0">
            <a:spAutoFit/>
          </a:bodyPr>
          <a:lstStyle/>
          <a:p>
            <a:pPr marL="342900" indent="-342900">
              <a:buFont typeface="Arial" charset="0"/>
              <a:buChar char="•"/>
            </a:pPr>
            <a:r>
              <a:rPr lang="en-US" sz="2200" dirty="0"/>
              <a:t>3.5 𝜎 evidence for a neutrino flare in late 2014 </a:t>
            </a:r>
            <a:r>
              <a:rPr lang="mr-IN" sz="2200" dirty="0"/>
              <a:t>–</a:t>
            </a:r>
            <a:r>
              <a:rPr lang="en-US" sz="2200" dirty="0"/>
              <a:t> early 2015 (long before 170922A)</a:t>
            </a:r>
          </a:p>
          <a:p>
            <a:pPr marL="800100" lvl="1" indent="-342900">
              <a:buFont typeface="Arial" charset="0"/>
              <a:buChar char="•"/>
            </a:pPr>
            <a:r>
              <a:rPr lang="en-US" sz="2200" dirty="0"/>
              <a:t>158 day duration (box profile)</a:t>
            </a:r>
          </a:p>
          <a:p>
            <a:pPr marL="800100" lvl="1" indent="-342900">
              <a:buFont typeface="Arial" charset="0"/>
              <a:buChar char="•"/>
            </a:pPr>
            <a:r>
              <a:rPr lang="en-US" sz="2200" dirty="0"/>
              <a:t>110 day duration (Gaussian)</a:t>
            </a:r>
          </a:p>
          <a:p>
            <a:pPr marL="342900" indent="-342900">
              <a:buFont typeface="Arial" charset="0"/>
              <a:buChar char="•"/>
            </a:pPr>
            <a:r>
              <a:rPr lang="en-US" sz="2200" dirty="0"/>
              <a:t>13±5 excess neutrinos above atmospheric background</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0085" t="-711"/>
          <a:stretch/>
        </p:blipFill>
        <p:spPr>
          <a:xfrm>
            <a:off x="5119687" y="3429000"/>
            <a:ext cx="3956570" cy="3124593"/>
          </a:xfrm>
          <a:prstGeom prst="rect">
            <a:avLst/>
          </a:prstGeom>
        </p:spPr>
      </p:pic>
    </p:spTree>
    <p:extLst>
      <p:ext uri="{BB962C8B-B14F-4D97-AF65-F5344CB8AC3E}">
        <p14:creationId xmlns:p14="http://schemas.microsoft.com/office/powerpoint/2010/main" val="239666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B2BDBB-BC85-D34D-8DD7-279DD6BAC535}"/>
              </a:ext>
            </a:extLst>
          </p:cNvPr>
          <p:cNvPicPr>
            <a:picLocks noChangeAspect="1"/>
          </p:cNvPicPr>
          <p:nvPr/>
        </p:nvPicPr>
        <p:blipFill>
          <a:blip r:embed="rId3"/>
          <a:stretch>
            <a:fillRect/>
          </a:stretch>
        </p:blipFill>
        <p:spPr>
          <a:xfrm>
            <a:off x="1295400" y="533399"/>
            <a:ext cx="6714308" cy="5035731"/>
          </a:xfrm>
          <a:prstGeom prst="rect">
            <a:avLst/>
          </a:prstGeom>
        </p:spPr>
      </p:pic>
      <p:sp>
        <p:nvSpPr>
          <p:cNvPr id="2" name="Title 1">
            <a:extLst>
              <a:ext uri="{FF2B5EF4-FFF2-40B4-BE49-F238E27FC236}">
                <a16:creationId xmlns:a16="http://schemas.microsoft.com/office/drawing/2014/main" id="{0262756D-7E1F-6648-8690-2129C314E825}"/>
              </a:ext>
            </a:extLst>
          </p:cNvPr>
          <p:cNvSpPr>
            <a:spLocks noGrp="1"/>
          </p:cNvSpPr>
          <p:nvPr>
            <p:ph type="title"/>
          </p:nvPr>
        </p:nvSpPr>
        <p:spPr>
          <a:xfrm>
            <a:off x="0" y="0"/>
            <a:ext cx="9144000" cy="609600"/>
          </a:xfrm>
        </p:spPr>
        <p:txBody>
          <a:bodyPr/>
          <a:lstStyle/>
          <a:p>
            <a:r>
              <a:rPr lang="en-US" dirty="0"/>
              <a:t>Fast radio bursts / magnetars: neutrino emission?</a:t>
            </a:r>
          </a:p>
        </p:txBody>
      </p:sp>
      <p:sp>
        <p:nvSpPr>
          <p:cNvPr id="3" name="Content Placeholder 2">
            <a:extLst>
              <a:ext uri="{FF2B5EF4-FFF2-40B4-BE49-F238E27FC236}">
                <a16:creationId xmlns:a16="http://schemas.microsoft.com/office/drawing/2014/main" id="{9B1E4B02-053E-C846-B6F4-E42370E13B6E}"/>
              </a:ext>
            </a:extLst>
          </p:cNvPr>
          <p:cNvSpPr>
            <a:spLocks noGrp="1"/>
          </p:cNvSpPr>
          <p:nvPr>
            <p:ph idx="1"/>
          </p:nvPr>
        </p:nvSpPr>
        <p:spPr>
          <a:xfrm>
            <a:off x="25400" y="5715001"/>
            <a:ext cx="9144000" cy="609600"/>
          </a:xfrm>
        </p:spPr>
        <p:txBody>
          <a:bodyPr/>
          <a:lstStyle/>
          <a:p>
            <a:pPr marL="0" indent="0" algn="ctr">
              <a:buNone/>
            </a:pPr>
            <a:r>
              <a:rPr lang="en-US" sz="2000" dirty="0"/>
              <a:t>Emission may be powered by a baryon-loaded shock, which could also produce 𝜈s</a:t>
            </a:r>
          </a:p>
        </p:txBody>
      </p:sp>
      <p:sp>
        <p:nvSpPr>
          <p:cNvPr id="4" name="Footer Placeholder 3">
            <a:extLst>
              <a:ext uri="{FF2B5EF4-FFF2-40B4-BE49-F238E27FC236}">
                <a16:creationId xmlns:a16="http://schemas.microsoft.com/office/drawing/2014/main" id="{3E58E226-75D3-6549-83E5-5EE05F27B44A}"/>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FF290C8E-CAB0-1642-B779-35EF28CADCAF}"/>
              </a:ext>
            </a:extLst>
          </p:cNvPr>
          <p:cNvSpPr>
            <a:spLocks noGrp="1"/>
          </p:cNvSpPr>
          <p:nvPr>
            <p:ph type="sldNum" sz="quarter" idx="4"/>
          </p:nvPr>
        </p:nvSpPr>
        <p:spPr/>
        <p:txBody>
          <a:bodyPr/>
          <a:lstStyle/>
          <a:p>
            <a:pPr>
              <a:defRPr/>
            </a:pPr>
            <a:fld id="{FE987253-B894-114D-BDC2-8F3A1EBD88EF}" type="slidenum">
              <a:rPr lang="en-US" smtClean="0"/>
              <a:pPr>
                <a:defRPr/>
              </a:pPr>
              <a:t>55</a:t>
            </a:fld>
            <a:endParaRPr lang="en-US" dirty="0"/>
          </a:p>
        </p:txBody>
      </p:sp>
      <p:sp>
        <p:nvSpPr>
          <p:cNvPr id="8" name="TextBox 7">
            <a:extLst>
              <a:ext uri="{FF2B5EF4-FFF2-40B4-BE49-F238E27FC236}">
                <a16:creationId xmlns:a16="http://schemas.microsoft.com/office/drawing/2014/main" id="{616379DA-D300-DB4D-A03C-2D605494B193}"/>
              </a:ext>
            </a:extLst>
          </p:cNvPr>
          <p:cNvSpPr txBox="1"/>
          <p:nvPr/>
        </p:nvSpPr>
        <p:spPr>
          <a:xfrm>
            <a:off x="2386538" y="2728098"/>
            <a:ext cx="2210862" cy="646331"/>
          </a:xfrm>
          <a:prstGeom prst="rect">
            <a:avLst/>
          </a:prstGeom>
          <a:noFill/>
        </p:spPr>
        <p:txBody>
          <a:bodyPr wrap="none" rtlCol="0">
            <a:spAutoFit/>
          </a:bodyPr>
          <a:lstStyle/>
          <a:p>
            <a:r>
              <a:rPr lang="en-US" sz="1800" dirty="0"/>
              <a:t>Metzger et al.,</a:t>
            </a:r>
          </a:p>
          <a:p>
            <a:r>
              <a:rPr lang="en-US" sz="1800" dirty="0" err="1"/>
              <a:t>ApJ</a:t>
            </a:r>
            <a:r>
              <a:rPr lang="en-US" sz="1800" dirty="0"/>
              <a:t> 902:L22 (2020)</a:t>
            </a:r>
          </a:p>
        </p:txBody>
      </p:sp>
    </p:spTree>
    <p:extLst>
      <p:ext uri="{BB962C8B-B14F-4D97-AF65-F5344CB8AC3E}">
        <p14:creationId xmlns:p14="http://schemas.microsoft.com/office/powerpoint/2010/main" val="141887824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altLang="en-US" sz="3200" dirty="0">
                <a:solidFill>
                  <a:schemeClr val="tx1"/>
                </a:solidFill>
              </a:rPr>
              <a:t>High-energy starting events (7.5 years)</a:t>
            </a:r>
            <a:endParaRPr lang="en-US" sz="3200" dirty="0">
              <a:solidFill>
                <a:schemeClr val="tx1"/>
              </a:solidFill>
            </a:endParaRPr>
          </a:p>
        </p:txBody>
      </p:sp>
      <p:sp>
        <p:nvSpPr>
          <p:cNvPr id="6" name="Slide Number Placeholder 5"/>
          <p:cNvSpPr>
            <a:spLocks noGrp="1"/>
          </p:cNvSpPr>
          <p:nvPr>
            <p:ph type="sldNum" sz="quarter" idx="4"/>
          </p:nvPr>
        </p:nvSpPr>
        <p:spPr>
          <a:xfrm>
            <a:off x="8686800" y="6573253"/>
            <a:ext cx="461962" cy="295275"/>
          </a:xfrm>
        </p:spPr>
        <p:txBody>
          <a:bodyPr/>
          <a:lstStyle/>
          <a:p>
            <a:pPr>
              <a:defRPr/>
            </a:pPr>
            <a:fld id="{FE987253-B894-114D-BDC2-8F3A1EBD88EF}" type="slidenum">
              <a:rPr lang="en-US" smtClean="0"/>
              <a:pPr>
                <a:defRPr/>
              </a:pPr>
              <a:t>56</a:t>
            </a:fld>
            <a:endParaRPr lang="en-US" dirty="0"/>
          </a:p>
        </p:txBody>
      </p:sp>
      <p:sp>
        <p:nvSpPr>
          <p:cNvPr id="4" name="Footer Placeholder 3"/>
          <p:cNvSpPr>
            <a:spLocks noGrp="1"/>
          </p:cNvSpPr>
          <p:nvPr>
            <p:ph type="ftr" sz="quarter" idx="3"/>
          </p:nvPr>
        </p:nvSpPr>
        <p:spPr>
          <a:xfrm>
            <a:off x="0" y="6573253"/>
            <a:ext cx="9144000" cy="304800"/>
          </a:xfrm>
        </p:spPr>
        <p:txBody>
          <a:bodyPr/>
          <a:lstStyle/>
          <a:p>
            <a:pPr>
              <a:defRPr/>
            </a:pPr>
            <a:r>
              <a:rPr lang="en-US"/>
              <a:t>Justin Vandenbroucke                           High-energy (astrophysical) neutrinos</a:t>
            </a:r>
            <a:endParaRPr lang="en-US" dirty="0"/>
          </a:p>
        </p:txBody>
      </p:sp>
      <p:pic>
        <p:nvPicPr>
          <p:cNvPr id="9" name="Picture 8"/>
          <p:cNvPicPr>
            <a:picLocks noChangeAspect="1"/>
          </p:cNvPicPr>
          <p:nvPr/>
        </p:nvPicPr>
        <p:blipFill>
          <a:blip r:embed="rId3"/>
          <a:stretch>
            <a:fillRect/>
          </a:stretch>
        </p:blipFill>
        <p:spPr>
          <a:xfrm>
            <a:off x="244842" y="987547"/>
            <a:ext cx="7696200" cy="5489453"/>
          </a:xfrm>
          <a:prstGeom prst="rect">
            <a:avLst/>
          </a:prstGeom>
        </p:spPr>
      </p:pic>
      <p:sp>
        <p:nvSpPr>
          <p:cNvPr id="7" name="TextBox 6"/>
          <p:cNvSpPr txBox="1"/>
          <p:nvPr/>
        </p:nvSpPr>
        <p:spPr>
          <a:xfrm>
            <a:off x="3852893" y="718731"/>
            <a:ext cx="1438214" cy="400110"/>
          </a:xfrm>
          <a:prstGeom prst="rect">
            <a:avLst/>
          </a:prstGeom>
          <a:noFill/>
        </p:spPr>
        <p:txBody>
          <a:bodyPr wrap="none" rtlCol="0">
            <a:spAutoFit/>
          </a:bodyPr>
          <a:lstStyle/>
          <a:p>
            <a:r>
              <a:rPr lang="en-US" sz="2000" dirty="0"/>
              <a:t>103 events</a:t>
            </a:r>
          </a:p>
        </p:txBody>
      </p:sp>
    </p:spTree>
    <p:extLst>
      <p:ext uri="{BB962C8B-B14F-4D97-AF65-F5344CB8AC3E}">
        <p14:creationId xmlns:p14="http://schemas.microsoft.com/office/powerpoint/2010/main" val="1536010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9F0F0F48-B17A-6640-BD9A-916B8E0303CE}"/>
              </a:ext>
            </a:extLst>
          </p:cNvPr>
          <p:cNvPicPr>
            <a:picLocks noChangeAspect="1"/>
          </p:cNvPicPr>
          <p:nvPr/>
        </p:nvPicPr>
        <p:blipFill>
          <a:blip r:embed="rId3"/>
          <a:stretch>
            <a:fillRect/>
          </a:stretch>
        </p:blipFill>
        <p:spPr>
          <a:xfrm>
            <a:off x="990600" y="1074823"/>
            <a:ext cx="7296150" cy="4708353"/>
          </a:xfrm>
          <a:prstGeom prst="rect">
            <a:avLst/>
          </a:prstGeom>
        </p:spPr>
      </p:pic>
      <p:sp>
        <p:nvSpPr>
          <p:cNvPr id="8"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sz="3200" dirty="0">
                <a:solidFill>
                  <a:schemeClr val="tx1"/>
                </a:solidFill>
              </a:rPr>
              <a:t>Where are the </a:t>
            </a:r>
            <a:r>
              <a:rPr lang="en-US" sz="3200" dirty="0" err="1">
                <a:solidFill>
                  <a:schemeClr val="tx1"/>
                </a:solidFill>
              </a:rPr>
              <a:t>TeV</a:t>
            </a:r>
            <a:r>
              <a:rPr lang="en-US" sz="3200" dirty="0">
                <a:solidFill>
                  <a:schemeClr val="tx1"/>
                </a:solidFill>
              </a:rPr>
              <a:t>–</a:t>
            </a:r>
            <a:r>
              <a:rPr lang="en-US" sz="3200" dirty="0" err="1">
                <a:solidFill>
                  <a:schemeClr val="tx1"/>
                </a:solidFill>
              </a:rPr>
              <a:t>PeV</a:t>
            </a:r>
            <a:r>
              <a:rPr lang="en-US" sz="3200" dirty="0">
                <a:solidFill>
                  <a:schemeClr val="tx1"/>
                </a:solidFill>
              </a:rPr>
              <a:t> neutrinos coming from?</a:t>
            </a:r>
          </a:p>
        </p:txBody>
      </p:sp>
      <p:sp>
        <p:nvSpPr>
          <p:cNvPr id="13" name="TextBox 12"/>
          <p:cNvSpPr txBox="1"/>
          <p:nvPr/>
        </p:nvSpPr>
        <p:spPr>
          <a:xfrm>
            <a:off x="5766786" y="984312"/>
            <a:ext cx="3352800" cy="646331"/>
          </a:xfrm>
          <a:prstGeom prst="rect">
            <a:avLst/>
          </a:prstGeom>
          <a:noFill/>
        </p:spPr>
        <p:txBody>
          <a:bodyPr wrap="square" rtlCol="0">
            <a:spAutoFit/>
          </a:bodyPr>
          <a:lstStyle/>
          <a:p>
            <a:pPr algn="r"/>
            <a:r>
              <a:rPr lang="en-US" sz="1800" dirty="0" err="1"/>
              <a:t>IceCube</a:t>
            </a:r>
            <a:r>
              <a:rPr lang="en-US" sz="1800" dirty="0"/>
              <a:t> Collaboration,</a:t>
            </a:r>
          </a:p>
          <a:p>
            <a:pPr algn="r"/>
            <a:r>
              <a:rPr lang="en-US" sz="1800" dirty="0"/>
              <a:t>Neutrino 2018</a:t>
            </a:r>
          </a:p>
        </p:txBody>
      </p:sp>
      <p:sp>
        <p:nvSpPr>
          <p:cNvPr id="14" name="Footer Placeholder 3">
            <a:extLst>
              <a:ext uri="{FF2B5EF4-FFF2-40B4-BE49-F238E27FC236}">
                <a16:creationId xmlns:a16="http://schemas.microsoft.com/office/drawing/2014/main" id="{C3B188BD-D196-704C-A7E9-DC22F2DB0B01}"/>
              </a:ext>
            </a:extLst>
          </p:cNvPr>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15" name="Slide Number Placeholder 4">
            <a:extLst>
              <a:ext uri="{FF2B5EF4-FFF2-40B4-BE49-F238E27FC236}">
                <a16:creationId xmlns:a16="http://schemas.microsoft.com/office/drawing/2014/main" id="{9FB97CED-7713-6E4C-A4AB-3F23130F0562}"/>
              </a:ext>
            </a:extLst>
          </p:cNvPr>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57</a:t>
            </a:fld>
            <a:endParaRPr lang="en-US" dirty="0"/>
          </a:p>
        </p:txBody>
      </p:sp>
      <p:sp>
        <p:nvSpPr>
          <p:cNvPr id="9" name="TextBox 8">
            <a:extLst>
              <a:ext uri="{FF2B5EF4-FFF2-40B4-BE49-F238E27FC236}">
                <a16:creationId xmlns:a16="http://schemas.microsoft.com/office/drawing/2014/main" id="{2AE5160E-12D6-9E4A-9F63-D03A6A789C1F}"/>
              </a:ext>
            </a:extLst>
          </p:cNvPr>
          <p:cNvSpPr txBox="1"/>
          <p:nvPr/>
        </p:nvSpPr>
        <p:spPr>
          <a:xfrm>
            <a:off x="0" y="5867400"/>
            <a:ext cx="9129728" cy="707886"/>
          </a:xfrm>
          <a:prstGeom prst="rect">
            <a:avLst/>
          </a:prstGeom>
          <a:noFill/>
        </p:spPr>
        <p:txBody>
          <a:bodyPr wrap="square" rtlCol="0">
            <a:spAutoFit/>
          </a:bodyPr>
          <a:lstStyle/>
          <a:p>
            <a:pPr algn="ctr"/>
            <a:r>
              <a:rPr lang="en-US" sz="2000" dirty="0"/>
              <a:t>&gt;8 sigma detection of astrophysical neutrinos</a:t>
            </a:r>
          </a:p>
          <a:p>
            <a:pPr algn="ctr"/>
            <a:r>
              <a:rPr lang="en-US" sz="2000" dirty="0"/>
              <a:t>No significant clustering observed (103 events in 7.5 years)</a:t>
            </a:r>
          </a:p>
        </p:txBody>
      </p:sp>
    </p:spTree>
    <p:extLst>
      <p:ext uri="{BB962C8B-B14F-4D97-AF65-F5344CB8AC3E}">
        <p14:creationId xmlns:p14="http://schemas.microsoft.com/office/powerpoint/2010/main" val="17421091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a:t>Justin Vandenbroucke                           High-energy (astrophysical) neutrinos</a:t>
            </a:r>
            <a:endParaRPr lang="en-US" dirty="0"/>
          </a:p>
        </p:txBody>
      </p:sp>
      <p:sp>
        <p:nvSpPr>
          <p:cNvPr id="3" name="Slide Number Placeholder 2"/>
          <p:cNvSpPr>
            <a:spLocks noGrp="1"/>
          </p:cNvSpPr>
          <p:nvPr>
            <p:ph type="sldNum" sz="quarter" idx="4"/>
          </p:nvPr>
        </p:nvSpPr>
        <p:spPr/>
        <p:txBody>
          <a:bodyPr/>
          <a:lstStyle/>
          <a:p>
            <a:pPr>
              <a:defRPr/>
            </a:pPr>
            <a:fld id="{FE987253-B894-114D-BDC2-8F3A1EBD88EF}" type="slidenum">
              <a:rPr lang="en-US" smtClean="0"/>
              <a:pPr>
                <a:defRPr/>
              </a:pPr>
              <a:t>58</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14400"/>
            <a:ext cx="7010400" cy="4872008"/>
          </a:xfrm>
          <a:prstGeom prst="rect">
            <a:avLst/>
          </a:prstGeom>
        </p:spPr>
      </p:pic>
      <p:sp>
        <p:nvSpPr>
          <p:cNvPr id="5"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altLang="en-US" sz="3200" dirty="0">
                <a:solidFill>
                  <a:schemeClr val="tx1"/>
                </a:solidFill>
                <a:latin typeface="+mj-lt"/>
              </a:rPr>
              <a:t>Gamma rays, neutrinos, and cosmic rays</a:t>
            </a:r>
          </a:p>
          <a:p>
            <a:r>
              <a:rPr lang="en-US" altLang="en-US" sz="3200" dirty="0">
                <a:solidFill>
                  <a:schemeClr val="tx1"/>
                </a:solidFill>
                <a:latin typeface="+mj-lt"/>
              </a:rPr>
              <a:t>all have ~equal energy density</a:t>
            </a:r>
            <a:endParaRPr lang="en-US" sz="3200" dirty="0">
              <a:solidFill>
                <a:schemeClr val="tx1"/>
              </a:solidFill>
              <a:latin typeface="+mj-lt"/>
            </a:endParaRPr>
          </a:p>
        </p:txBody>
      </p:sp>
      <p:sp>
        <p:nvSpPr>
          <p:cNvPr id="6" name="TextBox 5"/>
          <p:cNvSpPr txBox="1"/>
          <p:nvPr/>
        </p:nvSpPr>
        <p:spPr>
          <a:xfrm>
            <a:off x="1981200" y="4572000"/>
            <a:ext cx="2787943" cy="369332"/>
          </a:xfrm>
          <a:prstGeom prst="rect">
            <a:avLst/>
          </a:prstGeom>
          <a:noFill/>
        </p:spPr>
        <p:txBody>
          <a:bodyPr wrap="none" rtlCol="0">
            <a:spAutoFit/>
          </a:bodyPr>
          <a:lstStyle/>
          <a:p>
            <a:r>
              <a:rPr lang="en-US" sz="1800" dirty="0">
                <a:solidFill>
                  <a:srgbClr val="0070C0"/>
                </a:solidFill>
                <a:hlinkClick r:id="rId4">
                  <a:extLst>
                    <a:ext uri="{A12FA001-AC4F-418D-AE19-62706E023703}">
                      <ahyp:hlinkClr xmlns:ahyp="http://schemas.microsoft.com/office/drawing/2018/hyperlinkcolor" val="tx"/>
                    </a:ext>
                  </a:extLst>
                </a:hlinkClick>
              </a:rPr>
              <a:t>L. </a:t>
            </a:r>
            <a:r>
              <a:rPr lang="en-US" sz="1800" dirty="0" err="1">
                <a:solidFill>
                  <a:srgbClr val="0070C0"/>
                </a:solidFill>
                <a:hlinkClick r:id="rId4">
                  <a:extLst>
                    <a:ext uri="{A12FA001-AC4F-418D-AE19-62706E023703}">
                      <ahyp:hlinkClr xmlns:ahyp="http://schemas.microsoft.com/office/drawing/2018/hyperlinkcolor" val="tx"/>
                    </a:ext>
                  </a:extLst>
                </a:hlinkClick>
              </a:rPr>
              <a:t>Mohrmann</a:t>
            </a:r>
            <a:r>
              <a:rPr lang="en-US" sz="1800" dirty="0">
                <a:solidFill>
                  <a:srgbClr val="0070C0"/>
                </a:solidFill>
                <a:hlinkClick r:id="rId4">
                  <a:extLst>
                    <a:ext uri="{A12FA001-AC4F-418D-AE19-62706E023703}">
                      <ahyp:hlinkClr xmlns:ahyp="http://schemas.microsoft.com/office/drawing/2018/hyperlinkcolor" val="tx"/>
                    </a:ext>
                  </a:extLst>
                </a:hlinkClick>
              </a:rPr>
              <a:t>, PhD thesis</a:t>
            </a:r>
            <a:endParaRPr lang="en-US" sz="1800" dirty="0">
              <a:solidFill>
                <a:srgbClr val="0070C0"/>
              </a:solidFill>
            </a:endParaRPr>
          </a:p>
        </p:txBody>
      </p:sp>
      <p:sp>
        <p:nvSpPr>
          <p:cNvPr id="7" name="TextBox 1">
            <a:extLst>
              <a:ext uri="{FF2B5EF4-FFF2-40B4-BE49-F238E27FC236}">
                <a16:creationId xmlns:a16="http://schemas.microsoft.com/office/drawing/2014/main" id="{96C2EBA8-8261-E747-94DA-43D724231B18}"/>
              </a:ext>
            </a:extLst>
          </p:cNvPr>
          <p:cNvSpPr txBox="1">
            <a:spLocks noChangeArrowheads="1"/>
          </p:cNvSpPr>
          <p:nvPr/>
        </p:nvSpPr>
        <p:spPr bwMode="auto">
          <a:xfrm>
            <a:off x="1066800" y="5803829"/>
            <a:ext cx="69268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2000" dirty="0"/>
              <a:t>Implies there is likely a strong connection among them</a:t>
            </a:r>
          </a:p>
          <a:p>
            <a:pPr eaLnBrk="1" hangingPunct="1">
              <a:buFont typeface="Arial" charset="0"/>
              <a:buChar char="•"/>
            </a:pPr>
            <a:r>
              <a:rPr lang="en-US" altLang="en-US" sz="2000" dirty="0"/>
              <a:t>Despite this, sky looks very different in each messenger</a:t>
            </a:r>
          </a:p>
        </p:txBody>
      </p:sp>
    </p:spTree>
    <p:extLst>
      <p:ext uri="{BB962C8B-B14F-4D97-AF65-F5344CB8AC3E}">
        <p14:creationId xmlns:p14="http://schemas.microsoft.com/office/powerpoint/2010/main" val="366239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8"/>
          <p:cNvPicPr>
            <a:picLocks noChangeAspect="1"/>
          </p:cNvPicPr>
          <p:nvPr/>
        </p:nvPicPr>
        <p:blipFill rotWithShape="1">
          <a:blip r:embed="rId3">
            <a:extLst>
              <a:ext uri="{28A0092B-C50C-407E-A947-70E740481C1C}">
                <a14:useLocalDpi xmlns:a14="http://schemas.microsoft.com/office/drawing/2010/main" val="0"/>
              </a:ext>
            </a:extLst>
          </a:blip>
          <a:srcRect l="19063" r="22453"/>
          <a:stretch/>
        </p:blipFill>
        <p:spPr bwMode="auto">
          <a:xfrm>
            <a:off x="-228600" y="838200"/>
            <a:ext cx="4094922" cy="505145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00008"/>
          </a:xfrm>
        </p:spPr>
        <p:txBody>
          <a:bodyPr/>
          <a:lstStyle/>
          <a:p>
            <a:r>
              <a:rPr lang="en-US" sz="3200" dirty="0"/>
              <a:t>The </a:t>
            </a:r>
            <a:r>
              <a:rPr lang="en-US" sz="3200" dirty="0" err="1"/>
              <a:t>IceCube</a:t>
            </a:r>
            <a:r>
              <a:rPr lang="en-US" sz="3200" dirty="0"/>
              <a:t> Neutrino Observatory</a:t>
            </a:r>
          </a:p>
        </p:txBody>
      </p:sp>
      <p:sp>
        <p:nvSpPr>
          <p:cNvPr id="5" name="TextBox 4"/>
          <p:cNvSpPr txBox="1"/>
          <p:nvPr/>
        </p:nvSpPr>
        <p:spPr>
          <a:xfrm>
            <a:off x="76200" y="5939135"/>
            <a:ext cx="4668079" cy="461665"/>
          </a:xfrm>
          <a:prstGeom prst="rect">
            <a:avLst/>
          </a:prstGeom>
          <a:noFill/>
        </p:spPr>
        <p:txBody>
          <a:bodyPr wrap="square" rtlCol="0">
            <a:spAutoFit/>
          </a:bodyPr>
          <a:lstStyle/>
          <a:p>
            <a:pPr defTabSz="634950"/>
            <a:r>
              <a:rPr lang="en-US" b="1" kern="0" dirty="0" err="1">
                <a:solidFill>
                  <a:srgbClr val="0070C0"/>
                </a:solidFill>
                <a:latin typeface="+mn-lt"/>
                <a:ea typeface="Calibri" charset="0"/>
                <a:cs typeface="Calibri" charset="0"/>
                <a:sym typeface="Arial"/>
              </a:rPr>
              <a:t>DeepCore</a:t>
            </a:r>
            <a:r>
              <a:rPr lang="en-US" b="1" kern="0" dirty="0">
                <a:solidFill>
                  <a:srgbClr val="0070C0"/>
                </a:solidFill>
                <a:latin typeface="+mn-lt"/>
                <a:ea typeface="Calibri" charset="0"/>
                <a:cs typeface="Calibri" charset="0"/>
                <a:sym typeface="Arial"/>
              </a:rPr>
              <a:t> </a:t>
            </a:r>
            <a:r>
              <a:rPr lang="en-US" kern="0" dirty="0">
                <a:latin typeface="+mn-lt"/>
                <a:ea typeface="Calibri" charset="0"/>
                <a:cs typeface="Calibri" charset="0"/>
                <a:sym typeface="Arial"/>
              </a:rPr>
              <a:t>(low energy threshold)</a:t>
            </a:r>
          </a:p>
        </p:txBody>
      </p:sp>
      <p:sp>
        <p:nvSpPr>
          <p:cNvPr id="6" name="TextBox 5"/>
          <p:cNvSpPr txBox="1"/>
          <p:nvPr/>
        </p:nvSpPr>
        <p:spPr>
          <a:xfrm>
            <a:off x="3657600" y="685800"/>
            <a:ext cx="5334000" cy="2308324"/>
          </a:xfrm>
          <a:prstGeom prst="rect">
            <a:avLst/>
          </a:prstGeom>
          <a:noFill/>
        </p:spPr>
        <p:txBody>
          <a:bodyPr wrap="square" rtlCol="0">
            <a:spAutoFit/>
          </a:bodyPr>
          <a:lstStyle/>
          <a:p>
            <a:pPr defTabSz="634950"/>
            <a:r>
              <a:rPr lang="en-US" b="1" kern="0" dirty="0" err="1">
                <a:solidFill>
                  <a:srgbClr val="0070C0"/>
                </a:solidFill>
                <a:latin typeface="+mn-lt"/>
                <a:ea typeface="Calibri" charset="0"/>
                <a:cs typeface="Calibri" charset="0"/>
                <a:sym typeface="Arial"/>
              </a:rPr>
              <a:t>IceTop</a:t>
            </a:r>
            <a:r>
              <a:rPr lang="en-US" kern="0" dirty="0">
                <a:solidFill>
                  <a:srgbClr val="0070C0"/>
                </a:solidFill>
                <a:latin typeface="+mn-lt"/>
                <a:ea typeface="Calibri" charset="0"/>
                <a:cs typeface="Calibri" charset="0"/>
                <a:sym typeface="Arial"/>
              </a:rPr>
              <a:t> </a:t>
            </a:r>
            <a:r>
              <a:rPr lang="en-US" kern="0" dirty="0">
                <a:latin typeface="+mn-lt"/>
                <a:ea typeface="Calibri" charset="0"/>
                <a:cs typeface="Calibri" charset="0"/>
                <a:sym typeface="Arial"/>
              </a:rPr>
              <a:t>(surface array): 81 stations</a:t>
            </a:r>
          </a:p>
          <a:p>
            <a:pPr defTabSz="634950"/>
            <a:endParaRPr lang="en-US" sz="2000" b="1" kern="0" dirty="0">
              <a:solidFill>
                <a:srgbClr val="0070C0"/>
              </a:solidFill>
              <a:latin typeface="+mn-lt"/>
              <a:ea typeface="Calibri" charset="0"/>
              <a:cs typeface="Calibri" charset="0"/>
              <a:sym typeface="Arial"/>
            </a:endParaRPr>
          </a:p>
          <a:p>
            <a:pPr defTabSz="634950"/>
            <a:r>
              <a:rPr lang="en-US" b="1" kern="0" dirty="0" err="1">
                <a:solidFill>
                  <a:srgbClr val="0070C0"/>
                </a:solidFill>
                <a:latin typeface="+mn-lt"/>
                <a:ea typeface="Calibri" charset="0"/>
                <a:cs typeface="Calibri" charset="0"/>
                <a:sym typeface="Arial"/>
              </a:rPr>
              <a:t>IceCube</a:t>
            </a:r>
            <a:r>
              <a:rPr lang="en-US" kern="0" dirty="0">
                <a:latin typeface="+mn-lt"/>
                <a:ea typeface="Calibri" charset="0"/>
                <a:cs typeface="Calibri" charset="0"/>
                <a:sym typeface="Arial"/>
              </a:rPr>
              <a:t>: 86 strings</a:t>
            </a:r>
          </a:p>
          <a:p>
            <a:pPr defTabSz="634950"/>
            <a:r>
              <a:rPr lang="en-US" kern="0" dirty="0">
                <a:latin typeface="+mn-lt"/>
                <a:ea typeface="Calibri" charset="0"/>
                <a:cs typeface="Calibri" charset="0"/>
                <a:sym typeface="Arial"/>
              </a:rPr>
              <a:t>5160 optical sensors over 1 km</a:t>
            </a:r>
            <a:r>
              <a:rPr lang="en-US" kern="0" baseline="30000" dirty="0">
                <a:latin typeface="+mn-lt"/>
                <a:ea typeface="Calibri" charset="0"/>
                <a:cs typeface="Calibri" charset="0"/>
                <a:sym typeface="Arial"/>
              </a:rPr>
              <a:t>3</a:t>
            </a:r>
            <a:r>
              <a:rPr lang="en-US" kern="0" dirty="0">
                <a:latin typeface="+mn-lt"/>
                <a:ea typeface="Calibri" charset="0"/>
                <a:cs typeface="Calibri" charset="0"/>
                <a:sym typeface="Arial"/>
              </a:rPr>
              <a:t>  volume</a:t>
            </a:r>
          </a:p>
          <a:p>
            <a:pPr defTabSz="634950"/>
            <a:r>
              <a:rPr lang="en-US" kern="0" dirty="0">
                <a:latin typeface="+mn-lt"/>
                <a:ea typeface="Calibri" charset="0"/>
                <a:cs typeface="Calibri" charset="0"/>
                <a:sym typeface="Arial"/>
              </a:rPr>
              <a:t>17 m  vertical spacing </a:t>
            </a:r>
          </a:p>
          <a:p>
            <a:pPr defTabSz="634950"/>
            <a:r>
              <a:rPr lang="en-US" kern="0" dirty="0">
                <a:latin typeface="+mn-lt"/>
                <a:ea typeface="Calibri" charset="0"/>
                <a:cs typeface="Calibri" charset="0"/>
                <a:sym typeface="Arial"/>
              </a:rPr>
              <a:t>125 m horizontal spacing</a:t>
            </a:r>
          </a:p>
        </p:txBody>
      </p:sp>
      <p:pic>
        <p:nvPicPr>
          <p:cNvPr id="9" name="Picture 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00600" y="2901530"/>
            <a:ext cx="4234277" cy="3804070"/>
          </a:xfrm>
          <a:prstGeom prst="rect">
            <a:avLst/>
          </a:prstGeom>
        </p:spPr>
      </p:pic>
      <p:sp>
        <p:nvSpPr>
          <p:cNvPr id="3" name="Footer Placeholder 2"/>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59</a:t>
            </a:fld>
            <a:endParaRPr lang="en-US" dirty="0"/>
          </a:p>
        </p:txBody>
      </p:sp>
    </p:spTree>
    <p:extLst>
      <p:ext uri="{BB962C8B-B14F-4D97-AF65-F5344CB8AC3E}">
        <p14:creationId xmlns:p14="http://schemas.microsoft.com/office/powerpoint/2010/main" val="40784363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p:cNvSpPr txBox="1">
            <a:spLocks/>
          </p:cNvSpPr>
          <p:nvPr/>
        </p:nvSpPr>
        <p:spPr bwMode="auto">
          <a:xfrm>
            <a:off x="0" y="9525"/>
            <a:ext cx="91440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fr-FR" altLang="en-US" sz="3200" dirty="0">
                <a:latin typeface="Calibri" charset="0"/>
              </a:rPr>
              <a:t>Interaction </a:t>
            </a:r>
            <a:r>
              <a:rPr lang="fr-FR" altLang="en-US" sz="3200" dirty="0" err="1">
                <a:latin typeface="Calibri" charset="0"/>
              </a:rPr>
              <a:t>channels</a:t>
            </a:r>
            <a:r>
              <a:rPr lang="fr-FR" altLang="en-US" sz="3200" dirty="0">
                <a:latin typeface="Calibri" charset="0"/>
              </a:rPr>
              <a:t> and </a:t>
            </a:r>
            <a:r>
              <a:rPr lang="fr-FR" altLang="en-US" sz="3200" dirty="0" err="1">
                <a:latin typeface="Calibri" charset="0"/>
              </a:rPr>
              <a:t>flavor</a:t>
            </a:r>
            <a:r>
              <a:rPr lang="fr-FR" altLang="en-US" sz="3200" dirty="0">
                <a:latin typeface="Calibri" charset="0"/>
              </a:rPr>
              <a:t> identification</a:t>
            </a:r>
          </a:p>
        </p:txBody>
      </p:sp>
      <p:grpSp>
        <p:nvGrpSpPr>
          <p:cNvPr id="6" name="Group 5"/>
          <p:cNvGrpSpPr/>
          <p:nvPr/>
        </p:nvGrpSpPr>
        <p:grpSpPr>
          <a:xfrm>
            <a:off x="71655" y="1295400"/>
            <a:ext cx="3150542" cy="3912810"/>
            <a:chOff x="71655" y="1295400"/>
            <a:chExt cx="3150542" cy="3912810"/>
          </a:xfrm>
        </p:grpSpPr>
        <p:pic>
          <p:nvPicPr>
            <p:cNvPr id="23555" name="Image 8" descr="mu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00" y="1295400"/>
              <a:ext cx="2670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ZoneTexte 8"/>
            <p:cNvSpPr txBox="1">
              <a:spLocks noChangeArrowheads="1"/>
            </p:cNvSpPr>
            <p:nvPr/>
          </p:nvSpPr>
          <p:spPr bwMode="auto">
            <a:xfrm>
              <a:off x="71655" y="3638550"/>
              <a:ext cx="31505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Muon neutrino</a:t>
              </a:r>
            </a:p>
            <a:p>
              <a:pPr eaLnBrk="1" hangingPunct="1"/>
              <a:r>
                <a:rPr lang="fr-FR" altLang="en-US" sz="1800" dirty="0">
                  <a:latin typeface="+mn-lt"/>
                </a:rPr>
                <a:t>+ </a:t>
              </a:r>
              <a:r>
                <a:rPr lang="nl-BE" altLang="en-US" sz="1800" dirty="0">
                  <a:latin typeface="+mn-lt"/>
                </a:rPr>
                <a:t>Straight </a:t>
              </a:r>
              <a:r>
                <a:rPr lang="fr-FR" altLang="en-US" sz="1800" dirty="0" err="1">
                  <a:latin typeface="+mn-lt"/>
                </a:rPr>
                <a:t>track</a:t>
              </a:r>
              <a:r>
                <a:rPr lang="fr-FR" altLang="en-US" sz="1800" dirty="0">
                  <a:latin typeface="+mn-lt"/>
                </a:rPr>
                <a:t>,</a:t>
              </a:r>
            </a:p>
            <a:p>
              <a:pPr eaLnBrk="1" hangingPunct="1"/>
              <a:r>
                <a:rPr lang="fr-FR" altLang="en-US" sz="1800" dirty="0">
                  <a:latin typeface="+mn-lt"/>
                </a:rPr>
                <a:t>   points to neutrino source,</a:t>
              </a:r>
            </a:p>
            <a:p>
              <a:pPr eaLnBrk="1" hangingPunct="1"/>
              <a:r>
                <a:rPr lang="fr-FR" altLang="en-US" sz="1800" dirty="0">
                  <a:latin typeface="+mn-lt"/>
                </a:rPr>
                <a:t>   </a:t>
              </a:r>
              <a:r>
                <a:rPr lang="fr-FR" altLang="en-US" sz="1800" dirty="0" err="1">
                  <a:latin typeface="+mn-lt"/>
                </a:rPr>
                <a:t>angular</a:t>
              </a:r>
              <a:r>
                <a:rPr lang="fr-FR" altLang="en-US" sz="1800" dirty="0">
                  <a:latin typeface="+mn-lt"/>
                </a:rPr>
                <a:t> </a:t>
              </a:r>
              <a:r>
                <a:rPr lang="fr-FR" altLang="en-US" sz="1800" dirty="0" err="1">
                  <a:latin typeface="+mn-lt"/>
                </a:rPr>
                <a:t>resolution</a:t>
              </a:r>
              <a:r>
                <a:rPr lang="fr-FR" altLang="en-US" sz="1800" dirty="0">
                  <a:latin typeface="+mn-lt"/>
                </a:rPr>
                <a:t> ~1°</a:t>
              </a:r>
            </a:p>
            <a:p>
              <a:pPr eaLnBrk="1" hangingPunct="1"/>
              <a:r>
                <a:rPr lang="fr-FR" altLang="en-US" sz="1800" dirty="0">
                  <a:latin typeface="+mn-lt"/>
                </a:rPr>
                <a:t>-  </a:t>
              </a:r>
              <a:r>
                <a:rPr lang="fr-FR" altLang="en-US" sz="1800" dirty="0" err="1">
                  <a:latin typeface="+mn-lt"/>
                </a:rPr>
                <a:t>Cosmic</a:t>
              </a:r>
              <a:r>
                <a:rPr lang="fr-FR" altLang="en-US" sz="1800" dirty="0">
                  <a:latin typeface="+mn-lt"/>
                </a:rPr>
                <a:t>-ray muon background</a:t>
              </a:r>
            </a:p>
          </p:txBody>
        </p:sp>
      </p:grpSp>
      <p:grpSp>
        <p:nvGrpSpPr>
          <p:cNvPr id="5" name="Group 4"/>
          <p:cNvGrpSpPr/>
          <p:nvPr/>
        </p:nvGrpSpPr>
        <p:grpSpPr>
          <a:xfrm>
            <a:off x="3222197" y="1295400"/>
            <a:ext cx="2931252" cy="3635812"/>
            <a:chOff x="3222197" y="1295400"/>
            <a:chExt cx="2931252" cy="3635812"/>
          </a:xfrm>
        </p:grpSpPr>
        <p:pic>
          <p:nvPicPr>
            <p:cNvPr id="23554" name="Image 7" descr="electr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197" y="1295400"/>
              <a:ext cx="2700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ZoneTexte 9"/>
            <p:cNvSpPr txBox="1">
              <a:spLocks noChangeArrowheads="1"/>
            </p:cNvSpPr>
            <p:nvPr/>
          </p:nvSpPr>
          <p:spPr bwMode="auto">
            <a:xfrm>
              <a:off x="3222197" y="3638550"/>
              <a:ext cx="293125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Electron neutrino</a:t>
              </a:r>
            </a:p>
            <a:p>
              <a:pPr eaLnBrk="1" hangingPunct="1"/>
              <a:r>
                <a:rPr lang="fr-FR" altLang="en-US" sz="1800" dirty="0">
                  <a:latin typeface="+mn-lt"/>
                </a:rPr>
                <a:t>+ Good </a:t>
              </a:r>
              <a:r>
                <a:rPr lang="fr-FR" altLang="en-US" sz="1800" dirty="0" err="1">
                  <a:latin typeface="+mn-lt"/>
                </a:rPr>
                <a:t>energy</a:t>
              </a:r>
              <a:r>
                <a:rPr lang="fr-FR" altLang="en-US" sz="1800" dirty="0">
                  <a:latin typeface="+mn-lt"/>
                </a:rPr>
                <a:t> </a:t>
              </a:r>
              <a:r>
                <a:rPr lang="fr-FR" altLang="en-US" sz="1800" dirty="0" err="1">
                  <a:latin typeface="+mn-lt"/>
                </a:rPr>
                <a:t>resolution</a:t>
              </a:r>
              <a:endParaRPr lang="fr-FR" altLang="en-US" sz="1800" dirty="0">
                <a:latin typeface="+mn-lt"/>
              </a:endParaRPr>
            </a:p>
            <a:p>
              <a:pPr eaLnBrk="1" hangingPunct="1"/>
              <a:r>
                <a:rPr lang="nl-BE" altLang="en-US" sz="1800" dirty="0">
                  <a:latin typeface="+mn-lt"/>
                </a:rPr>
                <a:t>-  Cascade, ideally in detector</a:t>
              </a:r>
              <a:endParaRPr lang="fr-FR" altLang="en-US" sz="1800" dirty="0">
                <a:latin typeface="+mn-lt"/>
              </a:endParaRPr>
            </a:p>
            <a:p>
              <a:pPr eaLnBrk="1" hangingPunct="1"/>
              <a:r>
                <a:rPr lang="fr-FR" altLang="en-US" sz="1800" dirty="0">
                  <a:latin typeface="+mn-lt"/>
                </a:rPr>
                <a:t>-  </a:t>
              </a:r>
              <a:r>
                <a:rPr lang="nl-BE" altLang="en-US" sz="1800" dirty="0">
                  <a:latin typeface="+mn-lt"/>
                </a:rPr>
                <a:t>Poor angular resolution</a:t>
              </a:r>
              <a:endParaRPr lang="fr-FR" altLang="en-US" sz="1800" dirty="0">
                <a:latin typeface="+mn-lt"/>
              </a:endParaRPr>
            </a:p>
          </p:txBody>
        </p:sp>
      </p:grpSp>
      <p:grpSp>
        <p:nvGrpSpPr>
          <p:cNvPr id="4" name="Group 3"/>
          <p:cNvGrpSpPr/>
          <p:nvPr/>
        </p:nvGrpSpPr>
        <p:grpSpPr>
          <a:xfrm>
            <a:off x="6303169" y="1295400"/>
            <a:ext cx="2688431" cy="3913672"/>
            <a:chOff x="6303169" y="1295400"/>
            <a:chExt cx="2688431" cy="3913672"/>
          </a:xfrm>
        </p:grpSpPr>
        <p:pic>
          <p:nvPicPr>
            <p:cNvPr id="23556" name="Image 9" descr="tau.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3169" y="1295400"/>
              <a:ext cx="26146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ZoneTexte 10"/>
            <p:cNvSpPr txBox="1">
              <a:spLocks noChangeArrowheads="1"/>
            </p:cNvSpPr>
            <p:nvPr/>
          </p:nvSpPr>
          <p:spPr bwMode="auto">
            <a:xfrm>
              <a:off x="6461997" y="3639412"/>
              <a:ext cx="25296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Tau neutrino</a:t>
              </a:r>
            </a:p>
            <a:p>
              <a:pPr eaLnBrk="1" hangingPunct="1"/>
              <a:r>
                <a:rPr lang="fr-FR" altLang="en-US" sz="1800" dirty="0">
                  <a:latin typeface="+mn-lt"/>
                </a:rPr>
                <a:t>+ </a:t>
              </a:r>
              <a:r>
                <a:rPr lang="nl-BE" altLang="en-US" sz="1800" dirty="0">
                  <a:latin typeface="+mn-lt"/>
                </a:rPr>
                <a:t>Double bang signature</a:t>
              </a:r>
              <a:r>
                <a:rPr lang="fr-FR" altLang="en-US" sz="1800" dirty="0">
                  <a:latin typeface="+mn-lt"/>
                </a:rPr>
                <a:t>,</a:t>
              </a:r>
            </a:p>
            <a:p>
              <a:pPr eaLnBrk="1" hangingPunct="1"/>
              <a:r>
                <a:rPr lang="fr-FR" altLang="en-US" sz="1800" dirty="0">
                  <a:latin typeface="+mn-lt"/>
                </a:rPr>
                <a:t>   </a:t>
              </a:r>
              <a:r>
                <a:rPr lang="fr-FR" altLang="en-US" sz="1800" dirty="0" err="1">
                  <a:latin typeface="+mn-lt"/>
                </a:rPr>
                <a:t>low</a:t>
              </a:r>
              <a:r>
                <a:rPr lang="fr-FR" altLang="en-US" sz="1800" dirty="0">
                  <a:latin typeface="+mn-lt"/>
                </a:rPr>
                <a:t> background</a:t>
              </a:r>
            </a:p>
            <a:p>
              <a:pPr eaLnBrk="1" hangingPunct="1"/>
              <a:r>
                <a:rPr lang="fr-FR" altLang="en-US" sz="1800" dirty="0">
                  <a:latin typeface="+mn-lt"/>
                </a:rPr>
                <a:t>+ </a:t>
              </a:r>
              <a:r>
                <a:rPr lang="fr-FR" altLang="en-US" sz="1800" dirty="0" err="1">
                  <a:latin typeface="+mn-lt"/>
                </a:rPr>
                <a:t>Pointing</a:t>
              </a:r>
              <a:r>
                <a:rPr lang="fr-FR" altLang="en-US" sz="1800" dirty="0">
                  <a:latin typeface="+mn-lt"/>
                </a:rPr>
                <a:t> </a:t>
              </a:r>
              <a:r>
                <a:rPr lang="fr-FR" altLang="en-US" sz="1800" dirty="0" err="1">
                  <a:latin typeface="+mn-lt"/>
                </a:rPr>
                <a:t>capability</a:t>
              </a:r>
              <a:endParaRPr lang="fr-FR" altLang="en-US" sz="1800" dirty="0">
                <a:latin typeface="+mn-lt"/>
              </a:endParaRPr>
            </a:p>
            <a:p>
              <a:pPr eaLnBrk="1" hangingPunct="1"/>
              <a:r>
                <a:rPr lang="fr-FR" altLang="en-US" sz="1800" dirty="0">
                  <a:latin typeface="+mn-lt"/>
                </a:rPr>
                <a:t>- </a:t>
              </a:r>
              <a:r>
                <a:rPr lang="fr-FR" altLang="en-US" sz="1800" dirty="0" err="1">
                  <a:latin typeface="+mn-lt"/>
                </a:rPr>
                <a:t>Low</a:t>
              </a:r>
              <a:r>
                <a:rPr lang="fr-FR" altLang="en-US" sz="1800" dirty="0">
                  <a:latin typeface="+mn-lt"/>
                </a:rPr>
                <a:t> rate</a:t>
              </a:r>
            </a:p>
          </p:txBody>
        </p:sp>
      </p:grpSp>
      <mc:AlternateContent xmlns:mc="http://schemas.openxmlformats.org/markup-compatibility/2006" xmlns:a14="http://schemas.microsoft.com/office/drawing/2010/main">
        <mc:Choice Requires="a14">
          <p:sp>
            <p:nvSpPr>
              <p:cNvPr id="23561" name="TextBox 1"/>
              <p:cNvSpPr txBox="1">
                <a:spLocks noChangeArrowheads="1"/>
              </p:cNvSpPr>
              <p:nvPr/>
            </p:nvSpPr>
            <p:spPr bwMode="auto">
              <a:xfrm>
                <a:off x="1571878" y="5567454"/>
                <a:ext cx="5942781"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2000" dirty="0"/>
                  <a:t>Tracks:                      ~0.5°(ice)  ~0.1°(water)</a:t>
                </a:r>
              </a:p>
              <a:p>
                <a:pPr eaLnBrk="1" hangingPunct="1">
                  <a:buFont typeface="Arial" charset="0"/>
                  <a:buChar char="•"/>
                </a:pPr>
                <a:r>
                  <a:rPr lang="en-US" altLang="en-US" sz="2000" dirty="0"/>
                  <a:t>Cascades/showers:   ~10</a:t>
                </a:r>
                <a14:m>
                  <m:oMath xmlns:m="http://schemas.openxmlformats.org/officeDocument/2006/math">
                    <m:r>
                      <a:rPr lang="it-IT" altLang="en-US" sz="2000" i="1">
                        <a:latin typeface="Cambria Math" charset="0"/>
                        <a:ea typeface="Cambria Math" charset="0"/>
                        <a:cs typeface="Cambria Math" charset="0"/>
                      </a:rPr>
                      <m:t>°</m:t>
                    </m:r>
                  </m:oMath>
                </a14:m>
                <a:r>
                  <a:rPr lang="en-US" altLang="en-US" sz="2000" dirty="0"/>
                  <a:t> (ice)    ~1°(water)</a:t>
                </a:r>
              </a:p>
            </p:txBody>
          </p:sp>
        </mc:Choice>
        <mc:Fallback xmlns="">
          <p:sp>
            <p:nvSpPr>
              <p:cNvPr id="23561" name="TextBox 1"/>
              <p:cNvSpPr txBox="1">
                <a:spLocks noRot="1" noChangeAspect="1" noMove="1" noResize="1" noEditPoints="1" noAdjustHandles="1" noChangeArrowheads="1" noChangeShapeType="1" noTextEdit="1"/>
              </p:cNvSpPr>
              <p:nvPr/>
            </p:nvSpPr>
            <p:spPr bwMode="auto">
              <a:xfrm>
                <a:off x="1571878" y="5567454"/>
                <a:ext cx="5942781" cy="707886"/>
              </a:xfrm>
              <a:prstGeom prst="rect">
                <a:avLst/>
              </a:prstGeom>
              <a:blipFill>
                <a:blip r:embed="rId6"/>
                <a:stretch>
                  <a:fillRect l="-853" t="-7143" b="-1785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6</a:t>
            </a:fld>
            <a:endParaRPr lang="en-US" dirty="0"/>
          </a:p>
        </p:txBody>
      </p:sp>
      <p:sp>
        <p:nvSpPr>
          <p:cNvPr id="7" name="TextBox 6">
            <a:extLst>
              <a:ext uri="{FF2B5EF4-FFF2-40B4-BE49-F238E27FC236}">
                <a16:creationId xmlns:a16="http://schemas.microsoft.com/office/drawing/2014/main" id="{5CDCC334-600B-664C-A760-72BA510D12F8}"/>
              </a:ext>
            </a:extLst>
          </p:cNvPr>
          <p:cNvSpPr txBox="1"/>
          <p:nvPr/>
        </p:nvSpPr>
        <p:spPr>
          <a:xfrm>
            <a:off x="276395" y="3105835"/>
            <a:ext cx="2380780" cy="323165"/>
          </a:xfrm>
          <a:prstGeom prst="rect">
            <a:avLst/>
          </a:prstGeom>
          <a:solidFill>
            <a:schemeClr val="tx1"/>
          </a:solidFill>
        </p:spPr>
        <p:txBody>
          <a:bodyPr wrap="none" rtlCol="0">
            <a:spAutoFit/>
          </a:bodyPr>
          <a:lstStyle/>
          <a:p>
            <a:r>
              <a:rPr lang="en-US" sz="1500" dirty="0">
                <a:solidFill>
                  <a:schemeClr val="bg1"/>
                </a:solidFill>
              </a:rPr>
              <a:t>Muon (experimental data)</a:t>
            </a:r>
          </a:p>
        </p:txBody>
      </p:sp>
    </p:spTree>
    <p:extLst>
      <p:ext uri="{BB962C8B-B14F-4D97-AF65-F5344CB8AC3E}">
        <p14:creationId xmlns:p14="http://schemas.microsoft.com/office/powerpoint/2010/main" val="177564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839B-0087-994B-B2DF-BCC0EC40A77C}"/>
              </a:ext>
            </a:extLst>
          </p:cNvPr>
          <p:cNvSpPr>
            <a:spLocks noGrp="1"/>
          </p:cNvSpPr>
          <p:nvPr>
            <p:ph type="title"/>
          </p:nvPr>
        </p:nvSpPr>
        <p:spPr>
          <a:xfrm>
            <a:off x="0" y="0"/>
            <a:ext cx="9144000" cy="885102"/>
          </a:xfrm>
        </p:spPr>
        <p:txBody>
          <a:bodyPr/>
          <a:lstStyle/>
          <a:p>
            <a:r>
              <a:rPr lang="en-US" b="1" dirty="0">
                <a:solidFill>
                  <a:srgbClr val="0070C0"/>
                </a:solidFill>
              </a:rPr>
              <a:t>Realtime</a:t>
            </a:r>
            <a:r>
              <a:rPr lang="en-US" dirty="0"/>
              <a:t> search for neutrinos from gravitational wave sources during LIGO/Virgo run O3</a:t>
            </a:r>
          </a:p>
        </p:txBody>
      </p:sp>
      <p:sp>
        <p:nvSpPr>
          <p:cNvPr id="7" name="Rectangle 6">
            <a:extLst>
              <a:ext uri="{FF2B5EF4-FFF2-40B4-BE49-F238E27FC236}">
                <a16:creationId xmlns:a16="http://schemas.microsoft.com/office/drawing/2014/main" id="{FB4AB790-0DA4-FF4F-8C84-991BA74AD426}"/>
              </a:ext>
            </a:extLst>
          </p:cNvPr>
          <p:cNvSpPr/>
          <p:nvPr/>
        </p:nvSpPr>
        <p:spPr>
          <a:xfrm>
            <a:off x="-152400" y="5486400"/>
            <a:ext cx="9296400" cy="923330"/>
          </a:xfrm>
          <a:prstGeom prst="rect">
            <a:avLst/>
          </a:prstGeom>
        </p:spPr>
        <p:txBody>
          <a:bodyPr wrap="square">
            <a:spAutoFit/>
          </a:bodyPr>
          <a:lstStyle/>
          <a:p>
            <a:pPr marL="285750" indent="-285750" algn="ctr">
              <a:buFont typeface="Arial" panose="020B0604020202020204" pitchFamily="34" charset="0"/>
              <a:buChar char="•"/>
            </a:pPr>
            <a:r>
              <a:rPr lang="en-US" sz="1800" dirty="0"/>
              <a:t>56 new GW candidates, announced publicly within a few hours, during 2019-2020</a:t>
            </a:r>
          </a:p>
          <a:p>
            <a:pPr marL="285750" indent="-285750" algn="ctr">
              <a:buFont typeface="Arial" panose="020B0604020202020204" pitchFamily="34" charset="0"/>
              <a:buChar char="•"/>
            </a:pPr>
            <a:r>
              <a:rPr lang="en-US" sz="1800" dirty="0"/>
              <a:t>67 total gravitational wave (candidates) discovered so far</a:t>
            </a:r>
          </a:p>
          <a:p>
            <a:pPr marL="285750" indent="-285750" algn="ctr">
              <a:buFont typeface="Arial" panose="020B0604020202020204" pitchFamily="34" charset="0"/>
              <a:buChar char="•"/>
            </a:pPr>
            <a:r>
              <a:rPr lang="en-US" sz="1800" dirty="0"/>
              <a:t>47 BBH, 7 BNS, 5 NSBH, 4 Mass gap, 3 terrestrial, 1 unclassified</a:t>
            </a:r>
          </a:p>
        </p:txBody>
      </p:sp>
      <p:pic>
        <p:nvPicPr>
          <p:cNvPr id="6" name="Picture 5" descr="A picture containing umbrella&#10;&#10;Description automatically generated">
            <a:extLst>
              <a:ext uri="{FF2B5EF4-FFF2-40B4-BE49-F238E27FC236}">
                <a16:creationId xmlns:a16="http://schemas.microsoft.com/office/drawing/2014/main" id="{56E3F3B1-1462-BD4A-AE93-1360B15B271B}"/>
              </a:ext>
            </a:extLst>
          </p:cNvPr>
          <p:cNvPicPr>
            <a:picLocks noChangeAspect="1"/>
          </p:cNvPicPr>
          <p:nvPr/>
        </p:nvPicPr>
        <p:blipFill>
          <a:blip r:embed="rId3"/>
          <a:stretch>
            <a:fillRect/>
          </a:stretch>
        </p:blipFill>
        <p:spPr>
          <a:xfrm>
            <a:off x="1295400" y="1196985"/>
            <a:ext cx="7391400" cy="4210550"/>
          </a:xfrm>
          <a:prstGeom prst="rect">
            <a:avLst/>
          </a:prstGeom>
        </p:spPr>
      </p:pic>
      <p:sp>
        <p:nvSpPr>
          <p:cNvPr id="8" name="TextBox 7">
            <a:extLst>
              <a:ext uri="{FF2B5EF4-FFF2-40B4-BE49-F238E27FC236}">
                <a16:creationId xmlns:a16="http://schemas.microsoft.com/office/drawing/2014/main" id="{1EA565C9-099F-EC4E-A701-89FA75BA039D}"/>
              </a:ext>
            </a:extLst>
          </p:cNvPr>
          <p:cNvSpPr txBox="1"/>
          <p:nvPr/>
        </p:nvSpPr>
        <p:spPr>
          <a:xfrm>
            <a:off x="6858000" y="1524000"/>
            <a:ext cx="1676400" cy="307777"/>
          </a:xfrm>
          <a:prstGeom prst="rect">
            <a:avLst/>
          </a:prstGeom>
          <a:solidFill>
            <a:schemeClr val="bg1"/>
          </a:solidFill>
        </p:spPr>
        <p:txBody>
          <a:bodyPr wrap="square" rtlCol="0">
            <a:spAutoFit/>
          </a:bodyPr>
          <a:lstStyle/>
          <a:p>
            <a:r>
              <a:rPr lang="en-US" sz="1400" dirty="0" err="1"/>
              <a:t>IceCube</a:t>
            </a:r>
            <a:r>
              <a:rPr lang="en-US" sz="1400" dirty="0"/>
              <a:t> Event</a:t>
            </a:r>
          </a:p>
        </p:txBody>
      </p:sp>
      <p:sp>
        <p:nvSpPr>
          <p:cNvPr id="9" name="TextBox 8">
            <a:extLst>
              <a:ext uri="{FF2B5EF4-FFF2-40B4-BE49-F238E27FC236}">
                <a16:creationId xmlns:a16="http://schemas.microsoft.com/office/drawing/2014/main" id="{FA40E66D-DC0C-6443-A091-0578E4D566EE}"/>
              </a:ext>
            </a:extLst>
          </p:cNvPr>
          <p:cNvSpPr txBox="1"/>
          <p:nvPr/>
        </p:nvSpPr>
        <p:spPr>
          <a:xfrm>
            <a:off x="25893" y="1042598"/>
            <a:ext cx="3305200" cy="646331"/>
          </a:xfrm>
          <a:prstGeom prst="rect">
            <a:avLst/>
          </a:prstGeom>
          <a:noFill/>
        </p:spPr>
        <p:txBody>
          <a:bodyPr wrap="none" rtlCol="0">
            <a:spAutoFit/>
          </a:bodyPr>
          <a:lstStyle/>
          <a:p>
            <a:r>
              <a:rPr lang="en-US" sz="1800" dirty="0" err="1"/>
              <a:t>IceCube</a:t>
            </a:r>
            <a:r>
              <a:rPr lang="en-US" sz="1800" dirty="0"/>
              <a:t>, arXiv:1908.07706</a:t>
            </a:r>
          </a:p>
          <a:p>
            <a:r>
              <a:rPr lang="en-US" sz="1800" dirty="0" err="1"/>
              <a:t>IceCube</a:t>
            </a:r>
            <a:r>
              <a:rPr lang="en-US" sz="1800" dirty="0"/>
              <a:t>, </a:t>
            </a:r>
            <a:r>
              <a:rPr lang="en-US" sz="1800" dirty="0" err="1"/>
              <a:t>ApJL</a:t>
            </a:r>
            <a:r>
              <a:rPr lang="en-US" sz="1800" dirty="0"/>
              <a:t> 898:L10 (2020)</a:t>
            </a:r>
          </a:p>
        </p:txBody>
      </p:sp>
      <p:sp>
        <p:nvSpPr>
          <p:cNvPr id="10" name="Footer Placeholder 3">
            <a:extLst>
              <a:ext uri="{FF2B5EF4-FFF2-40B4-BE49-F238E27FC236}">
                <a16:creationId xmlns:a16="http://schemas.microsoft.com/office/drawing/2014/main" id="{FA3E28F3-6298-814E-809B-2B92C6F28392}"/>
              </a:ext>
            </a:extLst>
          </p:cNvPr>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11" name="Slide Number Placeholder 4">
            <a:extLst>
              <a:ext uri="{FF2B5EF4-FFF2-40B4-BE49-F238E27FC236}">
                <a16:creationId xmlns:a16="http://schemas.microsoft.com/office/drawing/2014/main" id="{C9B60752-9F8D-2144-8C00-DD7E9BE75E65}"/>
              </a:ext>
            </a:extLst>
          </p:cNvPr>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60</a:t>
            </a:fld>
            <a:endParaRPr lang="en-US" dirty="0"/>
          </a:p>
        </p:txBody>
      </p:sp>
    </p:spTree>
    <p:extLst>
      <p:ext uri="{BB962C8B-B14F-4D97-AF65-F5344CB8AC3E}">
        <p14:creationId xmlns:p14="http://schemas.microsoft.com/office/powerpoint/2010/main" val="17516205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893" y="0"/>
            <a:ext cx="8229600" cy="838200"/>
          </a:xfrm>
        </p:spPr>
        <p:txBody>
          <a:bodyPr/>
          <a:lstStyle/>
          <a:p>
            <a:r>
              <a:rPr lang="en-US" dirty="0"/>
              <a:t>TXS 0506+056: Multi-wavelength light curves</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61</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447800"/>
            <a:ext cx="8915400" cy="4548247"/>
          </a:xfrm>
          <a:prstGeom prst="rect">
            <a:avLst/>
          </a:prstGeom>
        </p:spPr>
      </p:pic>
      <p:sp>
        <p:nvSpPr>
          <p:cNvPr id="6" name="TextBox 5">
            <a:extLst>
              <a:ext uri="{FF2B5EF4-FFF2-40B4-BE49-F238E27FC236}">
                <a16:creationId xmlns:a16="http://schemas.microsoft.com/office/drawing/2014/main" id="{FA7AEAD1-8268-6749-9779-5899629FBAA7}"/>
              </a:ext>
            </a:extLst>
          </p:cNvPr>
          <p:cNvSpPr txBox="1"/>
          <p:nvPr/>
        </p:nvSpPr>
        <p:spPr>
          <a:xfrm>
            <a:off x="2373321" y="6089957"/>
            <a:ext cx="4397358" cy="369332"/>
          </a:xfrm>
          <a:prstGeom prst="rect">
            <a:avLst/>
          </a:prstGeom>
          <a:noFill/>
        </p:spPr>
        <p:txBody>
          <a:bodyPr wrap="none" rtlCol="0">
            <a:spAutoFit/>
          </a:bodyPr>
          <a:lstStyle/>
          <a:p>
            <a:r>
              <a:rPr lang="en-US" sz="1800" dirty="0" err="1"/>
              <a:t>IceCube</a:t>
            </a:r>
            <a:r>
              <a:rPr lang="en-US" sz="1800" dirty="0"/>
              <a:t>+, Science 361, eaat1378 (2018)</a:t>
            </a:r>
          </a:p>
        </p:txBody>
      </p:sp>
      <p:sp>
        <p:nvSpPr>
          <p:cNvPr id="7" name="TextBox 6">
            <a:extLst>
              <a:ext uri="{FF2B5EF4-FFF2-40B4-BE49-F238E27FC236}">
                <a16:creationId xmlns:a16="http://schemas.microsoft.com/office/drawing/2014/main" id="{EDA0B90A-34C3-1D4B-90BB-00235ECA5C29}"/>
              </a:ext>
            </a:extLst>
          </p:cNvPr>
          <p:cNvSpPr txBox="1"/>
          <p:nvPr/>
        </p:nvSpPr>
        <p:spPr>
          <a:xfrm>
            <a:off x="5486400" y="984557"/>
            <a:ext cx="1556836" cy="369332"/>
          </a:xfrm>
          <a:prstGeom prst="rect">
            <a:avLst/>
          </a:prstGeom>
          <a:noFill/>
        </p:spPr>
        <p:txBody>
          <a:bodyPr wrap="none" rtlCol="0">
            <a:spAutoFit/>
          </a:bodyPr>
          <a:lstStyle/>
          <a:p>
            <a:r>
              <a:rPr lang="en-US" sz="1800" dirty="0">
                <a:solidFill>
                  <a:srgbClr val="FF0000"/>
                </a:solidFill>
              </a:rPr>
              <a:t>Sep 22, 2017</a:t>
            </a:r>
          </a:p>
        </p:txBody>
      </p:sp>
      <p:sp>
        <p:nvSpPr>
          <p:cNvPr id="8" name="TextBox 7">
            <a:extLst>
              <a:ext uri="{FF2B5EF4-FFF2-40B4-BE49-F238E27FC236}">
                <a16:creationId xmlns:a16="http://schemas.microsoft.com/office/drawing/2014/main" id="{6000D2D3-BC77-9D4B-9EBB-D67DF3D8CEC5}"/>
              </a:ext>
            </a:extLst>
          </p:cNvPr>
          <p:cNvSpPr txBox="1"/>
          <p:nvPr/>
        </p:nvSpPr>
        <p:spPr>
          <a:xfrm>
            <a:off x="2514600" y="1752600"/>
            <a:ext cx="659155" cy="369332"/>
          </a:xfrm>
          <a:prstGeom prst="rect">
            <a:avLst/>
          </a:prstGeom>
          <a:noFill/>
        </p:spPr>
        <p:txBody>
          <a:bodyPr wrap="none" rtlCol="0">
            <a:spAutoFit/>
          </a:bodyPr>
          <a:lstStyle/>
          <a:p>
            <a:r>
              <a:rPr lang="en-US" sz="1800" dirty="0"/>
              <a:t>VHE</a:t>
            </a:r>
          </a:p>
        </p:txBody>
      </p:sp>
      <p:sp>
        <p:nvSpPr>
          <p:cNvPr id="9" name="TextBox 8">
            <a:extLst>
              <a:ext uri="{FF2B5EF4-FFF2-40B4-BE49-F238E27FC236}">
                <a16:creationId xmlns:a16="http://schemas.microsoft.com/office/drawing/2014/main" id="{0DEEC055-BAD5-8A46-A326-B48B8D527524}"/>
              </a:ext>
            </a:extLst>
          </p:cNvPr>
          <p:cNvSpPr txBox="1"/>
          <p:nvPr/>
        </p:nvSpPr>
        <p:spPr>
          <a:xfrm>
            <a:off x="2658264" y="2362200"/>
            <a:ext cx="505267" cy="369332"/>
          </a:xfrm>
          <a:prstGeom prst="rect">
            <a:avLst/>
          </a:prstGeom>
          <a:noFill/>
        </p:spPr>
        <p:txBody>
          <a:bodyPr wrap="none" rtlCol="0">
            <a:spAutoFit/>
          </a:bodyPr>
          <a:lstStyle/>
          <a:p>
            <a:r>
              <a:rPr lang="en-US" sz="1800" dirty="0"/>
              <a:t>HE</a:t>
            </a:r>
          </a:p>
        </p:txBody>
      </p:sp>
      <p:sp>
        <p:nvSpPr>
          <p:cNvPr id="10" name="TextBox 9">
            <a:extLst>
              <a:ext uri="{FF2B5EF4-FFF2-40B4-BE49-F238E27FC236}">
                <a16:creationId xmlns:a16="http://schemas.microsoft.com/office/drawing/2014/main" id="{1E60270C-A5FC-7F40-B108-E84958FCD5F5}"/>
              </a:ext>
            </a:extLst>
          </p:cNvPr>
          <p:cNvSpPr txBox="1"/>
          <p:nvPr/>
        </p:nvSpPr>
        <p:spPr>
          <a:xfrm>
            <a:off x="2472921" y="3056322"/>
            <a:ext cx="736099" cy="369332"/>
          </a:xfrm>
          <a:prstGeom prst="rect">
            <a:avLst/>
          </a:prstGeom>
          <a:noFill/>
        </p:spPr>
        <p:txBody>
          <a:bodyPr wrap="none" rtlCol="0">
            <a:spAutoFit/>
          </a:bodyPr>
          <a:lstStyle/>
          <a:p>
            <a:r>
              <a:rPr lang="en-US" sz="1800" dirty="0"/>
              <a:t>X-ray</a:t>
            </a:r>
          </a:p>
        </p:txBody>
      </p:sp>
      <p:sp>
        <p:nvSpPr>
          <p:cNvPr id="11" name="TextBox 10">
            <a:extLst>
              <a:ext uri="{FF2B5EF4-FFF2-40B4-BE49-F238E27FC236}">
                <a16:creationId xmlns:a16="http://schemas.microsoft.com/office/drawing/2014/main" id="{FDFE31AC-7A7B-DA4D-B69B-C4701B02C030}"/>
              </a:ext>
            </a:extLst>
          </p:cNvPr>
          <p:cNvSpPr txBox="1"/>
          <p:nvPr/>
        </p:nvSpPr>
        <p:spPr>
          <a:xfrm>
            <a:off x="1666194" y="4572000"/>
            <a:ext cx="851515" cy="369332"/>
          </a:xfrm>
          <a:prstGeom prst="rect">
            <a:avLst/>
          </a:prstGeom>
          <a:noFill/>
        </p:spPr>
        <p:txBody>
          <a:bodyPr wrap="none" rtlCol="0">
            <a:spAutoFit/>
          </a:bodyPr>
          <a:lstStyle/>
          <a:p>
            <a:r>
              <a:rPr lang="en-US" sz="1800" dirty="0"/>
              <a:t>optical</a:t>
            </a:r>
          </a:p>
        </p:txBody>
      </p:sp>
      <p:sp>
        <p:nvSpPr>
          <p:cNvPr id="12" name="TextBox 11">
            <a:extLst>
              <a:ext uri="{FF2B5EF4-FFF2-40B4-BE49-F238E27FC236}">
                <a16:creationId xmlns:a16="http://schemas.microsoft.com/office/drawing/2014/main" id="{D60E8E8A-AABA-B941-8DC1-6AFDA20302C5}"/>
              </a:ext>
            </a:extLst>
          </p:cNvPr>
          <p:cNvSpPr txBox="1"/>
          <p:nvPr/>
        </p:nvSpPr>
        <p:spPr>
          <a:xfrm>
            <a:off x="2521265" y="5029200"/>
            <a:ext cx="697627" cy="369332"/>
          </a:xfrm>
          <a:prstGeom prst="rect">
            <a:avLst/>
          </a:prstGeom>
          <a:noFill/>
        </p:spPr>
        <p:txBody>
          <a:bodyPr wrap="none" rtlCol="0">
            <a:spAutoFit/>
          </a:bodyPr>
          <a:lstStyle/>
          <a:p>
            <a:r>
              <a:rPr lang="en-US" sz="1800" dirty="0"/>
              <a:t>radio</a:t>
            </a:r>
          </a:p>
        </p:txBody>
      </p:sp>
      <p:sp>
        <p:nvSpPr>
          <p:cNvPr id="13" name="TextBox 12">
            <a:extLst>
              <a:ext uri="{FF2B5EF4-FFF2-40B4-BE49-F238E27FC236}">
                <a16:creationId xmlns:a16="http://schemas.microsoft.com/office/drawing/2014/main" id="{6A9ECEA8-8DD6-B749-9771-671E0327AB01}"/>
              </a:ext>
            </a:extLst>
          </p:cNvPr>
          <p:cNvSpPr txBox="1"/>
          <p:nvPr/>
        </p:nvSpPr>
        <p:spPr>
          <a:xfrm>
            <a:off x="2130679" y="3721923"/>
            <a:ext cx="1351652" cy="369332"/>
          </a:xfrm>
          <a:prstGeom prst="rect">
            <a:avLst/>
          </a:prstGeom>
          <a:noFill/>
        </p:spPr>
        <p:txBody>
          <a:bodyPr wrap="none" rtlCol="0">
            <a:spAutoFit/>
          </a:bodyPr>
          <a:lstStyle/>
          <a:p>
            <a:r>
              <a:rPr lang="en-US" sz="1800" dirty="0"/>
              <a:t>X-ray index</a:t>
            </a:r>
          </a:p>
        </p:txBody>
      </p:sp>
      <p:sp>
        <p:nvSpPr>
          <p:cNvPr id="14" name="Oval 13">
            <a:extLst>
              <a:ext uri="{FF2B5EF4-FFF2-40B4-BE49-F238E27FC236}">
                <a16:creationId xmlns:a16="http://schemas.microsoft.com/office/drawing/2014/main" id="{23E8A7D9-97CC-2449-9C02-302C1CD71E2C}"/>
              </a:ext>
            </a:extLst>
          </p:cNvPr>
          <p:cNvSpPr/>
          <p:nvPr/>
        </p:nvSpPr>
        <p:spPr>
          <a:xfrm>
            <a:off x="4318250" y="2362200"/>
            <a:ext cx="736099" cy="69412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2E57BBA-A3CB-AD41-821D-F8A5D699CC54}"/>
              </a:ext>
            </a:extLst>
          </p:cNvPr>
          <p:cNvSpPr/>
          <p:nvPr/>
        </p:nvSpPr>
        <p:spPr>
          <a:xfrm>
            <a:off x="4420643" y="5029200"/>
            <a:ext cx="736099" cy="69412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CE688435-EBF8-E24A-A30B-ABEC753FC499}"/>
              </a:ext>
            </a:extLst>
          </p:cNvPr>
          <p:cNvSpPr/>
          <p:nvPr/>
        </p:nvSpPr>
        <p:spPr>
          <a:xfrm>
            <a:off x="3150101" y="2362200"/>
            <a:ext cx="736099" cy="69412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13660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A2452-4A4C-144C-AB50-80BFCB62E34E}"/>
              </a:ext>
            </a:extLst>
          </p:cNvPr>
          <p:cNvSpPr>
            <a:spLocks noGrp="1"/>
          </p:cNvSpPr>
          <p:nvPr>
            <p:ph type="title"/>
          </p:nvPr>
        </p:nvSpPr>
        <p:spPr/>
        <p:txBody>
          <a:bodyPr/>
          <a:lstStyle/>
          <a:p>
            <a:r>
              <a:rPr lang="en-US" dirty="0"/>
              <a:t>Upgoing </a:t>
            </a:r>
            <a:r>
              <a:rPr lang="en-US" dirty="0" err="1"/>
              <a:t>PeV</a:t>
            </a:r>
            <a:r>
              <a:rPr lang="en-US" dirty="0"/>
              <a:t> neutrinos</a:t>
            </a:r>
          </a:p>
        </p:txBody>
      </p:sp>
      <p:sp>
        <p:nvSpPr>
          <p:cNvPr id="3" name="Content Placeholder 2">
            <a:extLst>
              <a:ext uri="{FF2B5EF4-FFF2-40B4-BE49-F238E27FC236}">
                <a16:creationId xmlns:a16="http://schemas.microsoft.com/office/drawing/2014/main" id="{582E46A2-1F10-7043-9CFA-E62022F765F4}"/>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300F3F6-4BE9-834B-8CC5-D76000A6F3FD}"/>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E03BF498-CAB7-6A4F-AC34-BFC2ECAEDDD2}"/>
              </a:ext>
            </a:extLst>
          </p:cNvPr>
          <p:cNvSpPr>
            <a:spLocks noGrp="1"/>
          </p:cNvSpPr>
          <p:nvPr>
            <p:ph type="sldNum" sz="quarter" idx="4"/>
          </p:nvPr>
        </p:nvSpPr>
        <p:spPr/>
        <p:txBody>
          <a:bodyPr/>
          <a:lstStyle/>
          <a:p>
            <a:pPr>
              <a:defRPr/>
            </a:pPr>
            <a:fld id="{FE987253-B894-114D-BDC2-8F3A1EBD88EF}" type="slidenum">
              <a:rPr lang="en-US" smtClean="0"/>
              <a:pPr>
                <a:defRPr/>
              </a:pPr>
              <a:t>62</a:t>
            </a:fld>
            <a:endParaRPr lang="en-US" dirty="0"/>
          </a:p>
        </p:txBody>
      </p:sp>
    </p:spTree>
    <p:extLst>
      <p:ext uri="{BB962C8B-B14F-4D97-AF65-F5344CB8AC3E}">
        <p14:creationId xmlns:p14="http://schemas.microsoft.com/office/powerpoint/2010/main" val="19266153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4FF2A-699E-5745-8EE9-8623D52733D7}"/>
              </a:ext>
            </a:extLst>
          </p:cNvPr>
          <p:cNvSpPr>
            <a:spLocks noGrp="1"/>
          </p:cNvSpPr>
          <p:nvPr>
            <p:ph type="title"/>
          </p:nvPr>
        </p:nvSpPr>
        <p:spPr>
          <a:xfrm>
            <a:off x="0" y="9525"/>
            <a:ext cx="9144000" cy="1408113"/>
          </a:xfrm>
        </p:spPr>
        <p:txBody>
          <a:bodyPr/>
          <a:lstStyle/>
          <a:p>
            <a:r>
              <a:rPr lang="en-US" dirty="0" err="1"/>
              <a:t>TeV</a:t>
            </a:r>
            <a:r>
              <a:rPr lang="en-US" dirty="0"/>
              <a:t> neutrinos from supernovae?</a:t>
            </a:r>
          </a:p>
        </p:txBody>
      </p:sp>
      <p:sp>
        <p:nvSpPr>
          <p:cNvPr id="4" name="Footer Placeholder 3">
            <a:extLst>
              <a:ext uri="{FF2B5EF4-FFF2-40B4-BE49-F238E27FC236}">
                <a16:creationId xmlns:a16="http://schemas.microsoft.com/office/drawing/2014/main" id="{F34F3B84-C62E-C54C-80ED-F92BAD2C8177}"/>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21F895C5-5546-034C-8EC6-1CEE0828E59A}"/>
              </a:ext>
            </a:extLst>
          </p:cNvPr>
          <p:cNvSpPr>
            <a:spLocks noGrp="1"/>
          </p:cNvSpPr>
          <p:nvPr>
            <p:ph type="sldNum" sz="quarter" idx="4"/>
          </p:nvPr>
        </p:nvSpPr>
        <p:spPr/>
        <p:txBody>
          <a:bodyPr/>
          <a:lstStyle/>
          <a:p>
            <a:pPr>
              <a:defRPr/>
            </a:pPr>
            <a:fld id="{FE987253-B894-114D-BDC2-8F3A1EBD88EF}" type="slidenum">
              <a:rPr lang="en-US" smtClean="0"/>
              <a:pPr>
                <a:defRPr/>
              </a:pPr>
              <a:t>63</a:t>
            </a:fld>
            <a:endParaRPr lang="en-US" dirty="0"/>
          </a:p>
        </p:txBody>
      </p:sp>
      <p:sp>
        <p:nvSpPr>
          <p:cNvPr id="6" name="TextBox 5">
            <a:extLst>
              <a:ext uri="{FF2B5EF4-FFF2-40B4-BE49-F238E27FC236}">
                <a16:creationId xmlns:a16="http://schemas.microsoft.com/office/drawing/2014/main" id="{74D5C6D0-D305-2246-A036-C240F974BF71}"/>
              </a:ext>
            </a:extLst>
          </p:cNvPr>
          <p:cNvSpPr txBox="1"/>
          <p:nvPr/>
        </p:nvSpPr>
        <p:spPr>
          <a:xfrm>
            <a:off x="3261385" y="5593904"/>
            <a:ext cx="2621230" cy="369332"/>
          </a:xfrm>
          <a:prstGeom prst="rect">
            <a:avLst/>
          </a:prstGeom>
          <a:noFill/>
        </p:spPr>
        <p:txBody>
          <a:bodyPr wrap="none" rtlCol="0">
            <a:spAutoFit/>
          </a:bodyPr>
          <a:lstStyle/>
          <a:p>
            <a:r>
              <a:rPr lang="en-US" sz="1800" dirty="0" err="1">
                <a:solidFill>
                  <a:srgbClr val="0070C0"/>
                </a:solidFill>
                <a:hlinkClick r:id="rId3">
                  <a:extLst>
                    <a:ext uri="{A12FA001-AC4F-418D-AE19-62706E023703}">
                      <ahyp:hlinkClr xmlns:ahyp="http://schemas.microsoft.com/office/drawing/2018/hyperlinkcolor" val="tx"/>
                    </a:ext>
                  </a:extLst>
                </a:hlinkClick>
              </a:rPr>
              <a:t>IceCube</a:t>
            </a:r>
            <a:r>
              <a:rPr lang="en-US" sz="1800" dirty="0">
                <a:solidFill>
                  <a:srgbClr val="0070C0"/>
                </a:solidFill>
                <a:hlinkClick r:id="rId3">
                  <a:extLst>
                    <a:ext uri="{A12FA001-AC4F-418D-AE19-62706E023703}">
                      <ahyp:hlinkClr xmlns:ahyp="http://schemas.microsoft.com/office/drawing/2018/hyperlinkcolor" val="tx"/>
                    </a:ext>
                  </a:extLst>
                </a:hlinkClick>
              </a:rPr>
              <a:t>, Neutrino 2020</a:t>
            </a:r>
            <a:endParaRPr lang="en-US" sz="1800" dirty="0">
              <a:solidFill>
                <a:srgbClr val="0070C0"/>
              </a:solidFill>
            </a:endParaRPr>
          </a:p>
        </p:txBody>
      </p:sp>
      <p:pic>
        <p:nvPicPr>
          <p:cNvPr id="8" name="Picture 7" descr="A picture containing chart&#10;&#10;Description automatically generated">
            <a:extLst>
              <a:ext uri="{FF2B5EF4-FFF2-40B4-BE49-F238E27FC236}">
                <a16:creationId xmlns:a16="http://schemas.microsoft.com/office/drawing/2014/main" id="{716E7CC4-4299-7549-BC46-8F020B825DD4}"/>
              </a:ext>
            </a:extLst>
          </p:cNvPr>
          <p:cNvPicPr>
            <a:picLocks noChangeAspect="1"/>
          </p:cNvPicPr>
          <p:nvPr/>
        </p:nvPicPr>
        <p:blipFill>
          <a:blip r:embed="rId4"/>
          <a:stretch>
            <a:fillRect/>
          </a:stretch>
        </p:blipFill>
        <p:spPr>
          <a:xfrm>
            <a:off x="-302604" y="1143000"/>
            <a:ext cx="10303907" cy="4246385"/>
          </a:xfrm>
          <a:prstGeom prst="rect">
            <a:avLst/>
          </a:prstGeom>
        </p:spPr>
      </p:pic>
    </p:spTree>
    <p:extLst>
      <p:ext uri="{BB962C8B-B14F-4D97-AF65-F5344CB8AC3E}">
        <p14:creationId xmlns:p14="http://schemas.microsoft.com/office/powerpoint/2010/main" val="42785581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56070"/>
            <a:ext cx="8382000" cy="6278118"/>
          </a:xfrm>
          <a:prstGeom prst="rect">
            <a:avLst/>
          </a:prstGeom>
        </p:spPr>
      </p:pic>
      <p:sp>
        <p:nvSpPr>
          <p:cNvPr id="2" name="Title 1"/>
          <p:cNvSpPr>
            <a:spLocks noGrp="1"/>
          </p:cNvSpPr>
          <p:nvPr>
            <p:ph type="title"/>
          </p:nvPr>
        </p:nvSpPr>
        <p:spPr>
          <a:xfrm>
            <a:off x="0" y="0"/>
            <a:ext cx="9144000" cy="838200"/>
          </a:xfrm>
        </p:spPr>
        <p:txBody>
          <a:bodyPr/>
          <a:lstStyle/>
          <a:p>
            <a:r>
              <a:rPr lang="en-US" dirty="0"/>
              <a:t>Active galactic nuclei and blazars</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64</a:t>
            </a:fld>
            <a:endParaRPr lang="en-US" dirty="0"/>
          </a:p>
        </p:txBody>
      </p:sp>
    </p:spTree>
    <p:extLst>
      <p:ext uri="{BB962C8B-B14F-4D97-AF65-F5344CB8AC3E}">
        <p14:creationId xmlns:p14="http://schemas.microsoft.com/office/powerpoint/2010/main" val="11387872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2800" dirty="0"/>
              <a:t>Fast radio bursts as neutrino sources?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054" y="849796"/>
            <a:ext cx="5209891" cy="3907419"/>
          </a:xfrm>
          <a:prstGeom prst="rect">
            <a:avLst/>
          </a:prstGeom>
        </p:spPr>
      </p:pic>
      <p:sp>
        <p:nvSpPr>
          <p:cNvPr id="5" name="TextBox 4"/>
          <p:cNvSpPr txBox="1"/>
          <p:nvPr/>
        </p:nvSpPr>
        <p:spPr>
          <a:xfrm>
            <a:off x="838200" y="5791200"/>
            <a:ext cx="7812157" cy="707886"/>
          </a:xfrm>
          <a:prstGeom prst="rect">
            <a:avLst/>
          </a:prstGeom>
          <a:noFill/>
        </p:spPr>
        <p:txBody>
          <a:bodyPr wrap="square" rtlCol="0">
            <a:spAutoFit/>
          </a:bodyPr>
          <a:lstStyle/>
          <a:p>
            <a:pPr algn="ctr"/>
            <a:r>
              <a:rPr lang="en-US" sz="2000" dirty="0"/>
              <a:t>First four FRBs: no </a:t>
            </a:r>
            <a:r>
              <a:rPr lang="en-US" sz="2000" dirty="0" err="1"/>
              <a:t>IceCube</a:t>
            </a:r>
            <a:r>
              <a:rPr lang="en-US" sz="2000" dirty="0"/>
              <a:t> event coincident in direction</a:t>
            </a:r>
          </a:p>
          <a:p>
            <a:pPr algn="ctr"/>
            <a:r>
              <a:rPr lang="en-US" sz="2000" dirty="0"/>
              <a:t>(within estimated 99% error radius) and time (one-day time scale)</a:t>
            </a:r>
          </a:p>
        </p:txBody>
      </p:sp>
      <p:sp>
        <p:nvSpPr>
          <p:cNvPr id="6" name="Rectangle 5"/>
          <p:cNvSpPr/>
          <p:nvPr/>
        </p:nvSpPr>
        <p:spPr>
          <a:xfrm>
            <a:off x="2819400" y="4921211"/>
            <a:ext cx="3942169" cy="369332"/>
          </a:xfrm>
          <a:prstGeom prst="rect">
            <a:avLst/>
          </a:prstGeom>
        </p:spPr>
        <p:txBody>
          <a:bodyPr wrap="none">
            <a:spAutoFit/>
          </a:bodyPr>
          <a:lstStyle/>
          <a:p>
            <a:r>
              <a:rPr lang="en-US" sz="1800" dirty="0"/>
              <a:t>S. Fahey et al., </a:t>
            </a:r>
            <a:r>
              <a:rPr lang="en-US" sz="1800" dirty="0" err="1"/>
              <a:t>ApJ</a:t>
            </a:r>
            <a:r>
              <a:rPr lang="en-US" sz="1800" dirty="0"/>
              <a:t> 845 (2017) 1, 14</a:t>
            </a:r>
          </a:p>
        </p:txBody>
      </p:sp>
      <p:sp>
        <p:nvSpPr>
          <p:cNvPr id="9" name="Footer Placeholder 8"/>
          <p:cNvSpPr>
            <a:spLocks noGrp="1"/>
          </p:cNvSpPr>
          <p:nvPr>
            <p:ph type="ftr" sz="quarter" idx="3"/>
          </p:nvPr>
        </p:nvSpPr>
        <p:spPr/>
        <p:txBody>
          <a:bodyPr/>
          <a:lstStyle/>
          <a:p>
            <a:pPr>
              <a:defRPr/>
            </a:pPr>
            <a:r>
              <a:rPr lang="en-US"/>
              <a:t>Justin Vandenbroucke                           High-energy (astrophysical) neutrinos</a:t>
            </a:r>
            <a:endParaRPr lang="en-US" dirty="0"/>
          </a:p>
        </p:txBody>
      </p:sp>
      <p:sp>
        <p:nvSpPr>
          <p:cNvPr id="10" name="Slide Number Placeholder 9"/>
          <p:cNvSpPr>
            <a:spLocks noGrp="1"/>
          </p:cNvSpPr>
          <p:nvPr>
            <p:ph type="sldNum" sz="quarter" idx="4"/>
          </p:nvPr>
        </p:nvSpPr>
        <p:spPr/>
        <p:txBody>
          <a:bodyPr/>
          <a:lstStyle/>
          <a:p>
            <a:pPr>
              <a:defRPr/>
            </a:pPr>
            <a:fld id="{FE987253-B894-114D-BDC2-8F3A1EBD88EF}" type="slidenum">
              <a:rPr lang="en-US" smtClean="0"/>
              <a:pPr>
                <a:defRPr/>
              </a:pPr>
              <a:t>65</a:t>
            </a:fld>
            <a:endParaRPr lang="en-US" dirty="0"/>
          </a:p>
        </p:txBody>
      </p:sp>
      <p:sp>
        <p:nvSpPr>
          <p:cNvPr id="7" name="Rectangle 1"/>
          <p:cNvSpPr>
            <a:spLocks noChangeArrowheads="1"/>
          </p:cNvSpPr>
          <p:nvPr/>
        </p:nvSpPr>
        <p:spPr bwMode="auto">
          <a:xfrm>
            <a:off x="457200" y="3497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charset="0"/>
              </a:rPr>
            </a:br>
            <a:endParaRPr kumimoji="0" lang="en-US" alt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396553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698A4-F36C-B247-B150-D5E70805875B}"/>
              </a:ext>
            </a:extLst>
          </p:cNvPr>
          <p:cNvSpPr>
            <a:spLocks noGrp="1"/>
          </p:cNvSpPr>
          <p:nvPr>
            <p:ph type="title"/>
          </p:nvPr>
        </p:nvSpPr>
        <p:spPr>
          <a:xfrm>
            <a:off x="457200" y="-26219"/>
            <a:ext cx="8229600" cy="1143000"/>
          </a:xfrm>
        </p:spPr>
        <p:txBody>
          <a:bodyPr/>
          <a:lstStyle/>
          <a:p>
            <a:r>
              <a:rPr lang="en-US" dirty="0"/>
              <a:t>Additional science by neutrino telescopes</a:t>
            </a:r>
          </a:p>
        </p:txBody>
      </p:sp>
      <p:sp>
        <p:nvSpPr>
          <p:cNvPr id="3" name="Content Placeholder 2">
            <a:extLst>
              <a:ext uri="{FF2B5EF4-FFF2-40B4-BE49-F238E27FC236}">
                <a16:creationId xmlns:a16="http://schemas.microsoft.com/office/drawing/2014/main" id="{B30C539C-CA0F-A54D-AE3B-743AA09EAF39}"/>
              </a:ext>
            </a:extLst>
          </p:cNvPr>
          <p:cNvSpPr>
            <a:spLocks noGrp="1"/>
          </p:cNvSpPr>
          <p:nvPr>
            <p:ph idx="1"/>
          </p:nvPr>
        </p:nvSpPr>
        <p:spPr>
          <a:xfrm>
            <a:off x="103208" y="990600"/>
            <a:ext cx="8888392" cy="5181600"/>
          </a:xfrm>
        </p:spPr>
        <p:txBody>
          <a:bodyPr/>
          <a:lstStyle/>
          <a:p>
            <a:r>
              <a:rPr lang="en-US" sz="2400" dirty="0"/>
              <a:t>MeV-scale neutrinos, e.g. from supernovae</a:t>
            </a:r>
          </a:p>
          <a:p>
            <a:r>
              <a:rPr lang="en-US" sz="2400" dirty="0"/>
              <a:t>Neutrino-nucleon cross section measurements</a:t>
            </a:r>
          </a:p>
          <a:p>
            <a:r>
              <a:rPr lang="en-US" sz="2400" dirty="0"/>
              <a:t>Neutrino oscillations and mass ordering</a:t>
            </a:r>
          </a:p>
          <a:p>
            <a:r>
              <a:rPr lang="en-US" sz="2400" dirty="0"/>
              <a:t>Sterile neutrino searches</a:t>
            </a:r>
          </a:p>
          <a:p>
            <a:r>
              <a:rPr lang="en-US" sz="2400" dirty="0"/>
              <a:t>Non-standard neutrino interactions</a:t>
            </a:r>
          </a:p>
          <a:p>
            <a:r>
              <a:rPr lang="en-US" sz="2400" dirty="0"/>
              <a:t>Dark matter searches (constraining self-annihilation and nucleon-scattering cross section)</a:t>
            </a:r>
          </a:p>
          <a:p>
            <a:r>
              <a:rPr lang="en-US" sz="2400" dirty="0"/>
              <a:t>Cosmic ray and atmospheric neutrino measurements</a:t>
            </a:r>
          </a:p>
          <a:p>
            <a:r>
              <a:rPr lang="en-US" sz="2400" dirty="0" err="1"/>
              <a:t>PeV</a:t>
            </a:r>
            <a:r>
              <a:rPr lang="en-US" sz="2400" dirty="0"/>
              <a:t> gamma rays</a:t>
            </a:r>
          </a:p>
          <a:p>
            <a:r>
              <a:rPr lang="en-US" sz="2400" dirty="0"/>
              <a:t>Monopoles, </a:t>
            </a:r>
            <a:r>
              <a:rPr lang="en-US" sz="2400" dirty="0" err="1"/>
              <a:t>nuclearites</a:t>
            </a:r>
            <a:endParaRPr lang="en-US" sz="2400" dirty="0"/>
          </a:p>
          <a:p>
            <a:r>
              <a:rPr lang="en-US" sz="2400" dirty="0"/>
              <a:t>Earth sciences including glaciology, climatology, marine biology, oceanography, Earth tomography, atmospheric science</a:t>
            </a:r>
          </a:p>
          <a:p>
            <a:endParaRPr lang="en-US" sz="2400" dirty="0"/>
          </a:p>
          <a:p>
            <a:endParaRPr lang="en-US" sz="2400" dirty="0"/>
          </a:p>
        </p:txBody>
      </p:sp>
      <p:sp>
        <p:nvSpPr>
          <p:cNvPr id="4" name="Footer Placeholder 3">
            <a:extLst>
              <a:ext uri="{FF2B5EF4-FFF2-40B4-BE49-F238E27FC236}">
                <a16:creationId xmlns:a16="http://schemas.microsoft.com/office/drawing/2014/main" id="{E32500E6-B629-664C-9F73-C80C301CFDA5}"/>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F86B78EB-1ECC-4543-8556-DC7DDD66AF00}"/>
              </a:ext>
            </a:extLst>
          </p:cNvPr>
          <p:cNvSpPr>
            <a:spLocks noGrp="1"/>
          </p:cNvSpPr>
          <p:nvPr>
            <p:ph type="sldNum" sz="quarter" idx="4"/>
          </p:nvPr>
        </p:nvSpPr>
        <p:spPr/>
        <p:txBody>
          <a:bodyPr/>
          <a:lstStyle/>
          <a:p>
            <a:pPr>
              <a:defRPr/>
            </a:pPr>
            <a:fld id="{FE987253-B894-114D-BDC2-8F3A1EBD88EF}" type="slidenum">
              <a:rPr lang="en-US" smtClean="0"/>
              <a:pPr>
                <a:defRPr/>
              </a:pPr>
              <a:t>66</a:t>
            </a:fld>
            <a:endParaRPr lang="en-US" dirty="0"/>
          </a:p>
        </p:txBody>
      </p:sp>
    </p:spTree>
    <p:extLst>
      <p:ext uri="{BB962C8B-B14F-4D97-AF65-F5344CB8AC3E}">
        <p14:creationId xmlns:p14="http://schemas.microsoft.com/office/powerpoint/2010/main" val="411967212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1176" t="37778" r="11176" b="35556"/>
          <a:stretch/>
        </p:blipFill>
        <p:spPr>
          <a:xfrm>
            <a:off x="-581687" y="313757"/>
            <a:ext cx="9899181" cy="4399636"/>
          </a:xfrm>
          <a:prstGeom prst="rect">
            <a:avLst/>
          </a:prstGeom>
        </p:spPr>
      </p:pic>
      <p:sp>
        <p:nvSpPr>
          <p:cNvPr id="2" name="Title 1"/>
          <p:cNvSpPr>
            <a:spLocks noGrp="1"/>
          </p:cNvSpPr>
          <p:nvPr>
            <p:ph type="title"/>
          </p:nvPr>
        </p:nvSpPr>
        <p:spPr>
          <a:xfrm>
            <a:off x="0" y="0"/>
            <a:ext cx="9144000" cy="795580"/>
          </a:xfrm>
        </p:spPr>
        <p:txBody>
          <a:bodyPr>
            <a:normAutofit/>
          </a:bodyPr>
          <a:lstStyle/>
          <a:p>
            <a:r>
              <a:rPr lang="en-US" dirty="0"/>
              <a:t>IceCube-Gen2: the next generation</a:t>
            </a:r>
          </a:p>
        </p:txBody>
      </p:sp>
      <p:sp>
        <p:nvSpPr>
          <p:cNvPr id="3" name="Content Placeholder 2"/>
          <p:cNvSpPr>
            <a:spLocks noGrp="1"/>
          </p:cNvSpPr>
          <p:nvPr>
            <p:ph idx="1"/>
          </p:nvPr>
        </p:nvSpPr>
        <p:spPr>
          <a:xfrm>
            <a:off x="381000" y="3999256"/>
            <a:ext cx="8229600" cy="2126839"/>
          </a:xfrm>
        </p:spPr>
        <p:txBody>
          <a:bodyPr/>
          <a:lstStyle/>
          <a:p>
            <a:r>
              <a:rPr lang="en-US" sz="1800" dirty="0"/>
              <a:t>High energy extension: Instrument ~10 km</a:t>
            </a:r>
            <a:r>
              <a:rPr lang="en-US" sz="1800" baseline="30000" dirty="0"/>
              <a:t>3</a:t>
            </a:r>
            <a:r>
              <a:rPr lang="en-US" sz="1800" dirty="0"/>
              <a:t> (sparsely with ~120 new strings) to increase sensitivity to high energy (0.1-10 </a:t>
            </a:r>
            <a:r>
              <a:rPr lang="en-US" sz="1800" dirty="0" err="1"/>
              <a:t>PeV</a:t>
            </a:r>
            <a:r>
              <a:rPr lang="en-US" sz="1800" dirty="0"/>
              <a:t>) muon and cascade events</a:t>
            </a:r>
          </a:p>
          <a:p>
            <a:r>
              <a:rPr lang="en-US" sz="1800" dirty="0"/>
              <a:t>Surface array for increased southern sky sensitivity and cosmic-ray physics</a:t>
            </a:r>
          </a:p>
          <a:p>
            <a:r>
              <a:rPr lang="en-US" sz="1800" dirty="0"/>
              <a:t>Identify neutrino sources and study them with multiple messengers</a:t>
            </a:r>
          </a:p>
          <a:p>
            <a:r>
              <a:rPr lang="en-US" sz="1800" dirty="0"/>
              <a:t>Dense inner core for neutrino physics including mass hierarchy</a:t>
            </a:r>
          </a:p>
          <a:p>
            <a:r>
              <a:rPr lang="en-US" sz="1800" dirty="0"/>
              <a:t>Radio antenna array for 10</a:t>
            </a:r>
            <a:r>
              <a:rPr lang="en-US" sz="1800" baseline="30000" dirty="0"/>
              <a:t>18</a:t>
            </a:r>
            <a:r>
              <a:rPr lang="en-US" sz="1800" dirty="0"/>
              <a:t> eV neutrinos</a:t>
            </a:r>
          </a:p>
        </p:txBody>
      </p:sp>
      <p:sp>
        <p:nvSpPr>
          <p:cNvPr id="8" name="TextBox 11"/>
          <p:cNvSpPr txBox="1">
            <a:spLocks noChangeArrowheads="1"/>
          </p:cNvSpPr>
          <p:nvPr/>
        </p:nvSpPr>
        <p:spPr bwMode="auto">
          <a:xfrm>
            <a:off x="5342959" y="5620345"/>
            <a:ext cx="38010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err="1"/>
              <a:t>IceCube</a:t>
            </a:r>
            <a:r>
              <a:rPr lang="en-US" altLang="en-US" sz="1800" dirty="0"/>
              <a:t>, </a:t>
            </a:r>
            <a:r>
              <a:rPr lang="hr-HR" altLang="en-US" sz="1800" dirty="0"/>
              <a:t>1412.5106 (LOI)</a:t>
            </a:r>
          </a:p>
          <a:p>
            <a:pPr eaLnBrk="1" hangingPunct="1"/>
            <a:r>
              <a:rPr lang="hr-HR" altLang="en-US" sz="1800" dirty="0" err="1"/>
              <a:t>IceCube</a:t>
            </a:r>
            <a:r>
              <a:rPr lang="hr-HR" altLang="en-US" sz="1800" dirty="0"/>
              <a:t>, 1510.05228 (ICRC)</a:t>
            </a:r>
          </a:p>
          <a:p>
            <a:pPr eaLnBrk="1" hangingPunct="1"/>
            <a:r>
              <a:rPr lang="hr-HR" altLang="en-US" sz="1800" dirty="0" err="1"/>
              <a:t>IceCube</a:t>
            </a:r>
            <a:r>
              <a:rPr lang="hr-HR" altLang="en-US" sz="1800" dirty="0"/>
              <a:t>, 2008.04323 (</a:t>
            </a:r>
            <a:r>
              <a:rPr lang="hr-HR" altLang="en-US" sz="1800" dirty="0" err="1"/>
              <a:t>white</a:t>
            </a:r>
            <a:r>
              <a:rPr lang="hr-HR" altLang="en-US" sz="1800" dirty="0"/>
              <a:t> </a:t>
            </a:r>
            <a:r>
              <a:rPr lang="hr-HR" altLang="en-US" sz="1800" dirty="0" err="1"/>
              <a:t>paper</a:t>
            </a:r>
            <a:r>
              <a:rPr lang="hr-HR" altLang="en-US" sz="1800" dirty="0"/>
              <a:t>)</a:t>
            </a:r>
            <a:endParaRPr lang="en-US" altLang="en-US" sz="1800" dirty="0"/>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67</a:t>
            </a:fld>
            <a:endParaRPr lang="en-US" dirty="0"/>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Tree>
    <p:extLst>
      <p:ext uri="{BB962C8B-B14F-4D97-AF65-F5344CB8AC3E}">
        <p14:creationId xmlns:p14="http://schemas.microsoft.com/office/powerpoint/2010/main" val="12680522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p:cNvSpPr txBox="1">
            <a:spLocks/>
          </p:cNvSpPr>
          <p:nvPr/>
        </p:nvSpPr>
        <p:spPr bwMode="auto">
          <a:xfrm>
            <a:off x="0" y="9525"/>
            <a:ext cx="91440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fr-FR" altLang="en-US" sz="3200" dirty="0">
                <a:latin typeface="Calibri" charset="0"/>
              </a:rPr>
              <a:t>Neutrino </a:t>
            </a:r>
            <a:r>
              <a:rPr lang="fr-FR" altLang="en-US" sz="3200" dirty="0" err="1">
                <a:latin typeface="Calibri" charset="0"/>
              </a:rPr>
              <a:t>flavors</a:t>
            </a:r>
            <a:r>
              <a:rPr lang="fr-FR" altLang="en-US" sz="3200" dirty="0">
                <a:latin typeface="Calibri" charset="0"/>
              </a:rPr>
              <a:t> and interaction signatures</a:t>
            </a:r>
          </a:p>
        </p:txBody>
      </p:sp>
      <p:sp>
        <p:nvSpPr>
          <p:cNvPr id="23557" name="ZoneTexte 8"/>
          <p:cNvSpPr txBox="1">
            <a:spLocks noChangeArrowheads="1"/>
          </p:cNvSpPr>
          <p:nvPr/>
        </p:nvSpPr>
        <p:spPr bwMode="auto">
          <a:xfrm>
            <a:off x="49858" y="3886855"/>
            <a:ext cx="31505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Muon neutrino</a:t>
            </a:r>
          </a:p>
          <a:p>
            <a:pPr eaLnBrk="1" hangingPunct="1"/>
            <a:r>
              <a:rPr lang="fr-FR" altLang="en-US" sz="1800" dirty="0">
                <a:latin typeface="+mn-lt"/>
              </a:rPr>
              <a:t>+ </a:t>
            </a:r>
            <a:r>
              <a:rPr lang="nl-BE" altLang="en-US" sz="1800" dirty="0">
                <a:latin typeface="+mn-lt"/>
              </a:rPr>
              <a:t>Straight </a:t>
            </a:r>
            <a:r>
              <a:rPr lang="fr-FR" altLang="en-US" sz="1800" dirty="0" err="1">
                <a:latin typeface="+mn-lt"/>
              </a:rPr>
              <a:t>track</a:t>
            </a:r>
            <a:r>
              <a:rPr lang="fr-FR" altLang="en-US" sz="1800" dirty="0">
                <a:latin typeface="+mn-lt"/>
              </a:rPr>
              <a:t>,</a:t>
            </a:r>
          </a:p>
          <a:p>
            <a:pPr eaLnBrk="1" hangingPunct="1"/>
            <a:r>
              <a:rPr lang="fr-FR" altLang="en-US" sz="1800" dirty="0">
                <a:latin typeface="+mn-lt"/>
              </a:rPr>
              <a:t>   points to neutrino source,</a:t>
            </a:r>
          </a:p>
          <a:p>
            <a:pPr eaLnBrk="1" hangingPunct="1"/>
            <a:r>
              <a:rPr lang="fr-FR" altLang="en-US" sz="1800" dirty="0">
                <a:latin typeface="+mn-lt"/>
              </a:rPr>
              <a:t>   </a:t>
            </a:r>
            <a:r>
              <a:rPr lang="fr-FR" altLang="en-US" sz="1800" dirty="0" err="1">
                <a:latin typeface="+mn-lt"/>
              </a:rPr>
              <a:t>angular</a:t>
            </a:r>
            <a:r>
              <a:rPr lang="fr-FR" altLang="en-US" sz="1800" dirty="0">
                <a:latin typeface="+mn-lt"/>
              </a:rPr>
              <a:t> </a:t>
            </a:r>
            <a:r>
              <a:rPr lang="fr-FR" altLang="en-US" sz="1800" dirty="0" err="1">
                <a:latin typeface="+mn-lt"/>
              </a:rPr>
              <a:t>resolution</a:t>
            </a:r>
            <a:r>
              <a:rPr lang="fr-FR" altLang="en-US" sz="1800" dirty="0">
                <a:latin typeface="+mn-lt"/>
              </a:rPr>
              <a:t> ~1°</a:t>
            </a:r>
          </a:p>
          <a:p>
            <a:pPr eaLnBrk="1" hangingPunct="1"/>
            <a:r>
              <a:rPr lang="fr-FR" altLang="en-US" sz="1800" dirty="0">
                <a:latin typeface="+mn-lt"/>
              </a:rPr>
              <a:t>-  </a:t>
            </a:r>
            <a:r>
              <a:rPr lang="fr-FR" altLang="en-US" sz="1800" dirty="0" err="1">
                <a:latin typeface="+mn-lt"/>
              </a:rPr>
              <a:t>Cosmic</a:t>
            </a:r>
            <a:r>
              <a:rPr lang="fr-FR" altLang="en-US" sz="1800" dirty="0">
                <a:latin typeface="+mn-lt"/>
              </a:rPr>
              <a:t>-ray muon background</a:t>
            </a:r>
          </a:p>
        </p:txBody>
      </p:sp>
      <p:sp>
        <p:nvSpPr>
          <p:cNvPr id="23558" name="ZoneTexte 9"/>
          <p:cNvSpPr txBox="1">
            <a:spLocks noChangeArrowheads="1"/>
          </p:cNvSpPr>
          <p:nvPr/>
        </p:nvSpPr>
        <p:spPr bwMode="auto">
          <a:xfrm>
            <a:off x="3200400" y="3886855"/>
            <a:ext cx="293125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Electron neutrino</a:t>
            </a:r>
          </a:p>
          <a:p>
            <a:pPr eaLnBrk="1" hangingPunct="1"/>
            <a:r>
              <a:rPr lang="fr-FR" altLang="en-US" sz="1800" dirty="0">
                <a:latin typeface="+mn-lt"/>
              </a:rPr>
              <a:t>+ Good </a:t>
            </a:r>
            <a:r>
              <a:rPr lang="fr-FR" altLang="en-US" sz="1800" dirty="0" err="1">
                <a:latin typeface="+mn-lt"/>
              </a:rPr>
              <a:t>energy</a:t>
            </a:r>
            <a:r>
              <a:rPr lang="fr-FR" altLang="en-US" sz="1800" dirty="0">
                <a:latin typeface="+mn-lt"/>
              </a:rPr>
              <a:t> </a:t>
            </a:r>
            <a:r>
              <a:rPr lang="fr-FR" altLang="en-US" sz="1800" dirty="0" err="1">
                <a:latin typeface="+mn-lt"/>
              </a:rPr>
              <a:t>resolution</a:t>
            </a:r>
            <a:endParaRPr lang="fr-FR" altLang="en-US" sz="1800" dirty="0">
              <a:latin typeface="+mn-lt"/>
            </a:endParaRPr>
          </a:p>
          <a:p>
            <a:pPr eaLnBrk="1" hangingPunct="1"/>
            <a:r>
              <a:rPr lang="nl-BE" altLang="en-US" sz="1800" dirty="0">
                <a:latin typeface="+mn-lt"/>
              </a:rPr>
              <a:t>-  Cascade, ideally in detector</a:t>
            </a:r>
            <a:endParaRPr lang="fr-FR" altLang="en-US" sz="1800" dirty="0">
              <a:latin typeface="+mn-lt"/>
            </a:endParaRPr>
          </a:p>
          <a:p>
            <a:pPr eaLnBrk="1" hangingPunct="1"/>
            <a:r>
              <a:rPr lang="fr-FR" altLang="en-US" sz="1800" dirty="0">
                <a:latin typeface="+mn-lt"/>
              </a:rPr>
              <a:t>-  </a:t>
            </a:r>
            <a:r>
              <a:rPr lang="nl-BE" altLang="en-US" sz="1800" dirty="0">
                <a:latin typeface="+mn-lt"/>
              </a:rPr>
              <a:t>Worse angular resolution</a:t>
            </a:r>
            <a:endParaRPr lang="fr-FR" altLang="en-US" sz="1800" dirty="0">
              <a:latin typeface="+mn-lt"/>
            </a:endParaRPr>
          </a:p>
        </p:txBody>
      </p:sp>
      <p:sp>
        <p:nvSpPr>
          <p:cNvPr id="23559" name="ZoneTexte 10"/>
          <p:cNvSpPr txBox="1">
            <a:spLocks noChangeArrowheads="1"/>
          </p:cNvSpPr>
          <p:nvPr/>
        </p:nvSpPr>
        <p:spPr bwMode="auto">
          <a:xfrm>
            <a:off x="6440200" y="3887717"/>
            <a:ext cx="25296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Tau neutrino</a:t>
            </a:r>
          </a:p>
          <a:p>
            <a:pPr eaLnBrk="1" hangingPunct="1"/>
            <a:r>
              <a:rPr lang="fr-FR" altLang="en-US" sz="1800" dirty="0">
                <a:latin typeface="+mn-lt"/>
              </a:rPr>
              <a:t>+ </a:t>
            </a:r>
            <a:r>
              <a:rPr lang="nl-BE" altLang="en-US" sz="1800" dirty="0">
                <a:latin typeface="+mn-lt"/>
              </a:rPr>
              <a:t>Double bang signature</a:t>
            </a:r>
            <a:r>
              <a:rPr lang="fr-FR" altLang="en-US" sz="1800" dirty="0">
                <a:latin typeface="+mn-lt"/>
              </a:rPr>
              <a:t>,</a:t>
            </a:r>
          </a:p>
          <a:p>
            <a:pPr eaLnBrk="1" hangingPunct="1"/>
            <a:r>
              <a:rPr lang="fr-FR" altLang="en-US" sz="1800" dirty="0">
                <a:latin typeface="+mn-lt"/>
              </a:rPr>
              <a:t>   </a:t>
            </a:r>
            <a:r>
              <a:rPr lang="fr-FR" altLang="en-US" sz="1800" dirty="0" err="1">
                <a:latin typeface="+mn-lt"/>
              </a:rPr>
              <a:t>low</a:t>
            </a:r>
            <a:r>
              <a:rPr lang="fr-FR" altLang="en-US" sz="1800" dirty="0">
                <a:latin typeface="+mn-lt"/>
              </a:rPr>
              <a:t> background</a:t>
            </a:r>
          </a:p>
          <a:p>
            <a:pPr eaLnBrk="1" hangingPunct="1"/>
            <a:r>
              <a:rPr lang="fr-FR" altLang="en-US" sz="1800" dirty="0">
                <a:latin typeface="+mn-lt"/>
              </a:rPr>
              <a:t>+ </a:t>
            </a:r>
            <a:r>
              <a:rPr lang="fr-FR" altLang="en-US" sz="1800" dirty="0" err="1">
                <a:latin typeface="+mn-lt"/>
              </a:rPr>
              <a:t>Pointing</a:t>
            </a:r>
            <a:r>
              <a:rPr lang="fr-FR" altLang="en-US" sz="1800" dirty="0">
                <a:latin typeface="+mn-lt"/>
              </a:rPr>
              <a:t> </a:t>
            </a:r>
            <a:r>
              <a:rPr lang="fr-FR" altLang="en-US" sz="1800" dirty="0" err="1">
                <a:latin typeface="+mn-lt"/>
              </a:rPr>
              <a:t>capability</a:t>
            </a:r>
            <a:endParaRPr lang="fr-FR" altLang="en-US" sz="1800" dirty="0">
              <a:latin typeface="+mn-lt"/>
            </a:endParaRPr>
          </a:p>
          <a:p>
            <a:pPr eaLnBrk="1" hangingPunct="1"/>
            <a:r>
              <a:rPr lang="fr-FR" altLang="en-US" sz="1800" dirty="0">
                <a:latin typeface="+mn-lt"/>
              </a:rPr>
              <a:t>- </a:t>
            </a:r>
            <a:r>
              <a:rPr lang="fr-FR" altLang="en-US" sz="1800" dirty="0" err="1">
                <a:latin typeface="+mn-lt"/>
              </a:rPr>
              <a:t>Low</a:t>
            </a:r>
            <a:r>
              <a:rPr lang="fr-FR" altLang="en-US" sz="1800" dirty="0">
                <a:latin typeface="+mn-lt"/>
              </a:rPr>
              <a:t> rate</a:t>
            </a:r>
          </a:p>
        </p:txBody>
      </p:sp>
      <mc:AlternateContent xmlns:mc="http://schemas.openxmlformats.org/markup-compatibility/2006" xmlns:a14="http://schemas.microsoft.com/office/drawing/2010/main">
        <mc:Choice Requires="a14">
          <p:sp>
            <p:nvSpPr>
              <p:cNvPr id="23561" name="TextBox 1"/>
              <p:cNvSpPr txBox="1">
                <a:spLocks noChangeArrowheads="1"/>
              </p:cNvSpPr>
              <p:nvPr/>
            </p:nvSpPr>
            <p:spPr bwMode="auto">
              <a:xfrm>
                <a:off x="1989840" y="5728960"/>
                <a:ext cx="5606022"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2000" dirty="0"/>
                  <a:t>Tracks: ~1</a:t>
                </a:r>
                <a14:m>
                  <m:oMath xmlns:m="http://schemas.openxmlformats.org/officeDocument/2006/math">
                    <m:r>
                      <a:rPr lang="it-IT" altLang="en-US" sz="2000" i="1" smtClean="0">
                        <a:latin typeface="Cambria Math" charset="0"/>
                        <a:ea typeface="Cambria Math" charset="0"/>
                        <a:cs typeface="Cambria Math" charset="0"/>
                      </a:rPr>
                      <m:t>°</m:t>
                    </m:r>
                  </m:oMath>
                </a14:m>
                <a:r>
                  <a:rPr lang="en-US" altLang="en-US" sz="2000" dirty="0"/>
                  <a:t> angular resolution</a:t>
                </a:r>
              </a:p>
              <a:p>
                <a:pPr eaLnBrk="1" hangingPunct="1">
                  <a:buFont typeface="Arial" charset="0"/>
                  <a:buChar char="•"/>
                </a:pPr>
                <a:r>
                  <a:rPr lang="en-US" altLang="en-US" sz="2000" dirty="0"/>
                  <a:t>Cascades/showers: ~15</a:t>
                </a:r>
                <a14:m>
                  <m:oMath xmlns:m="http://schemas.openxmlformats.org/officeDocument/2006/math">
                    <m:r>
                      <a:rPr lang="it-IT" altLang="en-US" sz="2000" i="1">
                        <a:latin typeface="Cambria Math" charset="0"/>
                        <a:ea typeface="Cambria Math" charset="0"/>
                        <a:cs typeface="Cambria Math" charset="0"/>
                      </a:rPr>
                      <m:t>°</m:t>
                    </m:r>
                  </m:oMath>
                </a14:m>
                <a:r>
                  <a:rPr lang="en-US" altLang="en-US" sz="2000" dirty="0"/>
                  <a:t> angular resolution</a:t>
                </a:r>
              </a:p>
            </p:txBody>
          </p:sp>
        </mc:Choice>
        <mc:Fallback xmlns="">
          <p:sp>
            <p:nvSpPr>
              <p:cNvPr id="23561" name="TextBox 1"/>
              <p:cNvSpPr txBox="1">
                <a:spLocks noRot="1" noChangeAspect="1" noMove="1" noResize="1" noEditPoints="1" noAdjustHandles="1" noChangeArrowheads="1" noChangeShapeType="1" noTextEdit="1"/>
              </p:cNvSpPr>
              <p:nvPr/>
            </p:nvSpPr>
            <p:spPr bwMode="auto">
              <a:xfrm>
                <a:off x="1989840" y="5728960"/>
                <a:ext cx="5606022" cy="707886"/>
              </a:xfrm>
              <a:prstGeom prst="rect">
                <a:avLst/>
              </a:prstGeom>
              <a:blipFill>
                <a:blip r:embed="rId3"/>
                <a:stretch>
                  <a:fillRect l="-903" t="-5357" b="-16071"/>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68</a:t>
            </a:fld>
            <a:endParaRPr lang="en-US" dirty="0"/>
          </a:p>
        </p:txBody>
      </p:sp>
      <p:pic>
        <p:nvPicPr>
          <p:cNvPr id="9" name="Picture 8" descr="A picture containing diagram&#10;&#10;Description automatically generated">
            <a:extLst>
              <a:ext uri="{FF2B5EF4-FFF2-40B4-BE49-F238E27FC236}">
                <a16:creationId xmlns:a16="http://schemas.microsoft.com/office/drawing/2014/main" id="{5A38C8B7-4B4E-CC49-B3A2-3A0380DC516A}"/>
              </a:ext>
            </a:extLst>
          </p:cNvPr>
          <p:cNvPicPr>
            <a:picLocks noChangeAspect="1"/>
          </p:cNvPicPr>
          <p:nvPr/>
        </p:nvPicPr>
        <p:blipFill>
          <a:blip r:embed="rId4"/>
          <a:stretch>
            <a:fillRect/>
          </a:stretch>
        </p:blipFill>
        <p:spPr>
          <a:xfrm>
            <a:off x="-24245" y="1395533"/>
            <a:ext cx="9144000" cy="1976176"/>
          </a:xfrm>
          <a:prstGeom prst="rect">
            <a:avLst/>
          </a:prstGeom>
        </p:spPr>
      </p:pic>
      <p:sp>
        <p:nvSpPr>
          <p:cNvPr id="10" name="TextBox 9">
            <a:extLst>
              <a:ext uri="{FF2B5EF4-FFF2-40B4-BE49-F238E27FC236}">
                <a16:creationId xmlns:a16="http://schemas.microsoft.com/office/drawing/2014/main" id="{B70C5F8E-E60B-674E-B9AD-4991500C705B}"/>
              </a:ext>
            </a:extLst>
          </p:cNvPr>
          <p:cNvSpPr txBox="1"/>
          <p:nvPr/>
        </p:nvSpPr>
        <p:spPr>
          <a:xfrm>
            <a:off x="2358125" y="2945320"/>
            <a:ext cx="633507" cy="369332"/>
          </a:xfrm>
          <a:prstGeom prst="rect">
            <a:avLst/>
          </a:prstGeom>
          <a:noFill/>
        </p:spPr>
        <p:txBody>
          <a:bodyPr wrap="none" rtlCol="0">
            <a:spAutoFit/>
          </a:bodyPr>
          <a:lstStyle/>
          <a:p>
            <a:r>
              <a:rPr lang="en-US" sz="1800" dirty="0"/>
              <a:t>data</a:t>
            </a:r>
          </a:p>
        </p:txBody>
      </p:sp>
      <p:sp>
        <p:nvSpPr>
          <p:cNvPr id="19" name="TextBox 18">
            <a:extLst>
              <a:ext uri="{FF2B5EF4-FFF2-40B4-BE49-F238E27FC236}">
                <a16:creationId xmlns:a16="http://schemas.microsoft.com/office/drawing/2014/main" id="{C4677828-41EF-9649-8419-8F340836B9CC}"/>
              </a:ext>
            </a:extLst>
          </p:cNvPr>
          <p:cNvSpPr txBox="1"/>
          <p:nvPr/>
        </p:nvSpPr>
        <p:spPr>
          <a:xfrm>
            <a:off x="5335902" y="2956210"/>
            <a:ext cx="633507" cy="369332"/>
          </a:xfrm>
          <a:prstGeom prst="rect">
            <a:avLst/>
          </a:prstGeom>
          <a:noFill/>
        </p:spPr>
        <p:txBody>
          <a:bodyPr wrap="none" rtlCol="0">
            <a:spAutoFit/>
          </a:bodyPr>
          <a:lstStyle/>
          <a:p>
            <a:r>
              <a:rPr lang="en-US" sz="1800" dirty="0"/>
              <a:t>data</a:t>
            </a:r>
          </a:p>
        </p:txBody>
      </p:sp>
      <p:sp>
        <p:nvSpPr>
          <p:cNvPr id="20" name="TextBox 19">
            <a:extLst>
              <a:ext uri="{FF2B5EF4-FFF2-40B4-BE49-F238E27FC236}">
                <a16:creationId xmlns:a16="http://schemas.microsoft.com/office/drawing/2014/main" id="{FD228032-316F-3848-B643-1F70A6979A7E}"/>
              </a:ext>
            </a:extLst>
          </p:cNvPr>
          <p:cNvSpPr txBox="1"/>
          <p:nvPr/>
        </p:nvSpPr>
        <p:spPr>
          <a:xfrm>
            <a:off x="7861707" y="2982030"/>
            <a:ext cx="1223412" cy="369332"/>
          </a:xfrm>
          <a:prstGeom prst="rect">
            <a:avLst/>
          </a:prstGeom>
          <a:noFill/>
        </p:spPr>
        <p:txBody>
          <a:bodyPr wrap="none" rtlCol="0">
            <a:spAutoFit/>
          </a:bodyPr>
          <a:lstStyle/>
          <a:p>
            <a:r>
              <a:rPr lang="en-US" sz="1800" dirty="0"/>
              <a:t>simulation</a:t>
            </a:r>
          </a:p>
        </p:txBody>
      </p:sp>
      <p:sp>
        <p:nvSpPr>
          <p:cNvPr id="11" name="TextBox 10">
            <a:extLst>
              <a:ext uri="{FF2B5EF4-FFF2-40B4-BE49-F238E27FC236}">
                <a16:creationId xmlns:a16="http://schemas.microsoft.com/office/drawing/2014/main" id="{411481AB-A17D-5E4F-9CBF-496E5E95AD9F}"/>
              </a:ext>
            </a:extLst>
          </p:cNvPr>
          <p:cNvSpPr txBox="1"/>
          <p:nvPr/>
        </p:nvSpPr>
        <p:spPr>
          <a:xfrm>
            <a:off x="1143000" y="1012191"/>
            <a:ext cx="684803" cy="369332"/>
          </a:xfrm>
          <a:prstGeom prst="rect">
            <a:avLst/>
          </a:prstGeom>
          <a:noFill/>
        </p:spPr>
        <p:txBody>
          <a:bodyPr wrap="none" rtlCol="0">
            <a:spAutoFit/>
          </a:bodyPr>
          <a:lstStyle/>
          <a:p>
            <a:r>
              <a:rPr lang="en-US" sz="1800" dirty="0"/>
              <a:t>track</a:t>
            </a:r>
          </a:p>
        </p:txBody>
      </p:sp>
      <p:sp>
        <p:nvSpPr>
          <p:cNvPr id="22" name="TextBox 21">
            <a:extLst>
              <a:ext uri="{FF2B5EF4-FFF2-40B4-BE49-F238E27FC236}">
                <a16:creationId xmlns:a16="http://schemas.microsoft.com/office/drawing/2014/main" id="{1B1AEC6E-B1FE-0447-9F9F-3205EF5584E4}"/>
              </a:ext>
            </a:extLst>
          </p:cNvPr>
          <p:cNvSpPr txBox="1"/>
          <p:nvPr/>
        </p:nvSpPr>
        <p:spPr>
          <a:xfrm>
            <a:off x="4144088" y="1012191"/>
            <a:ext cx="1043876" cy="369332"/>
          </a:xfrm>
          <a:prstGeom prst="rect">
            <a:avLst/>
          </a:prstGeom>
          <a:noFill/>
        </p:spPr>
        <p:txBody>
          <a:bodyPr wrap="none" rtlCol="0">
            <a:spAutoFit/>
          </a:bodyPr>
          <a:lstStyle/>
          <a:p>
            <a:r>
              <a:rPr lang="en-US" sz="1800" dirty="0"/>
              <a:t>cascade</a:t>
            </a:r>
          </a:p>
        </p:txBody>
      </p:sp>
      <p:sp>
        <p:nvSpPr>
          <p:cNvPr id="23" name="TextBox 22">
            <a:extLst>
              <a:ext uri="{FF2B5EF4-FFF2-40B4-BE49-F238E27FC236}">
                <a16:creationId xmlns:a16="http://schemas.microsoft.com/office/drawing/2014/main" id="{454DD160-9766-3241-AC34-8CE7D00D0EB4}"/>
              </a:ext>
            </a:extLst>
          </p:cNvPr>
          <p:cNvSpPr txBox="1"/>
          <p:nvPr/>
        </p:nvSpPr>
        <p:spPr>
          <a:xfrm>
            <a:off x="6804754" y="974934"/>
            <a:ext cx="1800493" cy="369332"/>
          </a:xfrm>
          <a:prstGeom prst="rect">
            <a:avLst/>
          </a:prstGeom>
          <a:noFill/>
        </p:spPr>
        <p:txBody>
          <a:bodyPr wrap="none" rtlCol="0">
            <a:spAutoFit/>
          </a:bodyPr>
          <a:lstStyle/>
          <a:p>
            <a:r>
              <a:rPr lang="en-US" sz="1800" dirty="0"/>
              <a:t>double cascade</a:t>
            </a:r>
          </a:p>
        </p:txBody>
      </p:sp>
    </p:spTree>
    <p:extLst>
      <p:ext uri="{BB962C8B-B14F-4D97-AF65-F5344CB8AC3E}">
        <p14:creationId xmlns:p14="http://schemas.microsoft.com/office/powerpoint/2010/main" val="219823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4444" b="24445"/>
          <a:stretch/>
        </p:blipFill>
        <p:spPr>
          <a:xfrm>
            <a:off x="227041" y="704721"/>
            <a:ext cx="8689918" cy="5747841"/>
          </a:xfrm>
          <a:prstGeom prst="rect">
            <a:avLst/>
          </a:prstGeom>
        </p:spPr>
      </p:pic>
      <mc:AlternateContent xmlns:mc="http://schemas.openxmlformats.org/markup-compatibility/2006" xmlns:a14="http://schemas.microsoft.com/office/drawing/2010/main">
        <mc:Choice Requires="a14">
          <p:sp>
            <p:nvSpPr>
              <p:cNvPr id="28681" name="Rectangle 1"/>
              <p:cNvSpPr>
                <a:spLocks noChangeArrowheads="1"/>
              </p:cNvSpPr>
              <p:nvPr/>
            </p:nvSpPr>
            <p:spPr bwMode="auto">
              <a:xfrm rot="16200000">
                <a:off x="-2171027" y="3447916"/>
                <a:ext cx="5257801" cy="400110"/>
              </a:xfrm>
              <a:prstGeom prst="rect">
                <a:avLst/>
              </a:prstGeom>
              <a:solidFill>
                <a:schemeClr val="bg1"/>
              </a:solidFill>
              <a:ln>
                <a:noFill/>
              </a:ln>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2000" dirty="0">
                    <a:latin typeface="Calibri" charset="0"/>
                  </a:rPr>
                  <a:t>Muon neutrino median angular resolution (</a:t>
                </a:r>
                <a14:m>
                  <m:oMath xmlns:m="http://schemas.openxmlformats.org/officeDocument/2006/math">
                    <m:r>
                      <a:rPr lang="it-IT" altLang="en-US" sz="2000" i="1" dirty="0" smtClean="0">
                        <a:latin typeface="Cambria Math" charset="0"/>
                        <a:ea typeface="Cambria Math" charset="0"/>
                        <a:cs typeface="Cambria Math" charset="0"/>
                      </a:rPr>
                      <m:t>°</m:t>
                    </m:r>
                  </m:oMath>
                </a14:m>
                <a:r>
                  <a:rPr lang="en-US" altLang="en-US" sz="2000" dirty="0">
                    <a:latin typeface="Calibri" charset="0"/>
                  </a:rPr>
                  <a:t>)</a:t>
                </a:r>
                <a:endParaRPr lang="en-US" altLang="en-US" sz="2000" dirty="0"/>
              </a:p>
            </p:txBody>
          </p:sp>
        </mc:Choice>
        <mc:Fallback xmlns="">
          <p:sp>
            <p:nvSpPr>
              <p:cNvPr id="28681" name="Rectangle 1"/>
              <p:cNvSpPr>
                <a:spLocks noRot="1" noChangeAspect="1" noMove="1" noResize="1" noEditPoints="1" noAdjustHandles="1" noChangeArrowheads="1" noChangeShapeType="1" noTextEdit="1"/>
              </p:cNvSpPr>
              <p:nvPr/>
            </p:nvSpPr>
            <p:spPr bwMode="auto">
              <a:xfrm rot="16200000">
                <a:off x="-2171027" y="3447916"/>
                <a:ext cx="5257801" cy="400110"/>
              </a:xfrm>
              <a:prstGeom prst="rect">
                <a:avLst/>
              </a:prstGeom>
              <a:blipFill rotWithShape="0">
                <a:blip r:embed="rId4"/>
                <a:stretch>
                  <a:fillRect l="-7576" r="-25758"/>
                </a:stretch>
              </a:blipFill>
              <a:ln>
                <a:noFill/>
              </a:ln>
              <a:extLst/>
            </p:spPr>
            <p:txBody>
              <a:bodyPr/>
              <a:lstStyle/>
              <a:p>
                <a:r>
                  <a:rPr lang="en-US">
                    <a:noFill/>
                  </a:rPr>
                  <a:t> </a:t>
                </a:r>
              </a:p>
            </p:txBody>
          </p:sp>
        </mc:Fallback>
      </mc:AlternateContent>
      <p:sp>
        <p:nvSpPr>
          <p:cNvPr id="4" name="TextBox 3"/>
          <p:cNvSpPr txBox="1"/>
          <p:nvPr/>
        </p:nvSpPr>
        <p:spPr>
          <a:xfrm>
            <a:off x="4724400" y="1905000"/>
            <a:ext cx="3517630" cy="400110"/>
          </a:xfrm>
          <a:prstGeom prst="rect">
            <a:avLst/>
          </a:prstGeom>
          <a:noFill/>
        </p:spPr>
        <p:txBody>
          <a:bodyPr wrap="none" rtlCol="0">
            <a:spAutoFit/>
          </a:bodyPr>
          <a:lstStyle/>
          <a:p>
            <a:r>
              <a:rPr lang="en-US" sz="2000" dirty="0" err="1"/>
              <a:t>IceCube</a:t>
            </a:r>
            <a:r>
              <a:rPr lang="en-US" sz="2000" dirty="0"/>
              <a:t>, </a:t>
            </a:r>
            <a:r>
              <a:rPr lang="en-US" sz="2000" dirty="0" err="1"/>
              <a:t>ApJ</a:t>
            </a:r>
            <a:r>
              <a:rPr lang="en-US" sz="2000" dirty="0"/>
              <a:t> 835:151 (2017)</a:t>
            </a:r>
          </a:p>
        </p:txBody>
      </p:sp>
      <p:sp>
        <p:nvSpPr>
          <p:cNvPr id="28674" name="Title 1"/>
          <p:cNvSpPr>
            <a:spLocks noGrp="1"/>
          </p:cNvSpPr>
          <p:nvPr>
            <p:ph type="title"/>
          </p:nvPr>
        </p:nvSpPr>
        <p:spPr>
          <a:xfrm>
            <a:off x="0" y="0"/>
            <a:ext cx="9144000" cy="839099"/>
          </a:xfrm>
        </p:spPr>
        <p:txBody>
          <a:bodyPr/>
          <a:lstStyle/>
          <a:p>
            <a:r>
              <a:rPr lang="en-US" altLang="en-US" sz="3200" dirty="0"/>
              <a:t>Angular resolution (muon neutrino tracks)</a:t>
            </a:r>
          </a:p>
        </p:txBody>
      </p:sp>
      <p:sp>
        <p:nvSpPr>
          <p:cNvPr id="2" name="Footer Placeholder 1">
            <a:extLst>
              <a:ext uri="{FF2B5EF4-FFF2-40B4-BE49-F238E27FC236}">
                <a16:creationId xmlns:a16="http://schemas.microsoft.com/office/drawing/2014/main" id="{16717DDE-643B-6349-92A8-0BA5232E276D}"/>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A8F26D46-0486-4748-9579-62CEB180A146}"/>
              </a:ext>
            </a:extLst>
          </p:cNvPr>
          <p:cNvSpPr>
            <a:spLocks noGrp="1"/>
          </p:cNvSpPr>
          <p:nvPr>
            <p:ph type="sldNum" sz="quarter" idx="4"/>
          </p:nvPr>
        </p:nvSpPr>
        <p:spPr/>
        <p:txBody>
          <a:bodyPr/>
          <a:lstStyle/>
          <a:p>
            <a:pPr>
              <a:defRPr/>
            </a:pPr>
            <a:fld id="{FE987253-B894-114D-BDC2-8F3A1EBD88EF}" type="slidenum">
              <a:rPr lang="en-US" smtClean="0"/>
              <a:pPr>
                <a:defRPr/>
              </a:pPr>
              <a:t>69</a:t>
            </a:fld>
            <a:endParaRPr lang="en-US" dirty="0"/>
          </a:p>
        </p:txBody>
      </p:sp>
    </p:spTree>
    <p:extLst>
      <p:ext uri="{BB962C8B-B14F-4D97-AF65-F5344CB8AC3E}">
        <p14:creationId xmlns:p14="http://schemas.microsoft.com/office/powerpoint/2010/main" val="14656318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18872" y="121920"/>
            <a:ext cx="8910046" cy="640080"/>
          </a:xfrm>
        </p:spPr>
        <p:txBody>
          <a:bodyPr/>
          <a:lstStyle/>
          <a:p>
            <a:r>
              <a:rPr lang="en-US" sz="3200" dirty="0"/>
              <a:t>Signals and backgrounds in neutrino telescopes</a:t>
            </a:r>
          </a:p>
        </p:txBody>
      </p:sp>
      <p:sp>
        <p:nvSpPr>
          <p:cNvPr id="9" name="Content Placeholder 8"/>
          <p:cNvSpPr>
            <a:spLocks noGrp="1"/>
          </p:cNvSpPr>
          <p:nvPr>
            <p:ph sz="quarter" idx="13"/>
          </p:nvPr>
        </p:nvSpPr>
        <p:spPr>
          <a:xfrm>
            <a:off x="507491" y="762000"/>
            <a:ext cx="8255507" cy="1625449"/>
          </a:xfrm>
        </p:spPr>
        <p:txBody>
          <a:bodyPr/>
          <a:lstStyle/>
          <a:p>
            <a:pPr defTabSz="761940">
              <a:spcBef>
                <a:spcPct val="0"/>
              </a:spcBef>
              <a:buNone/>
            </a:pPr>
            <a:r>
              <a:rPr lang="en-US" sz="2000" dirty="0">
                <a:ea typeface="Candara" charset="0"/>
                <a:cs typeface="Candara" charset="0"/>
              </a:rPr>
              <a:t>Most events detected by neutrino telescopes are not astrophysical neutrinos</a:t>
            </a:r>
          </a:p>
          <a:p>
            <a:pPr defTabSz="761940">
              <a:spcBef>
                <a:spcPct val="0"/>
              </a:spcBef>
              <a:buFontTx/>
              <a:buChar char="•"/>
              <a:tabLst>
                <a:tab pos="2032636" algn="l"/>
                <a:tab pos="3228976" algn="l"/>
                <a:tab pos="4560570" algn="l"/>
                <a:tab pos="5347336" algn="l"/>
              </a:tabLst>
            </a:pPr>
            <a:r>
              <a:rPr lang="en-US" sz="2000" dirty="0">
                <a:ea typeface="Candara" charset="0"/>
                <a:cs typeface="Candara" charset="0"/>
              </a:rPr>
              <a:t>  atmospheric   		</a:t>
            </a:r>
            <a:r>
              <a:rPr lang="en-US" sz="2000" dirty="0" err="1">
                <a:ea typeface="Candara" charset="0"/>
                <a:cs typeface="Candara" charset="0"/>
              </a:rPr>
              <a:t>μ</a:t>
            </a:r>
            <a:r>
              <a:rPr lang="en-US" sz="2000" dirty="0">
                <a:ea typeface="Candara" charset="0"/>
                <a:cs typeface="Candara" charset="0"/>
              </a:rPr>
              <a:t>  </a:t>
            </a:r>
            <a:r>
              <a:rPr lang="en-US" sz="2000" dirty="0">
                <a:ea typeface="Candara" charset="0"/>
                <a:cs typeface="Candara" charset="0"/>
                <a:sym typeface="Wingdings" charset="0"/>
              </a:rPr>
              <a:t>              	~70 billion / year / km</a:t>
            </a:r>
            <a:r>
              <a:rPr lang="en-US" sz="2000" baseline="30000" dirty="0">
                <a:ea typeface="Candara" charset="0"/>
                <a:cs typeface="Candara" charset="0"/>
                <a:sym typeface="Wingdings" charset="0"/>
              </a:rPr>
              <a:t>3</a:t>
            </a:r>
          </a:p>
          <a:p>
            <a:pPr defTabSz="761940">
              <a:spcBef>
                <a:spcPct val="0"/>
              </a:spcBef>
              <a:buFontTx/>
              <a:buChar char="•"/>
              <a:tabLst>
                <a:tab pos="2033161" algn="l"/>
                <a:tab pos="3228982" algn="l"/>
                <a:tab pos="4562375" algn="l"/>
              </a:tabLst>
            </a:pPr>
            <a:r>
              <a:rPr lang="en-US" sz="2000" baseline="30000" dirty="0">
                <a:ea typeface="Candara" charset="0"/>
                <a:cs typeface="Candara" charset="0"/>
                <a:sym typeface="Wingdings" charset="0"/>
              </a:rPr>
              <a:t>   </a:t>
            </a:r>
            <a:r>
              <a:rPr lang="en-US" sz="2000" dirty="0">
                <a:ea typeface="Candara" charset="0"/>
                <a:cs typeface="Candara" charset="0"/>
                <a:sym typeface="Wingdings" charset="0"/>
              </a:rPr>
              <a:t>atmospheric   		</a:t>
            </a:r>
            <a:r>
              <a:rPr lang="en-US" sz="2000" dirty="0" err="1">
                <a:ea typeface="Candara" charset="0"/>
                <a:cs typeface="Candara" charset="0"/>
                <a:sym typeface="Wingdings" charset="0"/>
              </a:rPr>
              <a:t>ν</a:t>
            </a:r>
            <a:r>
              <a:rPr lang="en-US" sz="2000" baseline="-25000" dirty="0" err="1">
                <a:ea typeface="Candara" charset="0"/>
                <a:cs typeface="Candara" charset="0"/>
                <a:sym typeface="Wingdings" charset="0"/>
              </a:rPr>
              <a:t>μ</a:t>
            </a:r>
            <a:r>
              <a:rPr lang="en-US" sz="2000" dirty="0">
                <a:ea typeface="Candara" charset="0"/>
                <a:cs typeface="Candara" charset="0"/>
                <a:sym typeface="Wingdings" charset="0"/>
              </a:rPr>
              <a:t> </a:t>
            </a:r>
            <a:r>
              <a:rPr lang="en-US" sz="2000" dirty="0">
                <a:ea typeface="Candara" charset="0"/>
                <a:cs typeface="Candara" charset="0"/>
                <a:sym typeface="Wingdings"/>
              </a:rPr>
              <a:t> </a:t>
            </a:r>
            <a:r>
              <a:rPr lang="en-US" sz="2000" dirty="0" err="1">
                <a:ea typeface="Candara" charset="0"/>
                <a:cs typeface="Candara" charset="0"/>
                <a:sym typeface="Wingdings" charset="0"/>
              </a:rPr>
              <a:t>μ</a:t>
            </a:r>
            <a:r>
              <a:rPr lang="en-US" sz="2000" dirty="0">
                <a:ea typeface="Candara" charset="0"/>
                <a:cs typeface="Candara" charset="0"/>
                <a:sym typeface="Wingdings" charset="0"/>
              </a:rPr>
              <a:t>      		~80 thousand / year / km</a:t>
            </a:r>
            <a:r>
              <a:rPr lang="en-US" sz="2000" baseline="30000" dirty="0">
                <a:ea typeface="Candara" charset="0"/>
                <a:cs typeface="Candara" charset="0"/>
                <a:sym typeface="Wingdings" charset="0"/>
              </a:rPr>
              <a:t>3</a:t>
            </a:r>
            <a:endParaRPr lang="en-US" sz="2000" dirty="0">
              <a:ea typeface="Candara" charset="0"/>
              <a:cs typeface="Candara" charset="0"/>
              <a:sym typeface="Wingdings" charset="0"/>
            </a:endParaRPr>
          </a:p>
          <a:p>
            <a:pPr defTabSz="761940">
              <a:spcBef>
                <a:spcPct val="0"/>
              </a:spcBef>
              <a:buFontTx/>
              <a:buChar char="•"/>
              <a:tabLst>
                <a:tab pos="2033161" algn="l"/>
                <a:tab pos="3228982" algn="l"/>
                <a:tab pos="4562375" algn="l"/>
              </a:tabLst>
            </a:pPr>
            <a:r>
              <a:rPr lang="en-US" sz="2000" dirty="0">
                <a:ea typeface="Candara" charset="0"/>
                <a:cs typeface="Candara" charset="0"/>
                <a:sym typeface="Wingdings" charset="0"/>
              </a:rPr>
              <a:t>  astrophysical		</a:t>
            </a:r>
            <a:r>
              <a:rPr lang="en-US" sz="2000" dirty="0" err="1">
                <a:ea typeface="Candara" charset="0"/>
                <a:cs typeface="Candara" charset="0"/>
                <a:sym typeface="Wingdings" charset="0"/>
              </a:rPr>
              <a:t>ν</a:t>
            </a:r>
            <a:r>
              <a:rPr lang="en-US" sz="2000" baseline="-25000" dirty="0" err="1">
                <a:ea typeface="Candara" charset="0"/>
                <a:cs typeface="Candara" charset="0"/>
                <a:sym typeface="Wingdings" charset="0"/>
              </a:rPr>
              <a:t>μ</a:t>
            </a:r>
            <a:r>
              <a:rPr lang="en-US" sz="2000" dirty="0">
                <a:ea typeface="Candara" charset="0"/>
                <a:cs typeface="Candara" charset="0"/>
                <a:sym typeface="Wingdings" charset="0"/>
              </a:rPr>
              <a:t> </a:t>
            </a:r>
            <a:r>
              <a:rPr lang="en-US" sz="2000" dirty="0">
                <a:ea typeface="Candara" charset="0"/>
                <a:cs typeface="Candara" charset="0"/>
                <a:sym typeface="Wingdings"/>
              </a:rPr>
              <a:t> </a:t>
            </a:r>
            <a:r>
              <a:rPr lang="en-US" sz="2000" dirty="0" err="1">
                <a:ea typeface="Candara" charset="0"/>
                <a:cs typeface="Candara" charset="0"/>
                <a:sym typeface="Wingdings" charset="0"/>
              </a:rPr>
              <a:t>μ</a:t>
            </a:r>
            <a:r>
              <a:rPr lang="en-US" sz="2000" dirty="0">
                <a:ea typeface="Candara" charset="0"/>
                <a:cs typeface="Candara" charset="0"/>
                <a:sym typeface="Wingdings" charset="0"/>
              </a:rPr>
              <a:t> 		~10 / year / km</a:t>
            </a:r>
            <a:r>
              <a:rPr lang="en-US" sz="2000" baseline="30000" dirty="0">
                <a:ea typeface="Candara" charset="0"/>
                <a:cs typeface="Candara" charset="0"/>
                <a:sym typeface="Wingdings" charset="0"/>
              </a:rPr>
              <a:t>3</a:t>
            </a:r>
            <a:r>
              <a:rPr lang="en-US" sz="2000" dirty="0">
                <a:ea typeface="Candara" charset="0"/>
                <a:cs typeface="Candara" charset="0"/>
                <a:sym typeface="Wingdings" charset="0"/>
              </a:rPr>
              <a:t> (above 200 </a:t>
            </a:r>
            <a:r>
              <a:rPr lang="en-US" sz="2000" dirty="0" err="1">
                <a:ea typeface="Candara" charset="0"/>
                <a:cs typeface="Candara" charset="0"/>
                <a:sym typeface="Wingdings" charset="0"/>
              </a:rPr>
              <a:t>TeV</a:t>
            </a:r>
            <a:r>
              <a:rPr lang="en-US" sz="2000" dirty="0">
                <a:ea typeface="Candara" charset="0"/>
                <a:cs typeface="Candara" charset="0"/>
                <a:sym typeface="Wingdings" charset="0"/>
              </a:rPr>
              <a:t>)</a:t>
            </a:r>
          </a:p>
          <a:p>
            <a:pPr defTabSz="761940">
              <a:spcBef>
                <a:spcPct val="0"/>
              </a:spcBef>
              <a:buNone/>
              <a:tabLst>
                <a:tab pos="2033161" algn="l"/>
                <a:tab pos="3228982" algn="l"/>
                <a:tab pos="4562375" algn="l"/>
              </a:tabLst>
            </a:pPr>
            <a:r>
              <a:rPr lang="en-US" sz="2000" dirty="0">
                <a:ea typeface="Candara" charset="0"/>
                <a:cs typeface="Candara" charset="0"/>
                <a:sym typeface="Wingdings" charset="0"/>
              </a:rPr>
              <a:t>B</a:t>
            </a:r>
            <a:r>
              <a:rPr lang="en-US" sz="2000" dirty="0"/>
              <a:t>ackground and signal differ in spectrum and angular distribution</a:t>
            </a: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7</a:t>
            </a:fld>
            <a:endParaRPr lang="en-US" dirty="0"/>
          </a:p>
        </p:txBody>
      </p:sp>
      <p:grpSp>
        <p:nvGrpSpPr>
          <p:cNvPr id="10" name="Group 9"/>
          <p:cNvGrpSpPr/>
          <p:nvPr/>
        </p:nvGrpSpPr>
        <p:grpSpPr>
          <a:xfrm>
            <a:off x="526331" y="2461465"/>
            <a:ext cx="4108914" cy="4091735"/>
            <a:chOff x="526331" y="2461465"/>
            <a:chExt cx="4108914" cy="4091735"/>
          </a:xfrm>
        </p:grpSpPr>
        <p:grpSp>
          <p:nvGrpSpPr>
            <p:cNvPr id="2" name="Group 1"/>
            <p:cNvGrpSpPr/>
            <p:nvPr/>
          </p:nvGrpSpPr>
          <p:grpSpPr>
            <a:xfrm>
              <a:off x="526331" y="2731533"/>
              <a:ext cx="4108914" cy="3821667"/>
              <a:chOff x="526331" y="2731533"/>
              <a:chExt cx="4108914" cy="3821667"/>
            </a:xfrm>
          </p:grpSpPr>
          <p:grpSp>
            <p:nvGrpSpPr>
              <p:cNvPr id="8" name="Group 7"/>
              <p:cNvGrpSpPr>
                <a:grpSpLocks noChangeAspect="1"/>
              </p:cNvGrpSpPr>
              <p:nvPr/>
            </p:nvGrpSpPr>
            <p:grpSpPr>
              <a:xfrm>
                <a:off x="526331" y="2731533"/>
                <a:ext cx="4108914" cy="3821667"/>
                <a:chOff x="102094" y="2127247"/>
                <a:chExt cx="4433887" cy="4123922"/>
              </a:xfrm>
            </p:grpSpPr>
            <p:grpSp>
              <p:nvGrpSpPr>
                <p:cNvPr id="26" name="Group 25"/>
                <p:cNvGrpSpPr/>
                <p:nvPr/>
              </p:nvGrpSpPr>
              <p:grpSpPr>
                <a:xfrm>
                  <a:off x="102094" y="2127247"/>
                  <a:ext cx="4433887" cy="4123922"/>
                  <a:chOff x="4608513" y="1201168"/>
                  <a:chExt cx="4433887" cy="3087239"/>
                </a:xfrm>
              </p:grpSpPr>
              <p:pic>
                <p:nvPicPr>
                  <p:cNvPr id="27" name="Picture Placeholder 20"/>
                  <p:cNvPicPr>
                    <a:picLocks noChangeAspect="1"/>
                  </p:cNvPicPr>
                  <p:nvPr/>
                </p:nvPicPr>
                <p:blipFill rotWithShape="1">
                  <a:blip r:embed="rId3"/>
                  <a:stretch/>
                </p:blipFill>
                <p:spPr>
                  <a:xfrm>
                    <a:off x="4608513" y="1201168"/>
                    <a:ext cx="4433887" cy="3087239"/>
                  </a:xfrm>
                  <a:prstGeom prst="rect">
                    <a:avLst/>
                  </a:prstGeom>
                  <a:noFill/>
                  <a:ln>
                    <a:noFill/>
                  </a:ln>
                </p:spPr>
              </p:pic>
              <p:sp>
                <p:nvSpPr>
                  <p:cNvPr id="28" name="TextBox 27"/>
                  <p:cNvSpPr txBox="1"/>
                  <p:nvPr/>
                </p:nvSpPr>
                <p:spPr>
                  <a:xfrm>
                    <a:off x="5136461" y="3249508"/>
                    <a:ext cx="1750988" cy="525327"/>
                  </a:xfrm>
                  <a:prstGeom prst="rect">
                    <a:avLst/>
                  </a:prstGeom>
                  <a:noFill/>
                </p:spPr>
                <p:txBody>
                  <a:bodyPr wrap="square" rtlCol="0">
                    <a:spAutoFit/>
                  </a:bodyPr>
                  <a:lstStyle/>
                  <a:p>
                    <a:r>
                      <a:rPr lang="en-US" sz="1800" dirty="0">
                        <a:solidFill>
                          <a:srgbClr val="FF0000"/>
                        </a:solidFill>
                        <a:ea typeface="Avenir Book" charset="0"/>
                        <a:cs typeface="Avenir Book" charset="0"/>
                      </a:rPr>
                      <a:t>prompt atmospheric</a:t>
                    </a:r>
                  </a:p>
                </p:txBody>
              </p:sp>
              <p:sp>
                <p:nvSpPr>
                  <p:cNvPr id="29" name="TextBox 28"/>
                  <p:cNvSpPr txBox="1"/>
                  <p:nvPr/>
                </p:nvSpPr>
                <p:spPr>
                  <a:xfrm>
                    <a:off x="7143144" y="3491819"/>
                    <a:ext cx="1831009" cy="304137"/>
                  </a:xfrm>
                  <a:prstGeom prst="rect">
                    <a:avLst/>
                  </a:prstGeom>
                  <a:noFill/>
                </p:spPr>
                <p:txBody>
                  <a:bodyPr wrap="square" rtlCol="0">
                    <a:spAutoFit/>
                  </a:bodyPr>
                  <a:lstStyle/>
                  <a:p>
                    <a:r>
                      <a:rPr lang="en-US" sz="1800" dirty="0">
                        <a:solidFill>
                          <a:schemeClr val="accent1"/>
                        </a:solidFill>
                        <a:ea typeface="Avenir Book" charset="0"/>
                        <a:cs typeface="Avenir Book" charset="0"/>
                      </a:rPr>
                      <a:t>cosmogenic</a:t>
                    </a:r>
                  </a:p>
                </p:txBody>
              </p:sp>
              <p:sp>
                <p:nvSpPr>
                  <p:cNvPr id="30" name="TextBox 29"/>
                  <p:cNvSpPr txBox="1"/>
                  <p:nvPr/>
                </p:nvSpPr>
                <p:spPr>
                  <a:xfrm>
                    <a:off x="6178448" y="2626387"/>
                    <a:ext cx="1749919" cy="298356"/>
                  </a:xfrm>
                  <a:prstGeom prst="rect">
                    <a:avLst/>
                  </a:prstGeom>
                  <a:noFill/>
                </p:spPr>
                <p:txBody>
                  <a:bodyPr wrap="square" rtlCol="0">
                    <a:spAutoFit/>
                  </a:bodyPr>
                  <a:lstStyle/>
                  <a:p>
                    <a:r>
                      <a:rPr lang="en-US" sz="1800" dirty="0">
                        <a:solidFill>
                          <a:srgbClr val="00B050"/>
                        </a:solidFill>
                        <a:ea typeface="Avenir Book" charset="0"/>
                        <a:cs typeface="Avenir Book" charset="0"/>
                      </a:rPr>
                      <a:t>astrophysical</a:t>
                    </a:r>
                  </a:p>
                </p:txBody>
              </p:sp>
            </p:grpSp>
            <p:sp>
              <p:nvSpPr>
                <p:cNvPr id="7" name="Rectangle 6"/>
                <p:cNvSpPr>
                  <a:spLocks noChangeAspect="1"/>
                </p:cNvSpPr>
                <p:nvPr/>
              </p:nvSpPr>
              <p:spPr>
                <a:xfrm>
                  <a:off x="2353544" y="2363997"/>
                  <a:ext cx="1976918" cy="1295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32" name="TextBox 31"/>
              <p:cNvSpPr txBox="1"/>
              <p:nvPr/>
            </p:nvSpPr>
            <p:spPr>
              <a:xfrm>
                <a:off x="1295400" y="3117948"/>
                <a:ext cx="1705901" cy="646331"/>
              </a:xfrm>
              <a:prstGeom prst="rect">
                <a:avLst/>
              </a:prstGeom>
              <a:noFill/>
            </p:spPr>
            <p:txBody>
              <a:bodyPr wrap="square" rtlCol="0">
                <a:spAutoFit/>
              </a:bodyPr>
              <a:lstStyle/>
              <a:p>
                <a:r>
                  <a:rPr lang="en-US" sz="1800" dirty="0">
                    <a:solidFill>
                      <a:srgbClr val="0432FF"/>
                    </a:solidFill>
                    <a:ea typeface="Avenir Book" charset="0"/>
                    <a:cs typeface="Avenir Book" charset="0"/>
                  </a:rPr>
                  <a:t>conventional</a:t>
                </a:r>
                <a:br>
                  <a:rPr lang="en-US" sz="1800" dirty="0">
                    <a:solidFill>
                      <a:srgbClr val="0432FF"/>
                    </a:solidFill>
                    <a:ea typeface="Avenir Book" charset="0"/>
                    <a:cs typeface="Avenir Book" charset="0"/>
                  </a:rPr>
                </a:br>
                <a:r>
                  <a:rPr lang="en-US" sz="1800" dirty="0">
                    <a:solidFill>
                      <a:srgbClr val="0432FF"/>
                    </a:solidFill>
                    <a:ea typeface="Avenir Book" charset="0"/>
                    <a:cs typeface="Avenir Book" charset="0"/>
                  </a:rPr>
                  <a:t>atmospheric</a:t>
                </a:r>
              </a:p>
            </p:txBody>
          </p:sp>
        </p:grpSp>
        <p:sp>
          <p:nvSpPr>
            <p:cNvPr id="4" name="TextBox 3"/>
            <p:cNvSpPr txBox="1"/>
            <p:nvPr/>
          </p:nvSpPr>
          <p:spPr>
            <a:xfrm>
              <a:off x="1533065" y="2461465"/>
              <a:ext cx="2069797" cy="369332"/>
            </a:xfrm>
            <a:prstGeom prst="rect">
              <a:avLst/>
            </a:prstGeom>
            <a:noFill/>
          </p:spPr>
          <p:txBody>
            <a:bodyPr wrap="none" rtlCol="0">
              <a:spAutoFit/>
            </a:bodyPr>
            <a:lstStyle/>
            <a:p>
              <a:r>
                <a:rPr lang="en-US" sz="1800" dirty="0"/>
                <a:t>energy distribution</a:t>
              </a:r>
            </a:p>
          </p:txBody>
        </p:sp>
      </p:grpSp>
      <p:grpSp>
        <p:nvGrpSpPr>
          <p:cNvPr id="12" name="Group 11"/>
          <p:cNvGrpSpPr/>
          <p:nvPr/>
        </p:nvGrpSpPr>
        <p:grpSpPr>
          <a:xfrm>
            <a:off x="4841245" y="2500634"/>
            <a:ext cx="4187673" cy="3997764"/>
            <a:chOff x="4841245" y="2500634"/>
            <a:chExt cx="4187673" cy="3997764"/>
          </a:xfrm>
        </p:grpSpPr>
        <p:grpSp>
          <p:nvGrpSpPr>
            <p:cNvPr id="21" name="Group 20"/>
            <p:cNvGrpSpPr>
              <a:grpSpLocks noChangeAspect="1"/>
            </p:cNvGrpSpPr>
            <p:nvPr/>
          </p:nvGrpSpPr>
          <p:grpSpPr>
            <a:xfrm>
              <a:off x="4841245" y="2712701"/>
              <a:ext cx="4187673" cy="3785697"/>
              <a:chOff x="4441025" y="1478858"/>
              <a:chExt cx="4702975" cy="3964599"/>
            </a:xfrm>
            <a:solidFill>
              <a:schemeClr val="bg1"/>
            </a:solidFill>
          </p:grpSpPr>
          <p:grpSp>
            <p:nvGrpSpPr>
              <p:cNvPr id="22" name="Group 21"/>
              <p:cNvGrpSpPr/>
              <p:nvPr/>
            </p:nvGrpSpPr>
            <p:grpSpPr>
              <a:xfrm>
                <a:off x="4441025" y="1478858"/>
                <a:ext cx="4702975" cy="3964599"/>
                <a:chOff x="2476500" y="1054100"/>
                <a:chExt cx="4305300" cy="4233863"/>
              </a:xfrm>
              <a:grpFill/>
            </p:grpSpPr>
            <p:pic>
              <p:nvPicPr>
                <p:cNvPr id="25"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1054100"/>
                  <a:ext cx="4305300" cy="4233863"/>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pic>
            <p:sp>
              <p:nvSpPr>
                <p:cNvPr id="31" name="TextBox 30"/>
                <p:cNvSpPr txBox="1">
                  <a:spLocks noChangeArrowheads="1"/>
                </p:cNvSpPr>
                <p:nvPr/>
              </p:nvSpPr>
              <p:spPr bwMode="auto">
                <a:xfrm>
                  <a:off x="3705644" y="1576663"/>
                  <a:ext cx="2257474" cy="30979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dirty="0">
                      <a:solidFill>
                        <a:srgbClr val="0432FF"/>
                      </a:solidFill>
                      <a:ea typeface="Arial" charset="0"/>
                      <a:cs typeface="Arial" charset="0"/>
                    </a:rPr>
                    <a:t>atmospheric muons</a:t>
                  </a:r>
                </a:p>
              </p:txBody>
            </p:sp>
            <p:sp>
              <p:nvSpPr>
                <p:cNvPr id="34" name="TextBox 33"/>
                <p:cNvSpPr txBox="1">
                  <a:spLocks noChangeArrowheads="1"/>
                </p:cNvSpPr>
                <p:nvPr/>
              </p:nvSpPr>
              <p:spPr bwMode="auto">
                <a:xfrm>
                  <a:off x="3210240" y="2963069"/>
                  <a:ext cx="1694742" cy="7228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dirty="0">
                      <a:solidFill>
                        <a:srgbClr val="FF0000"/>
                      </a:solidFill>
                      <a:ea typeface="Arial" charset="0"/>
                      <a:cs typeface="Arial" charset="0"/>
                    </a:rPr>
                    <a:t>atmospheric neutrinos</a:t>
                  </a:r>
                </a:p>
              </p:txBody>
            </p:sp>
          </p:grpSp>
          <p:sp>
            <p:nvSpPr>
              <p:cNvPr id="23" name="TextBox 22"/>
              <p:cNvSpPr txBox="1">
                <a:spLocks noChangeArrowheads="1"/>
              </p:cNvSpPr>
              <p:nvPr/>
            </p:nvSpPr>
            <p:spPr bwMode="auto">
              <a:xfrm>
                <a:off x="7045151" y="4500766"/>
                <a:ext cx="1546780" cy="38678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a:ea typeface="Arial" charset="0"/>
                    <a:cs typeface="Arial" charset="0"/>
                  </a:rPr>
                  <a:t>down-going</a:t>
                </a:r>
              </a:p>
            </p:txBody>
          </p:sp>
          <p:sp>
            <p:nvSpPr>
              <p:cNvPr id="24" name="TextBox 23"/>
              <p:cNvSpPr txBox="1">
                <a:spLocks noChangeArrowheads="1"/>
              </p:cNvSpPr>
              <p:nvPr/>
            </p:nvSpPr>
            <p:spPr bwMode="auto">
              <a:xfrm>
                <a:off x="5304643" y="4480525"/>
                <a:ext cx="1215533" cy="38678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a:ea typeface="Arial" charset="0"/>
                    <a:cs typeface="Arial" charset="0"/>
                  </a:rPr>
                  <a:t>up-going</a:t>
                </a:r>
              </a:p>
            </p:txBody>
          </p:sp>
        </p:grpSp>
        <p:sp>
          <p:nvSpPr>
            <p:cNvPr id="33" name="TextBox 32"/>
            <p:cNvSpPr txBox="1"/>
            <p:nvPr/>
          </p:nvSpPr>
          <p:spPr>
            <a:xfrm>
              <a:off x="6036807" y="2500634"/>
              <a:ext cx="2133918" cy="369332"/>
            </a:xfrm>
            <a:prstGeom prst="rect">
              <a:avLst/>
            </a:prstGeom>
            <a:noFill/>
          </p:spPr>
          <p:txBody>
            <a:bodyPr wrap="none" rtlCol="0">
              <a:spAutoFit/>
            </a:bodyPr>
            <a:lstStyle/>
            <a:p>
              <a:r>
                <a:rPr lang="en-US" sz="1800" dirty="0"/>
                <a:t>angular distribution</a:t>
              </a:r>
            </a:p>
          </p:txBody>
        </p:sp>
      </p:grpSp>
      <p:sp>
        <p:nvSpPr>
          <p:cNvPr id="35" name="Footer Placeholder 4"/>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Tree>
    <p:extLst>
      <p:ext uri="{BB962C8B-B14F-4D97-AF65-F5344CB8AC3E}">
        <p14:creationId xmlns:p14="http://schemas.microsoft.com/office/powerpoint/2010/main" val="335423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648464"/>
            <a:ext cx="9129728" cy="1015663"/>
          </a:xfrm>
          <a:prstGeom prst="rect">
            <a:avLst/>
          </a:prstGeom>
          <a:noFill/>
        </p:spPr>
        <p:txBody>
          <a:bodyPr wrap="square" rtlCol="0">
            <a:spAutoFit/>
          </a:bodyPr>
          <a:lstStyle/>
          <a:p>
            <a:pPr algn="ctr"/>
            <a:r>
              <a:rPr lang="en-US" sz="2000" dirty="0"/>
              <a:t>Still (mostly) a mystery!  No significant clustering observed in 6 years of data (82 events)</a:t>
            </a:r>
          </a:p>
          <a:p>
            <a:pPr algn="ctr"/>
            <a:r>
              <a:rPr lang="en-US" sz="2000" dirty="0"/>
              <a:t>8 sigma significance; some obvious source classes ruled out</a:t>
            </a:r>
          </a:p>
        </p:txBody>
      </p:sp>
      <p:sp>
        <p:nvSpPr>
          <p:cNvPr id="8"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sz="3200" dirty="0">
                <a:solidFill>
                  <a:schemeClr val="tx1"/>
                </a:solidFill>
              </a:rPr>
              <a:t>What is producing these </a:t>
            </a:r>
            <a:r>
              <a:rPr lang="en-US" sz="3200" dirty="0" err="1">
                <a:solidFill>
                  <a:schemeClr val="tx1"/>
                </a:solidFill>
              </a:rPr>
              <a:t>TeV</a:t>
            </a:r>
            <a:r>
              <a:rPr lang="en-US" sz="3200" dirty="0">
                <a:solidFill>
                  <a:schemeClr val="tx1"/>
                </a:solidFill>
              </a:rPr>
              <a:t> and </a:t>
            </a:r>
            <a:r>
              <a:rPr lang="en-US" sz="3200" dirty="0" err="1">
                <a:solidFill>
                  <a:schemeClr val="tx1"/>
                </a:solidFill>
              </a:rPr>
              <a:t>PeV</a:t>
            </a:r>
            <a:r>
              <a:rPr lang="en-US" sz="3200" dirty="0">
                <a:solidFill>
                  <a:schemeClr val="tx1"/>
                </a:solidFill>
              </a:rPr>
              <a:t> neutrinos?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300" y="647800"/>
            <a:ext cx="8369300" cy="5082194"/>
          </a:xfrm>
          <a:prstGeom prst="rect">
            <a:avLst/>
          </a:prstGeom>
        </p:spPr>
      </p:pic>
      <p:sp>
        <p:nvSpPr>
          <p:cNvPr id="13" name="TextBox 12"/>
          <p:cNvSpPr txBox="1"/>
          <p:nvPr/>
        </p:nvSpPr>
        <p:spPr>
          <a:xfrm>
            <a:off x="191729" y="1075016"/>
            <a:ext cx="3352800" cy="646331"/>
          </a:xfrm>
          <a:prstGeom prst="rect">
            <a:avLst/>
          </a:prstGeom>
          <a:noFill/>
        </p:spPr>
        <p:txBody>
          <a:bodyPr wrap="square" rtlCol="0">
            <a:spAutoFit/>
          </a:bodyPr>
          <a:lstStyle/>
          <a:p>
            <a:r>
              <a:rPr lang="en-US" sz="1800" dirty="0" err="1"/>
              <a:t>IceCube</a:t>
            </a:r>
            <a:r>
              <a:rPr lang="en-US" sz="1800" dirty="0"/>
              <a:t>, 1710.01191</a:t>
            </a:r>
          </a:p>
          <a:p>
            <a:r>
              <a:rPr lang="en-US" sz="1800" dirty="0"/>
              <a:t>(ICRC)</a:t>
            </a:r>
          </a:p>
        </p:txBody>
      </p:sp>
      <p:sp>
        <p:nvSpPr>
          <p:cNvPr id="14" name="Footer Placeholder 3">
            <a:extLst>
              <a:ext uri="{FF2B5EF4-FFF2-40B4-BE49-F238E27FC236}">
                <a16:creationId xmlns:a16="http://schemas.microsoft.com/office/drawing/2014/main" id="{C3B188BD-D196-704C-A7E9-DC22F2DB0B01}"/>
              </a:ext>
            </a:extLst>
          </p:cNvPr>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15" name="Slide Number Placeholder 4">
            <a:extLst>
              <a:ext uri="{FF2B5EF4-FFF2-40B4-BE49-F238E27FC236}">
                <a16:creationId xmlns:a16="http://schemas.microsoft.com/office/drawing/2014/main" id="{9FB97CED-7713-6E4C-A4AB-3F23130F0562}"/>
              </a:ext>
            </a:extLst>
          </p:cNvPr>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70</a:t>
            </a:fld>
            <a:endParaRPr lang="en-US" dirty="0"/>
          </a:p>
        </p:txBody>
      </p:sp>
    </p:spTree>
    <p:extLst>
      <p:ext uri="{BB962C8B-B14F-4D97-AF65-F5344CB8AC3E}">
        <p14:creationId xmlns:p14="http://schemas.microsoft.com/office/powerpoint/2010/main" val="8736907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869952"/>
            <a:ext cx="4772607" cy="3473448"/>
          </a:xfrm>
          <a:prstGeom prst="rect">
            <a:avLst/>
          </a:prstGeom>
        </p:spPr>
      </p:pic>
      <p:sp>
        <p:nvSpPr>
          <p:cNvPr id="2" name="Title 1"/>
          <p:cNvSpPr>
            <a:spLocks noGrp="1"/>
          </p:cNvSpPr>
          <p:nvPr>
            <p:ph type="title"/>
          </p:nvPr>
        </p:nvSpPr>
        <p:spPr>
          <a:xfrm>
            <a:off x="381000" y="0"/>
            <a:ext cx="8229600" cy="762000"/>
          </a:xfrm>
        </p:spPr>
        <p:txBody>
          <a:bodyPr/>
          <a:lstStyle/>
          <a:p>
            <a:r>
              <a:rPr lang="en-US" dirty="0"/>
              <a:t>MeV neutrino detection with </a:t>
            </a:r>
            <a:r>
              <a:rPr lang="en-US" dirty="0" err="1"/>
              <a:t>IceCube</a:t>
            </a:r>
            <a:r>
              <a:rPr lang="en-US" dirty="0"/>
              <a:t>,</a:t>
            </a:r>
            <a:br>
              <a:rPr lang="en-US" dirty="0"/>
            </a:br>
            <a:r>
              <a:rPr lang="en-US" dirty="0"/>
              <a:t>for supernovae and other transients</a:t>
            </a:r>
          </a:p>
        </p:txBody>
      </p:sp>
      <p:sp>
        <p:nvSpPr>
          <p:cNvPr id="3" name="Content Placeholder 2"/>
          <p:cNvSpPr>
            <a:spLocks noGrp="1"/>
          </p:cNvSpPr>
          <p:nvPr>
            <p:ph idx="1"/>
          </p:nvPr>
        </p:nvSpPr>
        <p:spPr>
          <a:xfrm>
            <a:off x="3312" y="4267200"/>
            <a:ext cx="8912087" cy="2590800"/>
          </a:xfrm>
        </p:spPr>
        <p:txBody>
          <a:bodyPr/>
          <a:lstStyle/>
          <a:p>
            <a:r>
              <a:rPr lang="en-US" sz="1800" dirty="0"/>
              <a:t>Above 1.8 MeV, electron anti neutrinos induce inverse beta decay, producing a neutron and a positron</a:t>
            </a:r>
          </a:p>
          <a:p>
            <a:r>
              <a:rPr lang="en-US" sz="1800" dirty="0"/>
              <a:t>Positron produces Cherenkov photons before annihilating</a:t>
            </a:r>
          </a:p>
          <a:p>
            <a:r>
              <a:rPr lang="en-US" sz="1800" dirty="0"/>
              <a:t>Each photomultiplier tube can detect a local sphere of neutrino interactions</a:t>
            </a:r>
          </a:p>
          <a:p>
            <a:r>
              <a:rPr lang="en-US" sz="1800" dirty="0"/>
              <a:t>A burst of MeV neutrinos is detectable as a cumulative rise in the photon rates across many photomultiplier tubes</a:t>
            </a:r>
          </a:p>
          <a:p>
            <a:r>
              <a:rPr lang="en-US" sz="1800" dirty="0"/>
              <a:t>Useful for detecting supernova neutrinos and other MeV neutrino bursts</a:t>
            </a:r>
          </a:p>
        </p:txBody>
      </p:sp>
      <p:sp>
        <p:nvSpPr>
          <p:cNvPr id="5" name="TextBox 4"/>
          <p:cNvSpPr txBox="1"/>
          <p:nvPr/>
        </p:nvSpPr>
        <p:spPr>
          <a:xfrm>
            <a:off x="3124200" y="2383910"/>
            <a:ext cx="3425297" cy="369332"/>
          </a:xfrm>
          <a:prstGeom prst="rect">
            <a:avLst/>
          </a:prstGeom>
          <a:noFill/>
        </p:spPr>
        <p:txBody>
          <a:bodyPr wrap="none" rtlCol="0">
            <a:spAutoFit/>
          </a:bodyPr>
          <a:lstStyle/>
          <a:p>
            <a:r>
              <a:rPr lang="en-US" sz="1800" dirty="0" err="1"/>
              <a:t>IceCube</a:t>
            </a:r>
            <a:r>
              <a:rPr lang="en-US" sz="1800" dirty="0"/>
              <a:t>, A&amp;A 535, A109 (2011)</a:t>
            </a:r>
          </a:p>
        </p:txBody>
      </p:sp>
      <p:sp>
        <p:nvSpPr>
          <p:cNvPr id="4" name="Footer Placeholder 3"/>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71</a:t>
            </a:fld>
            <a:endParaRPr lang="en-US" dirty="0"/>
          </a:p>
        </p:txBody>
      </p:sp>
    </p:spTree>
    <p:extLst>
      <p:ext uri="{BB962C8B-B14F-4D97-AF65-F5344CB8AC3E}">
        <p14:creationId xmlns:p14="http://schemas.microsoft.com/office/powerpoint/2010/main" val="9805901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74"/>
            <a:ext cx="8229600" cy="1143000"/>
          </a:xfrm>
        </p:spPr>
        <p:txBody>
          <a:bodyPr/>
          <a:lstStyle/>
          <a:p>
            <a:r>
              <a:rPr lang="en-US" dirty="0"/>
              <a:t>Measurement of neutrino-nucleon cross section using Earth absorption</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72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556419"/>
            <a:ext cx="8875059" cy="6858000"/>
          </a:xfrm>
          <a:prstGeom prst="rect">
            <a:avLst/>
          </a:prstGeom>
        </p:spPr>
      </p:pic>
      <p:sp>
        <p:nvSpPr>
          <p:cNvPr id="7" name="TextBox 6"/>
          <p:cNvSpPr txBox="1"/>
          <p:nvPr/>
        </p:nvSpPr>
        <p:spPr>
          <a:xfrm>
            <a:off x="4800600" y="5595494"/>
            <a:ext cx="3493264" cy="369332"/>
          </a:xfrm>
          <a:prstGeom prst="rect">
            <a:avLst/>
          </a:prstGeom>
          <a:noFill/>
        </p:spPr>
        <p:txBody>
          <a:bodyPr wrap="none" rtlCol="0">
            <a:spAutoFit/>
          </a:bodyPr>
          <a:lstStyle/>
          <a:p>
            <a:r>
              <a:rPr lang="en-US" sz="1800" dirty="0" err="1"/>
              <a:t>IceCube</a:t>
            </a:r>
            <a:r>
              <a:rPr lang="en-US" sz="1800" dirty="0"/>
              <a:t>, Nature 551 (2017) 596</a:t>
            </a:r>
          </a:p>
        </p:txBody>
      </p:sp>
    </p:spTree>
    <p:extLst>
      <p:ext uri="{BB962C8B-B14F-4D97-AF65-F5344CB8AC3E}">
        <p14:creationId xmlns:p14="http://schemas.microsoft.com/office/powerpoint/2010/main" val="103862410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71" y="530110"/>
            <a:ext cx="8163859" cy="6308436"/>
          </a:xfrm>
          <a:prstGeom prst="rect">
            <a:avLst/>
          </a:prstGeom>
        </p:spPr>
      </p:pic>
      <p:sp>
        <p:nvSpPr>
          <p:cNvPr id="2" name="Title 1"/>
          <p:cNvSpPr>
            <a:spLocks noGrp="1"/>
          </p:cNvSpPr>
          <p:nvPr>
            <p:ph type="title"/>
          </p:nvPr>
        </p:nvSpPr>
        <p:spPr>
          <a:xfrm>
            <a:off x="457200" y="7374"/>
            <a:ext cx="8229600" cy="1143000"/>
          </a:xfrm>
        </p:spPr>
        <p:txBody>
          <a:bodyPr/>
          <a:lstStyle/>
          <a:p>
            <a:r>
              <a:rPr lang="en-US" dirty="0"/>
              <a:t>Measurement of neutrino-nucleon cross section</a:t>
            </a:r>
            <a:br>
              <a:rPr lang="en-US" dirty="0"/>
            </a:br>
            <a:r>
              <a:rPr lang="en-US" dirty="0"/>
              <a:t>using Earth absorption</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73</a:t>
            </a:fld>
            <a:endParaRPr lang="en-US" dirty="0"/>
          </a:p>
        </p:txBody>
      </p:sp>
      <p:sp>
        <p:nvSpPr>
          <p:cNvPr id="7" name="TextBox 6"/>
          <p:cNvSpPr txBox="1"/>
          <p:nvPr/>
        </p:nvSpPr>
        <p:spPr>
          <a:xfrm>
            <a:off x="2825368" y="6218281"/>
            <a:ext cx="3493264" cy="369332"/>
          </a:xfrm>
          <a:prstGeom prst="rect">
            <a:avLst/>
          </a:prstGeom>
          <a:noFill/>
        </p:spPr>
        <p:txBody>
          <a:bodyPr wrap="none" rtlCol="0">
            <a:spAutoFit/>
          </a:bodyPr>
          <a:lstStyle/>
          <a:p>
            <a:r>
              <a:rPr lang="en-US" sz="1800" dirty="0" err="1"/>
              <a:t>IceCube</a:t>
            </a:r>
            <a:r>
              <a:rPr lang="en-US" sz="1800" dirty="0"/>
              <a:t>, Nature 551 (2017) 596</a:t>
            </a:r>
          </a:p>
        </p:txBody>
      </p:sp>
    </p:spTree>
    <p:extLst>
      <p:ext uri="{BB962C8B-B14F-4D97-AF65-F5344CB8AC3E}">
        <p14:creationId xmlns:p14="http://schemas.microsoft.com/office/powerpoint/2010/main" val="18865407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800" dirty="0"/>
              <a:t>Astrophysical neutrino flavor ratio with 7.5 </a:t>
            </a:r>
            <a:r>
              <a:rPr lang="en-US" sz="2800" dirty="0" err="1"/>
              <a:t>yr</a:t>
            </a:r>
            <a:r>
              <a:rPr lang="en-US" sz="2800" dirty="0"/>
              <a:t> HESE events</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74</a:t>
            </a:fld>
            <a:endParaRPr lang="en-US" dirty="0"/>
          </a:p>
        </p:txBody>
      </p:sp>
      <p:pic>
        <p:nvPicPr>
          <p:cNvPr id="6" name="Picture 5" descr="flavor_triang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979" y="1143000"/>
            <a:ext cx="8305800" cy="5290004"/>
          </a:xfrm>
          <a:prstGeom prst="rect">
            <a:avLst/>
          </a:prstGeom>
        </p:spPr>
      </p:pic>
    </p:spTree>
    <p:extLst>
      <p:ext uri="{BB962C8B-B14F-4D97-AF65-F5344CB8AC3E}">
        <p14:creationId xmlns:p14="http://schemas.microsoft.com/office/powerpoint/2010/main" val="9606846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855"/>
            <a:ext cx="9143999" cy="1143000"/>
          </a:xfrm>
        </p:spPr>
        <p:txBody>
          <a:bodyPr/>
          <a:lstStyle/>
          <a:p>
            <a:r>
              <a:rPr lang="en-US" sz="2800" dirty="0"/>
              <a:t>High-energy starting events (7.5 years)</a:t>
            </a:r>
            <a:br>
              <a:rPr lang="en-US" sz="2800" dirty="0"/>
            </a:br>
            <a:r>
              <a:rPr lang="en-US" sz="2800" dirty="0"/>
              <a:t>Discovery of two double-cascade events</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75</a:t>
            </a:fld>
            <a:endParaRPr lang="en-US" dirty="0"/>
          </a:p>
        </p:txBody>
      </p:sp>
      <p:pic>
        <p:nvPicPr>
          <p:cNvPr id="11" name="Picture 10" descr="2D_histogra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47800"/>
            <a:ext cx="9144000" cy="3735949"/>
          </a:xfrm>
          <a:prstGeom prst="rect">
            <a:avLst/>
          </a:prstGeom>
        </p:spPr>
      </p:pic>
    </p:spTree>
    <p:extLst>
      <p:ext uri="{BB962C8B-B14F-4D97-AF65-F5344CB8AC3E}">
        <p14:creationId xmlns:p14="http://schemas.microsoft.com/office/powerpoint/2010/main" val="10331163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ic59_ub_ns.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2398" y="609600"/>
            <a:ext cx="6379204" cy="52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itle 1"/>
          <p:cNvSpPr>
            <a:spLocks noGrp="1"/>
          </p:cNvSpPr>
          <p:nvPr>
            <p:ph type="title"/>
          </p:nvPr>
        </p:nvSpPr>
        <p:spPr>
          <a:xfrm>
            <a:off x="0" y="20638"/>
            <a:ext cx="9144000" cy="779462"/>
          </a:xfrm>
        </p:spPr>
        <p:txBody>
          <a:bodyPr/>
          <a:lstStyle/>
          <a:p>
            <a:r>
              <a:rPr lang="en-US" altLang="en-US" dirty="0"/>
              <a:t>Validation of direction reconstruction with Moon shadow</a:t>
            </a:r>
          </a:p>
        </p:txBody>
      </p:sp>
      <p:sp>
        <p:nvSpPr>
          <p:cNvPr id="30726" name="Rectangle 7"/>
          <p:cNvSpPr>
            <a:spLocks noChangeArrowheads="1"/>
          </p:cNvSpPr>
          <p:nvPr/>
        </p:nvSpPr>
        <p:spPr bwMode="auto">
          <a:xfrm>
            <a:off x="2590800" y="1447800"/>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err="1">
                <a:solidFill>
                  <a:schemeClr val="bg1"/>
                </a:solidFill>
              </a:rPr>
              <a:t>IceCube</a:t>
            </a:r>
            <a:r>
              <a:rPr lang="en-US" altLang="en-US" sz="1800" dirty="0">
                <a:solidFill>
                  <a:schemeClr val="bg1"/>
                </a:solidFill>
              </a:rPr>
              <a:t>, PRD 89 (2014) 102004</a:t>
            </a:r>
          </a:p>
        </p:txBody>
      </p:sp>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76</a:t>
            </a:fld>
            <a:endParaRPr lang="en-US" dirty="0"/>
          </a:p>
        </p:txBody>
      </p:sp>
      <p:sp>
        <p:nvSpPr>
          <p:cNvPr id="4" name="TextBox 3"/>
          <p:cNvSpPr txBox="1"/>
          <p:nvPr/>
        </p:nvSpPr>
        <p:spPr>
          <a:xfrm>
            <a:off x="1447800" y="5816285"/>
            <a:ext cx="6194103" cy="707886"/>
          </a:xfrm>
          <a:prstGeom prst="rect">
            <a:avLst/>
          </a:prstGeom>
          <a:noFill/>
        </p:spPr>
        <p:txBody>
          <a:bodyPr wrap="square" rtlCol="0">
            <a:spAutoFit/>
          </a:bodyPr>
          <a:lstStyle/>
          <a:p>
            <a:pPr algn="ctr"/>
            <a:r>
              <a:rPr lang="en-US" sz="2000" dirty="0"/>
              <a:t>Expect these ~40 </a:t>
            </a:r>
            <a:r>
              <a:rPr lang="en-US" sz="2000" dirty="0" err="1"/>
              <a:t>TeV</a:t>
            </a:r>
            <a:r>
              <a:rPr lang="en-US" sz="2000" dirty="0"/>
              <a:t> (median) primary cosmic rays to be deflected by ~0.1°in geomagnetic field</a:t>
            </a:r>
          </a:p>
        </p:txBody>
      </p:sp>
    </p:spTree>
    <p:extLst>
      <p:ext uri="{BB962C8B-B14F-4D97-AF65-F5344CB8AC3E}">
        <p14:creationId xmlns:p14="http://schemas.microsoft.com/office/powerpoint/2010/main" val="2261663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452" y="-36871"/>
            <a:ext cx="8229600" cy="722671"/>
          </a:xfrm>
        </p:spPr>
        <p:txBody>
          <a:bodyPr/>
          <a:lstStyle/>
          <a:p>
            <a:r>
              <a:rPr lang="en-US" dirty="0"/>
              <a:t>Neutrino oscillations</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77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66800"/>
            <a:ext cx="6767052" cy="5075289"/>
          </a:xfrm>
          <a:prstGeom prst="rect">
            <a:avLst/>
          </a:prstGeom>
        </p:spPr>
      </p:pic>
      <p:sp>
        <p:nvSpPr>
          <p:cNvPr id="7" name="TextBox 6"/>
          <p:cNvSpPr txBox="1"/>
          <p:nvPr/>
        </p:nvSpPr>
        <p:spPr>
          <a:xfrm>
            <a:off x="6803166" y="1219200"/>
            <a:ext cx="2340834" cy="707886"/>
          </a:xfrm>
          <a:prstGeom prst="rect">
            <a:avLst/>
          </a:prstGeom>
          <a:noFill/>
        </p:spPr>
        <p:txBody>
          <a:bodyPr wrap="none" rtlCol="0">
            <a:spAutoFit/>
          </a:bodyPr>
          <a:lstStyle/>
          <a:p>
            <a:pPr algn="r"/>
            <a:r>
              <a:rPr lang="en-US" sz="2000" dirty="0" err="1"/>
              <a:t>IceCube</a:t>
            </a:r>
            <a:r>
              <a:rPr lang="en-US" sz="2000" dirty="0"/>
              <a:t>, PRL 120,</a:t>
            </a:r>
          </a:p>
          <a:p>
            <a:pPr algn="r"/>
            <a:r>
              <a:rPr lang="en-US" sz="2000" dirty="0"/>
              <a:t>071801 (2018)</a:t>
            </a:r>
          </a:p>
        </p:txBody>
      </p:sp>
    </p:spTree>
    <p:extLst>
      <p:ext uri="{BB962C8B-B14F-4D97-AF65-F5344CB8AC3E}">
        <p14:creationId xmlns:p14="http://schemas.microsoft.com/office/powerpoint/2010/main" val="13611800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16"/>
            <a:ext cx="8229600" cy="868362"/>
          </a:xfrm>
        </p:spPr>
        <p:txBody>
          <a:bodyPr/>
          <a:lstStyle/>
          <a:p>
            <a:r>
              <a:rPr lang="en-US" dirty="0"/>
              <a:t>Sterile neutrino search</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78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72784"/>
            <a:ext cx="5992367" cy="5115060"/>
          </a:xfrm>
          <a:prstGeom prst="rect">
            <a:avLst/>
          </a:prstGeom>
        </p:spPr>
      </p:pic>
      <p:sp>
        <p:nvSpPr>
          <p:cNvPr id="7" name="TextBox 6"/>
          <p:cNvSpPr txBox="1"/>
          <p:nvPr/>
        </p:nvSpPr>
        <p:spPr>
          <a:xfrm>
            <a:off x="2587193" y="6143752"/>
            <a:ext cx="3969613" cy="400110"/>
          </a:xfrm>
          <a:prstGeom prst="rect">
            <a:avLst/>
          </a:prstGeom>
          <a:noFill/>
        </p:spPr>
        <p:txBody>
          <a:bodyPr wrap="none" rtlCol="0">
            <a:spAutoFit/>
          </a:bodyPr>
          <a:lstStyle/>
          <a:p>
            <a:r>
              <a:rPr lang="en-US" sz="2000" dirty="0" err="1"/>
              <a:t>IceCube</a:t>
            </a:r>
            <a:r>
              <a:rPr lang="en-US" sz="2000" dirty="0"/>
              <a:t>, PRD 95, 112002 (2017)</a:t>
            </a:r>
          </a:p>
        </p:txBody>
      </p:sp>
      <p:sp>
        <p:nvSpPr>
          <p:cNvPr id="9" name="TextBox 8"/>
          <p:cNvSpPr txBox="1"/>
          <p:nvPr/>
        </p:nvSpPr>
        <p:spPr>
          <a:xfrm>
            <a:off x="2286000" y="4648200"/>
            <a:ext cx="1056700" cy="400110"/>
          </a:xfrm>
          <a:prstGeom prst="rect">
            <a:avLst/>
          </a:prstGeom>
          <a:noFill/>
        </p:spPr>
        <p:txBody>
          <a:bodyPr wrap="none" rtlCol="0">
            <a:spAutoFit/>
          </a:bodyPr>
          <a:lstStyle/>
          <a:p>
            <a:r>
              <a:rPr lang="en-US" sz="2000"/>
              <a:t>allowed</a:t>
            </a:r>
          </a:p>
        </p:txBody>
      </p:sp>
      <p:sp>
        <p:nvSpPr>
          <p:cNvPr id="10" name="TextBox 9"/>
          <p:cNvSpPr txBox="1"/>
          <p:nvPr/>
        </p:nvSpPr>
        <p:spPr>
          <a:xfrm>
            <a:off x="4564561" y="3199481"/>
            <a:ext cx="1212191" cy="400110"/>
          </a:xfrm>
          <a:prstGeom prst="rect">
            <a:avLst/>
          </a:prstGeom>
          <a:noFill/>
        </p:spPr>
        <p:txBody>
          <a:bodyPr wrap="none" rtlCol="0">
            <a:spAutoFit/>
          </a:bodyPr>
          <a:lstStyle/>
          <a:p>
            <a:r>
              <a:rPr lang="en-US" sz="2000" dirty="0"/>
              <a:t>excluded</a:t>
            </a:r>
          </a:p>
        </p:txBody>
      </p:sp>
    </p:spTree>
    <p:extLst>
      <p:ext uri="{BB962C8B-B14F-4D97-AF65-F5344CB8AC3E}">
        <p14:creationId xmlns:p14="http://schemas.microsoft.com/office/powerpoint/2010/main" val="121461835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9011F-25C1-B242-9BC5-5DD95CD5ACE8}"/>
              </a:ext>
            </a:extLst>
          </p:cNvPr>
          <p:cNvSpPr>
            <a:spLocks noGrp="1"/>
          </p:cNvSpPr>
          <p:nvPr>
            <p:ph type="title"/>
          </p:nvPr>
        </p:nvSpPr>
        <p:spPr/>
        <p:txBody>
          <a:bodyPr/>
          <a:lstStyle/>
          <a:p>
            <a:r>
              <a:rPr lang="en-US" dirty="0"/>
              <a:t>ULIRGs</a:t>
            </a:r>
          </a:p>
        </p:txBody>
      </p:sp>
      <p:sp>
        <p:nvSpPr>
          <p:cNvPr id="3" name="Content Placeholder 2">
            <a:extLst>
              <a:ext uri="{FF2B5EF4-FFF2-40B4-BE49-F238E27FC236}">
                <a16:creationId xmlns:a16="http://schemas.microsoft.com/office/drawing/2014/main" id="{4FE6128B-4BAF-A74A-A180-9C8560D77469}"/>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572D6307-E22F-694D-8EAF-50B9B5E44DE0}"/>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ACBF8AAE-5F75-FA47-93A3-3389EB9F9DCD}"/>
              </a:ext>
            </a:extLst>
          </p:cNvPr>
          <p:cNvSpPr>
            <a:spLocks noGrp="1"/>
          </p:cNvSpPr>
          <p:nvPr>
            <p:ph type="sldNum" sz="quarter" idx="4"/>
          </p:nvPr>
        </p:nvSpPr>
        <p:spPr/>
        <p:txBody>
          <a:bodyPr/>
          <a:lstStyle/>
          <a:p>
            <a:pPr>
              <a:defRPr/>
            </a:pPr>
            <a:fld id="{FE987253-B894-114D-BDC2-8F3A1EBD88EF}" type="slidenum">
              <a:rPr lang="en-US" smtClean="0"/>
              <a:pPr>
                <a:defRPr/>
              </a:pPr>
              <a:t>79</a:t>
            </a:fld>
            <a:endParaRPr lang="en-US" dirty="0"/>
          </a:p>
        </p:txBody>
      </p:sp>
    </p:spTree>
    <p:extLst>
      <p:ext uri="{BB962C8B-B14F-4D97-AF65-F5344CB8AC3E}">
        <p14:creationId xmlns:p14="http://schemas.microsoft.com/office/powerpoint/2010/main" val="19538441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720001" y="895290"/>
            <a:ext cx="6976199" cy="5657910"/>
            <a:chOff x="1797001" y="895290"/>
            <a:chExt cx="6976199" cy="565791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001" y="895290"/>
              <a:ext cx="6976199" cy="5580959"/>
            </a:xfrm>
            <a:prstGeom prst="rect">
              <a:avLst/>
            </a:prstGeom>
          </p:spPr>
        </p:pic>
        <p:sp>
          <p:nvSpPr>
            <p:cNvPr id="3" name="TextBox 2"/>
            <p:cNvSpPr txBox="1"/>
            <p:nvPr/>
          </p:nvSpPr>
          <p:spPr>
            <a:xfrm>
              <a:off x="6501001" y="6153090"/>
              <a:ext cx="811441" cy="400110"/>
            </a:xfrm>
            <a:prstGeom prst="rect">
              <a:avLst/>
            </a:prstGeom>
            <a:noFill/>
          </p:spPr>
          <p:txBody>
            <a:bodyPr wrap="none" rtlCol="0">
              <a:spAutoFit/>
            </a:bodyPr>
            <a:lstStyle/>
            <a:p>
              <a:r>
                <a:rPr lang="en-US" sz="2000" dirty="0"/>
                <a:t>North</a:t>
              </a:r>
            </a:p>
          </p:txBody>
        </p:sp>
        <p:sp>
          <p:nvSpPr>
            <p:cNvPr id="9" name="TextBox 8"/>
            <p:cNvSpPr txBox="1"/>
            <p:nvPr/>
          </p:nvSpPr>
          <p:spPr>
            <a:xfrm>
              <a:off x="2386201" y="6153090"/>
              <a:ext cx="854721" cy="400110"/>
            </a:xfrm>
            <a:prstGeom prst="rect">
              <a:avLst/>
            </a:prstGeom>
            <a:noFill/>
          </p:spPr>
          <p:txBody>
            <a:bodyPr wrap="none" rtlCol="0">
              <a:spAutoFit/>
            </a:bodyPr>
            <a:lstStyle/>
            <a:p>
              <a:r>
                <a:rPr lang="en-US" sz="2000" dirty="0"/>
                <a:t>South</a:t>
              </a:r>
            </a:p>
          </p:txBody>
        </p:sp>
      </p:grpSp>
      <p:sp>
        <p:nvSpPr>
          <p:cNvPr id="2" name="Title 1"/>
          <p:cNvSpPr>
            <a:spLocks noGrp="1"/>
          </p:cNvSpPr>
          <p:nvPr>
            <p:ph type="title"/>
          </p:nvPr>
        </p:nvSpPr>
        <p:spPr>
          <a:xfrm>
            <a:off x="0" y="0"/>
            <a:ext cx="9144000" cy="1143000"/>
          </a:xfrm>
        </p:spPr>
        <p:txBody>
          <a:bodyPr/>
          <a:lstStyle/>
          <a:p>
            <a:r>
              <a:rPr lang="en-US" dirty="0"/>
              <a:t>Complementary sky coverage of </a:t>
            </a:r>
            <a:r>
              <a:rPr lang="en-US" dirty="0" err="1"/>
              <a:t>IceCube</a:t>
            </a:r>
            <a:r>
              <a:rPr lang="en-US" dirty="0"/>
              <a:t> and ANTARES/KM3NeT</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8</a:t>
            </a:fld>
            <a:endParaRPr lang="en-US" dirty="0"/>
          </a:p>
        </p:txBody>
      </p:sp>
      <p:sp>
        <p:nvSpPr>
          <p:cNvPr id="8" name="TextBox 7"/>
          <p:cNvSpPr txBox="1"/>
          <p:nvPr/>
        </p:nvSpPr>
        <p:spPr>
          <a:xfrm>
            <a:off x="6810477" y="5059114"/>
            <a:ext cx="2193742" cy="646331"/>
          </a:xfrm>
          <a:prstGeom prst="rect">
            <a:avLst/>
          </a:prstGeom>
          <a:noFill/>
        </p:spPr>
        <p:txBody>
          <a:bodyPr wrap="none" rtlCol="0">
            <a:spAutoFit/>
          </a:bodyPr>
          <a:lstStyle/>
          <a:p>
            <a:pPr algn="r"/>
            <a:r>
              <a:rPr lang="en-US" sz="1800" dirty="0" err="1">
                <a:solidFill>
                  <a:srgbClr val="0070C0"/>
                </a:solidFill>
                <a:hlinkClick r:id="rId4">
                  <a:extLst>
                    <a:ext uri="{A12FA001-AC4F-418D-AE19-62706E023703}">
                      <ahyp:hlinkClr xmlns:ahyp="http://schemas.microsoft.com/office/drawing/2018/hyperlinkcolor" val="tx"/>
                    </a:ext>
                  </a:extLst>
                </a:hlinkClick>
              </a:rPr>
              <a:t>IceCube</a:t>
            </a:r>
            <a:r>
              <a:rPr lang="en-US" sz="1800" dirty="0">
                <a:solidFill>
                  <a:srgbClr val="0070C0"/>
                </a:solidFill>
                <a:hlinkClick r:id="rId4">
                  <a:extLst>
                    <a:ext uri="{A12FA001-AC4F-418D-AE19-62706E023703}">
                      <ahyp:hlinkClr xmlns:ahyp="http://schemas.microsoft.com/office/drawing/2018/hyperlinkcolor" val="tx"/>
                    </a:ext>
                  </a:extLst>
                </a:hlinkClick>
              </a:rPr>
              <a:t>,</a:t>
            </a:r>
          </a:p>
          <a:p>
            <a:pPr algn="r"/>
            <a:r>
              <a:rPr lang="en-US" sz="1800" dirty="0" err="1">
                <a:solidFill>
                  <a:srgbClr val="0070C0"/>
                </a:solidFill>
                <a:hlinkClick r:id="rId4">
                  <a:extLst>
                    <a:ext uri="{A12FA001-AC4F-418D-AE19-62706E023703}">
                      <ahyp:hlinkClr xmlns:ahyp="http://schemas.microsoft.com/office/drawing/2018/hyperlinkcolor" val="tx"/>
                    </a:ext>
                  </a:extLst>
                </a:hlinkClick>
              </a:rPr>
              <a:t>ApJ</a:t>
            </a:r>
            <a:r>
              <a:rPr lang="en-US" sz="1800" dirty="0">
                <a:solidFill>
                  <a:srgbClr val="0070C0"/>
                </a:solidFill>
                <a:hlinkClick r:id="rId4">
                  <a:extLst>
                    <a:ext uri="{A12FA001-AC4F-418D-AE19-62706E023703}">
                      <ahyp:hlinkClr xmlns:ahyp="http://schemas.microsoft.com/office/drawing/2018/hyperlinkcolor" val="tx"/>
                    </a:ext>
                  </a:extLst>
                </a:hlinkClick>
              </a:rPr>
              <a:t> 857 (2018) 117</a:t>
            </a:r>
            <a:endParaRPr lang="en-US" sz="1800" dirty="0">
              <a:solidFill>
                <a:srgbClr val="0070C0"/>
              </a:solidFill>
            </a:endParaRPr>
          </a:p>
        </p:txBody>
      </p:sp>
    </p:spTree>
    <p:extLst>
      <p:ext uri="{BB962C8B-B14F-4D97-AF65-F5344CB8AC3E}">
        <p14:creationId xmlns:p14="http://schemas.microsoft.com/office/powerpoint/2010/main" val="144377443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1700"/>
          </a:xfrm>
        </p:spPr>
        <p:txBody>
          <a:bodyPr/>
          <a:lstStyle/>
          <a:p>
            <a:r>
              <a:rPr lang="en-US" dirty="0"/>
              <a:t>Declination distribution of starting events</a:t>
            </a:r>
            <a:br>
              <a:rPr lang="en-US" dirty="0"/>
            </a:br>
            <a:r>
              <a:rPr lang="en-US" dirty="0"/>
              <a:t>(four years)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731820"/>
            <a:ext cx="6553200" cy="5761055"/>
          </a:xfrm>
          <a:prstGeom prst="rect">
            <a:avLst/>
          </a:prstGeom>
        </p:spPr>
      </p:pic>
      <p:sp>
        <p:nvSpPr>
          <p:cNvPr id="8" name="Rectangle 7"/>
          <p:cNvSpPr/>
          <p:nvPr/>
        </p:nvSpPr>
        <p:spPr>
          <a:xfrm>
            <a:off x="6184900" y="6396037"/>
            <a:ext cx="25019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dirty="0">
                <a:solidFill>
                  <a:schemeClr val="tx1"/>
                </a:solidFill>
              </a:rPr>
              <a:t>Science 342 (2013) 947</a:t>
            </a:r>
          </a:p>
        </p:txBody>
      </p:sp>
      <p:sp>
        <p:nvSpPr>
          <p:cNvPr id="3" name="Footer Placeholder 2"/>
          <p:cNvSpPr>
            <a:spLocks noGrp="1"/>
          </p:cNvSpPr>
          <p:nvPr>
            <p:ph type="ftr" sz="quarter" idx="3"/>
          </p:nvPr>
        </p:nvSpPr>
        <p:spPr/>
        <p:txBody>
          <a:bodyPr/>
          <a:lstStyle/>
          <a:p>
            <a:pPr>
              <a:defRPr/>
            </a:pPr>
            <a:r>
              <a:rPr lang="en-US"/>
              <a:t>Justin Vandenbroucke                           High-energy (astrophysical) neutrinos</a:t>
            </a:r>
            <a:endParaRPr lang="en-US" dirty="0"/>
          </a:p>
        </p:txBody>
      </p:sp>
      <p:sp>
        <p:nvSpPr>
          <p:cNvPr id="4" name="Slide Number Placeholder 3"/>
          <p:cNvSpPr>
            <a:spLocks noGrp="1"/>
          </p:cNvSpPr>
          <p:nvPr>
            <p:ph type="sldNum" sz="quarter" idx="4"/>
          </p:nvPr>
        </p:nvSpPr>
        <p:spPr/>
        <p:txBody>
          <a:bodyPr/>
          <a:lstStyle/>
          <a:p>
            <a:pPr>
              <a:defRPr/>
            </a:pPr>
            <a:fld id="{FE987253-B894-114D-BDC2-8F3A1EBD88EF}" type="slidenum">
              <a:rPr lang="en-US" smtClean="0"/>
              <a:pPr>
                <a:defRPr/>
              </a:pPr>
              <a:t>80</a:t>
            </a:fld>
            <a:endParaRPr lang="en-US" dirty="0"/>
          </a:p>
        </p:txBody>
      </p:sp>
    </p:spTree>
    <p:extLst>
      <p:ext uri="{BB962C8B-B14F-4D97-AF65-F5344CB8AC3E}">
        <p14:creationId xmlns:p14="http://schemas.microsoft.com/office/powerpoint/2010/main" val="464533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805E0-2A48-214F-9DC5-0DFCE985C328}"/>
              </a:ext>
            </a:extLst>
          </p:cNvPr>
          <p:cNvSpPr>
            <a:spLocks noGrp="1"/>
          </p:cNvSpPr>
          <p:nvPr>
            <p:ph type="title"/>
          </p:nvPr>
        </p:nvSpPr>
        <p:spPr/>
        <p:txBody>
          <a:bodyPr/>
          <a:lstStyle/>
          <a:p>
            <a:r>
              <a:rPr lang="en-US" dirty="0" err="1"/>
              <a:t>Multiplet</a:t>
            </a:r>
            <a:r>
              <a:rPr lang="en-US" dirty="0"/>
              <a:t> constraints on transients</a:t>
            </a:r>
          </a:p>
        </p:txBody>
      </p:sp>
      <p:sp>
        <p:nvSpPr>
          <p:cNvPr id="3" name="Content Placeholder 2">
            <a:extLst>
              <a:ext uri="{FF2B5EF4-FFF2-40B4-BE49-F238E27FC236}">
                <a16:creationId xmlns:a16="http://schemas.microsoft.com/office/drawing/2014/main" id="{224E3F64-01B9-0747-ABB9-C87FBF1117F0}"/>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B52AF5ED-28AF-D64F-86B9-96E2C08E49E1}"/>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1333B350-CEE5-4B4D-9519-CAF018304E3E}"/>
              </a:ext>
            </a:extLst>
          </p:cNvPr>
          <p:cNvSpPr>
            <a:spLocks noGrp="1"/>
          </p:cNvSpPr>
          <p:nvPr>
            <p:ph type="sldNum" sz="quarter" idx="4"/>
          </p:nvPr>
        </p:nvSpPr>
        <p:spPr/>
        <p:txBody>
          <a:bodyPr/>
          <a:lstStyle/>
          <a:p>
            <a:pPr>
              <a:defRPr/>
            </a:pPr>
            <a:fld id="{FE987253-B894-114D-BDC2-8F3A1EBD88EF}" type="slidenum">
              <a:rPr lang="en-US" smtClean="0"/>
              <a:pPr>
                <a:defRPr/>
              </a:pPr>
              <a:t>81</a:t>
            </a:fld>
            <a:endParaRPr lang="en-US" dirty="0"/>
          </a:p>
        </p:txBody>
      </p:sp>
    </p:spTree>
    <p:extLst>
      <p:ext uri="{BB962C8B-B14F-4D97-AF65-F5344CB8AC3E}">
        <p14:creationId xmlns:p14="http://schemas.microsoft.com/office/powerpoint/2010/main" val="40891575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43B1D-DDC0-D14C-9F10-713055E0D037}"/>
              </a:ext>
            </a:extLst>
          </p:cNvPr>
          <p:cNvSpPr>
            <a:spLocks noGrp="1"/>
          </p:cNvSpPr>
          <p:nvPr>
            <p:ph type="title"/>
          </p:nvPr>
        </p:nvSpPr>
        <p:spPr/>
        <p:txBody>
          <a:bodyPr/>
          <a:lstStyle/>
          <a:p>
            <a:r>
              <a:rPr lang="en-US" dirty="0"/>
              <a:t>Eight-year, low-threshold FRB analysis</a:t>
            </a:r>
          </a:p>
        </p:txBody>
      </p:sp>
      <p:sp>
        <p:nvSpPr>
          <p:cNvPr id="3" name="Content Placeholder 2">
            <a:extLst>
              <a:ext uri="{FF2B5EF4-FFF2-40B4-BE49-F238E27FC236}">
                <a16:creationId xmlns:a16="http://schemas.microsoft.com/office/drawing/2014/main" id="{C7653253-ABE2-8742-BBF7-9E7BFDE772D2}"/>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A0EC504-1896-C849-AF03-6FCF908FB78E}"/>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41B34FEF-16D6-A245-B2AB-358B016267A5}"/>
              </a:ext>
            </a:extLst>
          </p:cNvPr>
          <p:cNvSpPr>
            <a:spLocks noGrp="1"/>
          </p:cNvSpPr>
          <p:nvPr>
            <p:ph type="sldNum" sz="quarter" idx="4"/>
          </p:nvPr>
        </p:nvSpPr>
        <p:spPr/>
        <p:txBody>
          <a:bodyPr/>
          <a:lstStyle/>
          <a:p>
            <a:pPr>
              <a:defRPr/>
            </a:pPr>
            <a:fld id="{FE987253-B894-114D-BDC2-8F3A1EBD88EF}" type="slidenum">
              <a:rPr lang="en-US" smtClean="0"/>
              <a:pPr>
                <a:defRPr/>
              </a:pPr>
              <a:t>82</a:t>
            </a:fld>
            <a:endParaRPr lang="en-US" dirty="0"/>
          </a:p>
        </p:txBody>
      </p:sp>
    </p:spTree>
    <p:extLst>
      <p:ext uri="{BB962C8B-B14F-4D97-AF65-F5344CB8AC3E}">
        <p14:creationId xmlns:p14="http://schemas.microsoft.com/office/powerpoint/2010/main" val="5713125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7F9F9-C21A-7549-854B-1248C0F63730}"/>
              </a:ext>
            </a:extLst>
          </p:cNvPr>
          <p:cNvSpPr>
            <a:spLocks noGrp="1"/>
          </p:cNvSpPr>
          <p:nvPr>
            <p:ph type="title"/>
          </p:nvPr>
        </p:nvSpPr>
        <p:spPr/>
        <p:txBody>
          <a:bodyPr/>
          <a:lstStyle/>
          <a:p>
            <a:r>
              <a:rPr lang="en-US" dirty="0"/>
              <a:t>Tidal disruption events</a:t>
            </a:r>
          </a:p>
        </p:txBody>
      </p:sp>
      <p:sp>
        <p:nvSpPr>
          <p:cNvPr id="4" name="Footer Placeholder 3">
            <a:extLst>
              <a:ext uri="{FF2B5EF4-FFF2-40B4-BE49-F238E27FC236}">
                <a16:creationId xmlns:a16="http://schemas.microsoft.com/office/drawing/2014/main" id="{A4750AB6-BA7B-E045-A294-725C1BC01EB7}"/>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1A6EC820-9F3D-DC47-A7ED-CFC6AACE275D}"/>
              </a:ext>
            </a:extLst>
          </p:cNvPr>
          <p:cNvSpPr>
            <a:spLocks noGrp="1"/>
          </p:cNvSpPr>
          <p:nvPr>
            <p:ph type="sldNum" sz="quarter" idx="4"/>
          </p:nvPr>
        </p:nvSpPr>
        <p:spPr/>
        <p:txBody>
          <a:bodyPr/>
          <a:lstStyle/>
          <a:p>
            <a:pPr>
              <a:defRPr/>
            </a:pPr>
            <a:fld id="{FE987253-B894-114D-BDC2-8F3A1EBD88EF}" type="slidenum">
              <a:rPr lang="en-US" smtClean="0"/>
              <a:pPr>
                <a:defRPr/>
              </a:pPr>
              <a:t>83</a:t>
            </a:fld>
            <a:endParaRPr lang="en-US" dirty="0"/>
          </a:p>
        </p:txBody>
      </p:sp>
      <p:pic>
        <p:nvPicPr>
          <p:cNvPr id="6" name="tde_summary.jpg" descr="tde_summary.jpg">
            <a:extLst>
              <a:ext uri="{FF2B5EF4-FFF2-40B4-BE49-F238E27FC236}">
                <a16:creationId xmlns:a16="http://schemas.microsoft.com/office/drawing/2014/main" id="{283C0DE4-C342-F441-90AC-25F9F2DD8707}"/>
              </a:ext>
            </a:extLst>
          </p:cNvPr>
          <p:cNvPicPr>
            <a:picLocks noChangeAspect="1"/>
          </p:cNvPicPr>
          <p:nvPr/>
        </p:nvPicPr>
        <p:blipFill>
          <a:blip r:embed="rId2"/>
          <a:srcRect l="1082" t="11137" r="1082" b="25966"/>
          <a:stretch>
            <a:fillRect/>
          </a:stretch>
        </p:blipFill>
        <p:spPr>
          <a:xfrm>
            <a:off x="378916" y="1693092"/>
            <a:ext cx="8386027" cy="2885844"/>
          </a:xfrm>
          <a:prstGeom prst="rect">
            <a:avLst/>
          </a:prstGeom>
          <a:ln w="12700">
            <a:miter lim="400000"/>
          </a:ln>
        </p:spPr>
      </p:pic>
    </p:spTree>
    <p:extLst>
      <p:ext uri="{BB962C8B-B14F-4D97-AF65-F5344CB8AC3E}">
        <p14:creationId xmlns:p14="http://schemas.microsoft.com/office/powerpoint/2010/main" val="11839582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794"/>
            <a:ext cx="9144000" cy="1092593"/>
          </a:xfrm>
        </p:spPr>
        <p:txBody>
          <a:bodyPr/>
          <a:lstStyle/>
          <a:p>
            <a:r>
              <a:rPr lang="en-US" dirty="0"/>
              <a:t>First detection of ~</a:t>
            </a:r>
            <a:r>
              <a:rPr lang="en-US" i="1" dirty="0" err="1"/>
              <a:t>TeV</a:t>
            </a:r>
            <a:r>
              <a:rPr lang="en-US" dirty="0"/>
              <a:t> gamma rays from the same direction as a high-energy neutrino</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84</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9936" t="-2030" r="128"/>
          <a:stretch/>
        </p:blipFill>
        <p:spPr>
          <a:xfrm>
            <a:off x="1219200" y="1066800"/>
            <a:ext cx="6705600" cy="5523282"/>
          </a:xfrm>
          <a:prstGeom prst="rect">
            <a:avLst/>
          </a:prstGeom>
        </p:spPr>
      </p:pic>
    </p:spTree>
    <p:extLst>
      <p:ext uri="{BB962C8B-B14F-4D97-AF65-F5344CB8AC3E}">
        <p14:creationId xmlns:p14="http://schemas.microsoft.com/office/powerpoint/2010/main" val="13999254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A3AB2-4FF7-B540-9446-12ABA18CBB51}"/>
              </a:ext>
            </a:extLst>
          </p:cNvPr>
          <p:cNvSpPr>
            <a:spLocks noGrp="1"/>
          </p:cNvSpPr>
          <p:nvPr>
            <p:ph type="title"/>
          </p:nvPr>
        </p:nvSpPr>
        <p:spPr/>
        <p:txBody>
          <a:bodyPr/>
          <a:lstStyle/>
          <a:p>
            <a:r>
              <a:rPr lang="en-US" dirty="0"/>
              <a:t>ANTARES GW</a:t>
            </a:r>
          </a:p>
        </p:txBody>
      </p:sp>
      <p:sp>
        <p:nvSpPr>
          <p:cNvPr id="3" name="Content Placeholder 2">
            <a:extLst>
              <a:ext uri="{FF2B5EF4-FFF2-40B4-BE49-F238E27FC236}">
                <a16:creationId xmlns:a16="http://schemas.microsoft.com/office/drawing/2014/main" id="{EE63E6AB-EBD0-5545-9C62-4FF05CD4E5CD}"/>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4EDF91F-2F02-B247-B863-9F0F18764C15}"/>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A2967ADF-2549-2944-A3C1-5BF0DA0D4F87}"/>
              </a:ext>
            </a:extLst>
          </p:cNvPr>
          <p:cNvSpPr>
            <a:spLocks noGrp="1"/>
          </p:cNvSpPr>
          <p:nvPr>
            <p:ph type="sldNum" sz="quarter" idx="4"/>
          </p:nvPr>
        </p:nvSpPr>
        <p:spPr/>
        <p:txBody>
          <a:bodyPr/>
          <a:lstStyle/>
          <a:p>
            <a:pPr>
              <a:defRPr/>
            </a:pPr>
            <a:fld id="{FE987253-B894-114D-BDC2-8F3A1EBD88EF}" type="slidenum">
              <a:rPr lang="en-US" smtClean="0"/>
              <a:pPr>
                <a:defRPr/>
              </a:pPr>
              <a:t>85</a:t>
            </a:fld>
            <a:endParaRPr lang="en-US" dirty="0"/>
          </a:p>
        </p:txBody>
      </p:sp>
    </p:spTree>
    <p:extLst>
      <p:ext uri="{BB962C8B-B14F-4D97-AF65-F5344CB8AC3E}">
        <p14:creationId xmlns:p14="http://schemas.microsoft.com/office/powerpoint/2010/main" val="17872717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E0C44-AA60-D94D-B219-B320136F1141}"/>
              </a:ext>
            </a:extLst>
          </p:cNvPr>
          <p:cNvSpPr>
            <a:spLocks noGrp="1"/>
          </p:cNvSpPr>
          <p:nvPr>
            <p:ph type="title"/>
          </p:nvPr>
        </p:nvSpPr>
        <p:spPr/>
        <p:txBody>
          <a:bodyPr/>
          <a:lstStyle/>
          <a:p>
            <a:r>
              <a:rPr lang="en-US" dirty="0"/>
              <a:t>ANITA transients</a:t>
            </a:r>
          </a:p>
        </p:txBody>
      </p:sp>
      <p:sp>
        <p:nvSpPr>
          <p:cNvPr id="3" name="Content Placeholder 2">
            <a:extLst>
              <a:ext uri="{FF2B5EF4-FFF2-40B4-BE49-F238E27FC236}">
                <a16:creationId xmlns:a16="http://schemas.microsoft.com/office/drawing/2014/main" id="{B34B54F8-F67E-7547-98A9-A2FCDD127EC6}"/>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DA9FE73B-7C6B-B54E-865A-18DE4CA42799}"/>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3447A680-A767-CE40-A677-0C03BE636A67}"/>
              </a:ext>
            </a:extLst>
          </p:cNvPr>
          <p:cNvSpPr>
            <a:spLocks noGrp="1"/>
          </p:cNvSpPr>
          <p:nvPr>
            <p:ph type="sldNum" sz="quarter" idx="4"/>
          </p:nvPr>
        </p:nvSpPr>
        <p:spPr/>
        <p:txBody>
          <a:bodyPr/>
          <a:lstStyle/>
          <a:p>
            <a:pPr>
              <a:defRPr/>
            </a:pPr>
            <a:fld id="{FE987253-B894-114D-BDC2-8F3A1EBD88EF}" type="slidenum">
              <a:rPr lang="en-US" smtClean="0"/>
              <a:pPr>
                <a:defRPr/>
              </a:pPr>
              <a:t>86</a:t>
            </a:fld>
            <a:endParaRPr lang="en-US" dirty="0"/>
          </a:p>
        </p:txBody>
      </p:sp>
    </p:spTree>
    <p:extLst>
      <p:ext uri="{BB962C8B-B14F-4D97-AF65-F5344CB8AC3E}">
        <p14:creationId xmlns:p14="http://schemas.microsoft.com/office/powerpoint/2010/main" val="12725668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Six-year FRB analysis</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87</a:t>
            </a:fld>
            <a:endParaRPr lang="en-US" dirty="0"/>
          </a:p>
        </p:txBody>
      </p:sp>
      <p:sp>
        <p:nvSpPr>
          <p:cNvPr id="8" name="TextBox 7"/>
          <p:cNvSpPr txBox="1"/>
          <p:nvPr/>
        </p:nvSpPr>
        <p:spPr>
          <a:xfrm>
            <a:off x="2749497" y="4511097"/>
            <a:ext cx="3346301" cy="384721"/>
          </a:xfrm>
          <a:prstGeom prst="rect">
            <a:avLst/>
          </a:prstGeom>
          <a:noFill/>
        </p:spPr>
        <p:txBody>
          <a:bodyPr wrap="none" rtlCol="0">
            <a:spAutoFit/>
          </a:bodyPr>
          <a:lstStyle/>
          <a:p>
            <a:pPr algn="ctr"/>
            <a:r>
              <a:rPr lang="en-US" sz="1900" dirty="0" err="1"/>
              <a:t>IceCube</a:t>
            </a:r>
            <a:r>
              <a:rPr lang="en-US" sz="1900" dirty="0"/>
              <a:t>, </a:t>
            </a:r>
            <a:r>
              <a:rPr lang="is-IS" sz="1900" dirty="0"/>
              <a:t>ApJ 857 (2018) 117</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66800"/>
            <a:ext cx="4270248" cy="320268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533" y="1066800"/>
            <a:ext cx="4270248" cy="3202686"/>
          </a:xfrm>
          <a:prstGeom prst="rect">
            <a:avLst/>
          </a:prstGeom>
        </p:spPr>
      </p:pic>
      <p:sp>
        <p:nvSpPr>
          <p:cNvPr id="3" name="TextBox 2"/>
          <p:cNvSpPr txBox="1"/>
          <p:nvPr/>
        </p:nvSpPr>
        <p:spPr>
          <a:xfrm>
            <a:off x="1195149" y="5572925"/>
            <a:ext cx="6753701" cy="707886"/>
          </a:xfrm>
          <a:prstGeom prst="rect">
            <a:avLst/>
          </a:prstGeom>
          <a:noFill/>
        </p:spPr>
        <p:txBody>
          <a:bodyPr wrap="square" rtlCol="0">
            <a:spAutoFit/>
          </a:bodyPr>
          <a:lstStyle/>
          <a:p>
            <a:pPr algn="ctr"/>
            <a:r>
              <a:rPr lang="en-US" sz="2000" dirty="0"/>
              <a:t>No significant correlation (time &amp; direction) found in Northern or Southern hemisphere</a:t>
            </a:r>
          </a:p>
        </p:txBody>
      </p:sp>
    </p:spTree>
    <p:extLst>
      <p:ext uri="{BB962C8B-B14F-4D97-AF65-F5344CB8AC3E}">
        <p14:creationId xmlns:p14="http://schemas.microsoft.com/office/powerpoint/2010/main" val="42241732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a:t>Justin Vandenbroucke                           High-energy (astrophysical) neutrinos</a:t>
            </a:r>
            <a:endParaRPr lang="en-US" dirty="0"/>
          </a:p>
        </p:txBody>
      </p:sp>
      <p:sp>
        <p:nvSpPr>
          <p:cNvPr id="3" name="Slide Number Placeholder 2"/>
          <p:cNvSpPr>
            <a:spLocks noGrp="1"/>
          </p:cNvSpPr>
          <p:nvPr>
            <p:ph type="sldNum" sz="quarter" idx="4"/>
          </p:nvPr>
        </p:nvSpPr>
        <p:spPr/>
        <p:txBody>
          <a:bodyPr/>
          <a:lstStyle/>
          <a:p>
            <a:pPr>
              <a:defRPr/>
            </a:pPr>
            <a:fld id="{FE987253-B894-114D-BDC2-8F3A1EBD88EF}" type="slidenum">
              <a:rPr lang="en-US" smtClean="0"/>
              <a:pPr>
                <a:defRPr/>
              </a:pPr>
              <a:t>88</a:t>
            </a:fld>
            <a:endParaRPr lang="en-US" dirty="0"/>
          </a:p>
        </p:txBody>
      </p:sp>
      <p:sp>
        <p:nvSpPr>
          <p:cNvPr id="5"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altLang="en-US" sz="3200" dirty="0">
                <a:solidFill>
                  <a:schemeClr val="tx1"/>
                </a:solidFill>
                <a:latin typeface="+mj-lt"/>
              </a:rPr>
              <a:t>Time-domain neutrino astronomy: transients over many orders of magnitude in time scale and distance</a:t>
            </a:r>
            <a:endParaRPr lang="en-US" sz="3200" dirty="0">
              <a:solidFill>
                <a:schemeClr val="tx1"/>
              </a:solidFill>
              <a:latin typeface="+mj-lt"/>
            </a:endParaRPr>
          </a:p>
        </p:txBody>
      </p:sp>
    </p:spTree>
    <p:extLst>
      <p:ext uri="{BB962C8B-B14F-4D97-AF65-F5344CB8AC3E}">
        <p14:creationId xmlns:p14="http://schemas.microsoft.com/office/powerpoint/2010/main" val="38645651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52400"/>
            <a:ext cx="8763000" cy="7566445"/>
          </a:xfrm>
          <a:prstGeom prst="rect">
            <a:avLst/>
          </a:prstGeom>
        </p:spPr>
      </p:pic>
      <p:sp>
        <p:nvSpPr>
          <p:cNvPr id="2" name="Title 1"/>
          <p:cNvSpPr>
            <a:spLocks noGrp="1"/>
          </p:cNvSpPr>
          <p:nvPr>
            <p:ph type="title"/>
          </p:nvPr>
        </p:nvSpPr>
        <p:spPr>
          <a:xfrm>
            <a:off x="0" y="0"/>
            <a:ext cx="9144000" cy="1143000"/>
          </a:xfrm>
        </p:spPr>
        <p:txBody>
          <a:bodyPr/>
          <a:lstStyle/>
          <a:p>
            <a:r>
              <a:rPr lang="en-US" dirty="0"/>
              <a:t>Search for neutrinos from fast radio bursts in 6 years of data</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89</a:t>
            </a:fld>
            <a:endParaRPr lang="en-US" dirty="0"/>
          </a:p>
        </p:txBody>
      </p:sp>
      <p:sp>
        <p:nvSpPr>
          <p:cNvPr id="8" name="TextBox 7"/>
          <p:cNvSpPr txBox="1"/>
          <p:nvPr/>
        </p:nvSpPr>
        <p:spPr>
          <a:xfrm>
            <a:off x="5585312" y="6054971"/>
            <a:ext cx="2390398" cy="369332"/>
          </a:xfrm>
          <a:prstGeom prst="rect">
            <a:avLst/>
          </a:prstGeom>
          <a:noFill/>
        </p:spPr>
        <p:txBody>
          <a:bodyPr wrap="none" rtlCol="0">
            <a:spAutoFit/>
          </a:bodyPr>
          <a:lstStyle/>
          <a:p>
            <a:r>
              <a:rPr lang="en-US" sz="1800" dirty="0" err="1"/>
              <a:t>IceCube</a:t>
            </a:r>
            <a:r>
              <a:rPr lang="en-US" sz="1800" dirty="0"/>
              <a:t>, 1712.06277</a:t>
            </a:r>
          </a:p>
        </p:txBody>
      </p:sp>
    </p:spTree>
    <p:extLst>
      <p:ext uri="{BB962C8B-B14F-4D97-AF65-F5344CB8AC3E}">
        <p14:creationId xmlns:p14="http://schemas.microsoft.com/office/powerpoint/2010/main" val="3185024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0" y="-1"/>
            <a:ext cx="9144000" cy="925861"/>
          </a:xfrm>
        </p:spPr>
        <p:txBody>
          <a:bodyPr/>
          <a:lstStyle/>
          <a:p>
            <a:r>
              <a:rPr lang="en-US" altLang="en-US" dirty="0"/>
              <a:t>Discovery of a diffuse astrophysical neutrino flux</a:t>
            </a:r>
            <a:br>
              <a:rPr lang="en-US" altLang="en-US" dirty="0"/>
            </a:br>
            <a:r>
              <a:rPr lang="en-US" altLang="en-US" dirty="0"/>
              <a:t>(“high-energy starting events”)</a:t>
            </a:r>
          </a:p>
        </p:txBody>
      </p:sp>
      <p:sp>
        <p:nvSpPr>
          <p:cNvPr id="32774" name="Content Placeholder 2"/>
          <p:cNvSpPr>
            <a:spLocks noGrp="1"/>
          </p:cNvSpPr>
          <p:nvPr>
            <p:ph idx="1"/>
          </p:nvPr>
        </p:nvSpPr>
        <p:spPr bwMode="auto">
          <a:xfrm>
            <a:off x="381000" y="5116860"/>
            <a:ext cx="3962400" cy="4457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sz="2000" dirty="0"/>
              <a:t>Two </a:t>
            </a:r>
            <a:r>
              <a:rPr lang="en-US" altLang="en-US" sz="2000" dirty="0" err="1"/>
              <a:t>PeV</a:t>
            </a:r>
            <a:r>
              <a:rPr lang="en-US" altLang="en-US" sz="2000" dirty="0"/>
              <a:t> events in two years (2.8 </a:t>
            </a:r>
            <a:r>
              <a:rPr lang="en-US" altLang="en-US" sz="2000" dirty="0" err="1"/>
              <a:t>σ</a:t>
            </a:r>
            <a:r>
              <a:rPr lang="en-US" altLang="en-US" sz="2000" dirty="0"/>
              <a:t>)</a:t>
            </a:r>
          </a:p>
        </p:txBody>
      </p:sp>
      <p:sp>
        <p:nvSpPr>
          <p:cNvPr id="11" name="Rectangle 10"/>
          <p:cNvSpPr/>
          <p:nvPr/>
        </p:nvSpPr>
        <p:spPr>
          <a:xfrm>
            <a:off x="330200" y="1016000"/>
            <a:ext cx="850900" cy="673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 name="Rectangle 11"/>
          <p:cNvSpPr/>
          <p:nvPr/>
        </p:nvSpPr>
        <p:spPr>
          <a:xfrm>
            <a:off x="4419600" y="977900"/>
            <a:ext cx="850900" cy="673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2777" name="Picture 1" descr="pr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 y="1039813"/>
            <a:ext cx="3276600"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9</a:t>
            </a:fld>
            <a:endParaRPr lang="en-US" dirty="0"/>
          </a:p>
        </p:txBody>
      </p:sp>
      <p:grpSp>
        <p:nvGrpSpPr>
          <p:cNvPr id="4" name="Group 3">
            <a:extLst>
              <a:ext uri="{FF2B5EF4-FFF2-40B4-BE49-F238E27FC236}">
                <a16:creationId xmlns:a16="http://schemas.microsoft.com/office/drawing/2014/main" id="{E0716673-E8B7-924F-8D9F-FD174A7665BE}"/>
              </a:ext>
            </a:extLst>
          </p:cNvPr>
          <p:cNvGrpSpPr/>
          <p:nvPr/>
        </p:nvGrpSpPr>
        <p:grpSpPr>
          <a:xfrm>
            <a:off x="175323" y="1031275"/>
            <a:ext cx="9214381" cy="5454748"/>
            <a:chOff x="172148" y="1031275"/>
            <a:chExt cx="9214381" cy="5454748"/>
          </a:xfrm>
        </p:grpSpPr>
        <p:pic>
          <p:nvPicPr>
            <p:cNvPr id="10" name="Picture 9" descr="F1.medium.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0945" y="1031275"/>
              <a:ext cx="3263900" cy="415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72148" y="5839692"/>
              <a:ext cx="8742458" cy="646331"/>
            </a:xfrm>
            <a:prstGeom prst="rect">
              <a:avLst/>
            </a:prstGeom>
            <a:solidFill>
              <a:schemeClr val="bg1"/>
            </a:solidFill>
          </p:spPr>
          <p:txBody>
            <a:bodyPr wrap="none" rtlCol="0">
              <a:spAutoFit/>
            </a:bodyPr>
            <a:lstStyle/>
            <a:p>
              <a:pPr algn="ctr"/>
              <a:r>
                <a:rPr lang="en-US" sz="1800" dirty="0"/>
                <a:t>    </a:t>
              </a:r>
              <a:r>
                <a:rPr lang="en-US" sz="1800" dirty="0" err="1"/>
                <a:t>IceCube</a:t>
              </a:r>
              <a:r>
                <a:rPr lang="en-US" sz="1800" dirty="0"/>
                <a:t>, PRL 111, 021103 (2013)             </a:t>
              </a:r>
              <a:r>
                <a:rPr lang="en-US" sz="1800" dirty="0" err="1"/>
                <a:t>IceCube</a:t>
              </a:r>
              <a:r>
                <a:rPr lang="en-US" sz="1800" dirty="0"/>
                <a:t>, Science 342, 1242856 (2013)</a:t>
              </a:r>
            </a:p>
            <a:p>
              <a:pPr algn="ctr"/>
              <a:r>
                <a:rPr lang="en-US" sz="1800" dirty="0" err="1"/>
                <a:t>IceCube</a:t>
              </a:r>
              <a:r>
                <a:rPr lang="en-US" sz="1800" dirty="0"/>
                <a:t>, PRL 113, 101101 (2014)                 </a:t>
              </a:r>
              <a:r>
                <a:rPr lang="en-US" sz="1800" dirty="0" err="1"/>
                <a:t>IceCube</a:t>
              </a:r>
              <a:r>
                <a:rPr lang="en-US" sz="1800" dirty="0"/>
                <a:t>, PRD 104, 022002 (2021)</a:t>
              </a:r>
            </a:p>
          </p:txBody>
        </p:sp>
        <p:sp>
          <p:nvSpPr>
            <p:cNvPr id="14" name="Content Placeholder 2"/>
            <p:cNvSpPr txBox="1">
              <a:spLocks/>
            </p:cNvSpPr>
            <p:nvPr/>
          </p:nvSpPr>
          <p:spPr bwMode="auto">
            <a:xfrm>
              <a:off x="4876800" y="5105400"/>
              <a:ext cx="450972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2000" dirty="0"/>
                <a:t>28 additional events in two years (4.1 </a:t>
              </a:r>
              <a:r>
                <a:rPr lang="en-US" altLang="en-US" sz="2000" dirty="0" err="1"/>
                <a:t>σ</a:t>
              </a:r>
              <a:r>
                <a:rPr lang="en-US" altLang="en-US" sz="2000" dirty="0"/>
                <a:t>)</a:t>
              </a:r>
            </a:p>
          </p:txBody>
        </p:sp>
      </p:grpSp>
    </p:spTree>
    <p:extLst>
      <p:ext uri="{BB962C8B-B14F-4D97-AF65-F5344CB8AC3E}">
        <p14:creationId xmlns:p14="http://schemas.microsoft.com/office/powerpoint/2010/main" val="304665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CEE50-D954-8148-AA53-21A1CFA0C7A1}"/>
              </a:ext>
            </a:extLst>
          </p:cNvPr>
          <p:cNvSpPr>
            <a:spLocks noGrp="1"/>
          </p:cNvSpPr>
          <p:nvPr>
            <p:ph type="title"/>
          </p:nvPr>
        </p:nvSpPr>
        <p:spPr/>
        <p:txBody>
          <a:bodyPr/>
          <a:lstStyle/>
          <a:p>
            <a:r>
              <a:rPr lang="en-US" dirty="0"/>
              <a:t>ANITA transients</a:t>
            </a:r>
          </a:p>
        </p:txBody>
      </p:sp>
      <p:sp>
        <p:nvSpPr>
          <p:cNvPr id="3" name="Content Placeholder 2">
            <a:extLst>
              <a:ext uri="{FF2B5EF4-FFF2-40B4-BE49-F238E27FC236}">
                <a16:creationId xmlns:a16="http://schemas.microsoft.com/office/drawing/2014/main" id="{1EAFF46E-B62B-974C-AFC9-0106EE89DA46}"/>
              </a:ext>
            </a:extLst>
          </p:cNvPr>
          <p:cNvSpPr>
            <a:spLocks noGrp="1"/>
          </p:cNvSpPr>
          <p:nvPr>
            <p:ph idx="1"/>
          </p:nvPr>
        </p:nvSpPr>
        <p:spPr/>
        <p:txBody>
          <a:bodyPr/>
          <a:lstStyle/>
          <a:p>
            <a:r>
              <a:rPr lang="en-US" dirty="0"/>
              <a:t>If transient, how many sources?</a:t>
            </a:r>
          </a:p>
        </p:txBody>
      </p:sp>
      <p:sp>
        <p:nvSpPr>
          <p:cNvPr id="4" name="Footer Placeholder 3">
            <a:extLst>
              <a:ext uri="{FF2B5EF4-FFF2-40B4-BE49-F238E27FC236}">
                <a16:creationId xmlns:a16="http://schemas.microsoft.com/office/drawing/2014/main" id="{0EFF2321-5811-894D-B14B-9A9CFA020DDD}"/>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6F97A262-04EA-A144-8E20-E0DF99BE9927}"/>
              </a:ext>
            </a:extLst>
          </p:cNvPr>
          <p:cNvSpPr>
            <a:spLocks noGrp="1"/>
          </p:cNvSpPr>
          <p:nvPr>
            <p:ph type="sldNum" sz="quarter" idx="4"/>
          </p:nvPr>
        </p:nvSpPr>
        <p:spPr/>
        <p:txBody>
          <a:bodyPr/>
          <a:lstStyle/>
          <a:p>
            <a:pPr>
              <a:defRPr/>
            </a:pPr>
            <a:fld id="{FE987253-B894-114D-BDC2-8F3A1EBD88EF}" type="slidenum">
              <a:rPr lang="en-US" smtClean="0"/>
              <a:pPr>
                <a:defRPr/>
              </a:pPr>
              <a:t>90</a:t>
            </a:fld>
            <a:endParaRPr lang="en-US" dirty="0"/>
          </a:p>
        </p:txBody>
      </p:sp>
    </p:spTree>
    <p:extLst>
      <p:ext uri="{BB962C8B-B14F-4D97-AF65-F5344CB8AC3E}">
        <p14:creationId xmlns:p14="http://schemas.microsoft.com/office/powerpoint/2010/main" val="260844699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Follow-up of IceCube-170922A by 23 observatories</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91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609"/>
            <a:ext cx="9144000" cy="5125641"/>
          </a:xfrm>
          <a:prstGeom prst="rect">
            <a:avLst/>
          </a:prstGeom>
        </p:spPr>
      </p:pic>
    </p:spTree>
    <p:extLst>
      <p:ext uri="{BB962C8B-B14F-4D97-AF65-F5344CB8AC3E}">
        <p14:creationId xmlns:p14="http://schemas.microsoft.com/office/powerpoint/2010/main" val="362886927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CB081C2-A8E2-A143-B37F-41C04A93CAF0}" type="slidenum">
              <a:rPr lang="en-US" smtClean="0"/>
              <a:pPr/>
              <a:t>92</a:t>
            </a:fld>
            <a:endParaRPr lang="en"/>
          </a:p>
        </p:txBody>
      </p:sp>
      <p:sp>
        <p:nvSpPr>
          <p:cNvPr id="3" name="Text Box 8"/>
          <p:cNvSpPr txBox="1">
            <a:spLocks noChangeArrowheads="1"/>
          </p:cNvSpPr>
          <p:nvPr/>
        </p:nvSpPr>
        <p:spPr bwMode="auto">
          <a:xfrm>
            <a:off x="-1" y="30571"/>
            <a:ext cx="9144001" cy="55907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122765" tIns="61382" rIns="122765" bIns="61382"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DejaVu San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DejaVu San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DejaVu San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DejaVu San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DejaVu Sans" charset="0"/>
              </a:defRPr>
            </a:lvl5pPr>
            <a:lvl6pPr marL="25146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DejaVu Sans" charset="0"/>
              </a:defRPr>
            </a:lvl6pPr>
            <a:lvl7pPr marL="29718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DejaVu Sans" charset="0"/>
              </a:defRPr>
            </a:lvl7pPr>
            <a:lvl8pPr marL="34290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DejaVu Sans" charset="0"/>
              </a:defRPr>
            </a:lvl8pPr>
            <a:lvl9pPr marL="3886200" indent="-228600" defTabSz="449263" fontAlgn="base">
              <a:spcBef>
                <a:spcPct val="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cs typeface="DejaVu Sans" charset="0"/>
              </a:defRPr>
            </a:lvl9pPr>
          </a:lstStyle>
          <a:p>
            <a:pPr algn="ctr">
              <a:lnSpc>
                <a:spcPct val="86000"/>
              </a:lnSpc>
              <a:buClrTx/>
              <a:buFontTx/>
              <a:buNone/>
            </a:pPr>
            <a:r>
              <a:rPr lang="ru-RU" sz="3200" dirty="0">
                <a:solidFill>
                  <a:srgbClr val="800000"/>
                </a:solidFill>
                <a:cs typeface="Segoe UI" charset="0"/>
              </a:rPr>
              <a:t>2017: GVD </a:t>
            </a:r>
            <a:r>
              <a:rPr lang="ru-RU" sz="3200" dirty="0" err="1">
                <a:solidFill>
                  <a:srgbClr val="800000"/>
                </a:solidFill>
                <a:cs typeface="Segoe UI" charset="0"/>
              </a:rPr>
              <a:t>horizon</a:t>
            </a:r>
            <a:r>
              <a:rPr lang="ru-RU" sz="3200" dirty="0">
                <a:solidFill>
                  <a:srgbClr val="800000"/>
                </a:solidFill>
                <a:cs typeface="Segoe UI" charset="0"/>
              </a:rPr>
              <a:t> </a:t>
            </a:r>
            <a:r>
              <a:rPr lang="ru-RU" sz="3200" dirty="0" err="1">
                <a:solidFill>
                  <a:srgbClr val="800000"/>
                </a:solidFill>
                <a:cs typeface="Segoe UI" charset="0"/>
              </a:rPr>
              <a:t>in</a:t>
            </a:r>
            <a:r>
              <a:rPr lang="ru-RU" sz="3200" dirty="0">
                <a:solidFill>
                  <a:srgbClr val="800000"/>
                </a:solidFill>
                <a:cs typeface="Segoe UI" charset="0"/>
              </a:rPr>
              <a:t> </a:t>
            </a:r>
            <a:r>
              <a:rPr lang="ru-RU" sz="3200" dirty="0" err="1">
                <a:solidFill>
                  <a:srgbClr val="800000"/>
                </a:solidFill>
                <a:cs typeface="Segoe UI" charset="0"/>
              </a:rPr>
              <a:t>time</a:t>
            </a:r>
            <a:r>
              <a:rPr lang="ru-RU" sz="3200" dirty="0">
                <a:solidFill>
                  <a:srgbClr val="800000"/>
                </a:solidFill>
                <a:cs typeface="Segoe UI" charset="0"/>
              </a:rPr>
              <a:t> </a:t>
            </a:r>
            <a:r>
              <a:rPr lang="ru-RU" sz="3200" dirty="0" err="1">
                <a:solidFill>
                  <a:srgbClr val="800000"/>
                </a:solidFill>
                <a:cs typeface="Segoe UI" charset="0"/>
              </a:rPr>
              <a:t>of</a:t>
            </a:r>
            <a:r>
              <a:rPr lang="ru-RU" sz="3200" dirty="0">
                <a:solidFill>
                  <a:srgbClr val="800000"/>
                </a:solidFill>
                <a:cs typeface="Segoe UI" charset="0"/>
              </a:rPr>
              <a:t>  2 </a:t>
            </a:r>
            <a:r>
              <a:rPr lang="ru-RU" sz="3200" dirty="0" err="1">
                <a:solidFill>
                  <a:srgbClr val="800000"/>
                </a:solidFill>
                <a:cs typeface="Segoe UI" charset="0"/>
              </a:rPr>
              <a:t>cosmic</a:t>
            </a:r>
            <a:r>
              <a:rPr lang="ru-RU" sz="3200" dirty="0">
                <a:solidFill>
                  <a:srgbClr val="800000"/>
                </a:solidFill>
                <a:cs typeface="Segoe UI" charset="0"/>
              </a:rPr>
              <a:t> </a:t>
            </a:r>
            <a:r>
              <a:rPr lang="ru-RU" sz="3200" dirty="0" err="1">
                <a:solidFill>
                  <a:srgbClr val="800000"/>
                </a:solidFill>
                <a:cs typeface="Segoe UI" charset="0"/>
              </a:rPr>
              <a:t>events</a:t>
            </a:r>
            <a:endParaRPr lang="ru-RU" sz="3200" dirty="0">
              <a:solidFill>
                <a:srgbClr val="800000"/>
              </a:solidFill>
              <a:cs typeface="Segoe UI" charset="0"/>
            </a:endParaRPr>
          </a:p>
        </p:txBody>
      </p:sp>
      <p:pic>
        <p:nvPicPr>
          <p:cNvPr id="6" name="Picture 5" descr="GVD_NGC4993_170817_gv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00" y="582828"/>
            <a:ext cx="4273141" cy="2607117"/>
          </a:xfrm>
          <a:prstGeom prst="rect">
            <a:avLst/>
          </a:prstGeom>
        </p:spPr>
      </p:pic>
      <p:sp>
        <p:nvSpPr>
          <p:cNvPr id="8" name="CustomShape 4"/>
          <p:cNvSpPr/>
          <p:nvPr/>
        </p:nvSpPr>
        <p:spPr>
          <a:xfrm>
            <a:off x="4979883" y="1146211"/>
            <a:ext cx="3997796" cy="1901813"/>
          </a:xfrm>
          <a:prstGeom prst="rect">
            <a:avLst/>
          </a:prstGeom>
          <a:noFill/>
          <a:ln>
            <a:noFill/>
          </a:ln>
        </p:spPr>
        <p:style>
          <a:lnRef idx="0">
            <a:scrgbClr r="0" g="0" b="0"/>
          </a:lnRef>
          <a:fillRef idx="0">
            <a:scrgbClr r="0" g="0" b="0"/>
          </a:fillRef>
          <a:effectRef idx="0">
            <a:scrgbClr r="0" g="0" b="0"/>
          </a:effectRef>
          <a:fontRef idx="minor"/>
        </p:style>
        <p:txBody>
          <a:bodyPr lIns="119904" tIns="59952" rIns="119904" bIns="59952"/>
          <a:lstStyle/>
          <a:p>
            <a:pPr>
              <a:lnSpc>
                <a:spcPct val="100000"/>
              </a:lnSpc>
            </a:pPr>
            <a:r>
              <a:rPr lang="en-US" sz="1800" spc="-1" dirty="0">
                <a:uFill>
                  <a:solidFill>
                    <a:srgbClr val="FFFFFF"/>
                  </a:solidFill>
                </a:uFill>
                <a:latin typeface="Arial"/>
                <a:cs typeface="Arial"/>
              </a:rPr>
              <a:t>Cascade mode: search for events in two time-windows:</a:t>
            </a:r>
          </a:p>
          <a:p>
            <a:pPr>
              <a:lnSpc>
                <a:spcPct val="100000"/>
              </a:lnSpc>
            </a:pPr>
            <a:r>
              <a:rPr lang="en-US" sz="1800" spc="-1" dirty="0">
                <a:uFill>
                  <a:solidFill>
                    <a:srgbClr val="FFFFFF"/>
                  </a:solidFill>
                </a:uFill>
                <a:latin typeface="Arial"/>
                <a:cs typeface="Arial"/>
              </a:rPr>
              <a:t>GW ± 500 sec (prompt emission): zenith angle </a:t>
            </a:r>
            <a:r>
              <a:rPr lang="en-US" sz="1800" spc="-1" dirty="0" err="1">
                <a:uFill>
                  <a:solidFill>
                    <a:srgbClr val="FFFFFF"/>
                  </a:solidFill>
                </a:uFill>
                <a:latin typeface="Arial"/>
                <a:cs typeface="Arial"/>
              </a:rPr>
              <a:t>θ</a:t>
            </a:r>
            <a:r>
              <a:rPr lang="en-US" sz="1800" spc="-1" dirty="0">
                <a:uFill>
                  <a:solidFill>
                    <a:srgbClr val="FFFFFF"/>
                  </a:solidFill>
                </a:uFill>
                <a:latin typeface="Arial"/>
                <a:cs typeface="Arial"/>
              </a:rPr>
              <a:t> = 93°.</a:t>
            </a:r>
          </a:p>
          <a:p>
            <a:pPr>
              <a:lnSpc>
                <a:spcPct val="100000"/>
              </a:lnSpc>
            </a:pPr>
            <a:r>
              <a:rPr lang="en-US" sz="1800" spc="-1" dirty="0">
                <a:uFill>
                  <a:solidFill>
                    <a:srgbClr val="FFFFFF"/>
                  </a:solidFill>
                </a:uFill>
                <a:latin typeface="Arial"/>
                <a:cs typeface="Arial"/>
              </a:rPr>
              <a:t>GW +14 days (delayed emission); </a:t>
            </a:r>
          </a:p>
          <a:p>
            <a:pPr>
              <a:lnSpc>
                <a:spcPct val="100000"/>
              </a:lnSpc>
            </a:pPr>
            <a:r>
              <a:rPr lang="en-US" sz="1800" spc="-1" dirty="0">
                <a:uFill>
                  <a:solidFill>
                    <a:srgbClr val="FFFFFF"/>
                  </a:solidFill>
                </a:uFill>
                <a:latin typeface="Arial"/>
                <a:cs typeface="Arial"/>
              </a:rPr>
              <a:t>74° &lt; </a:t>
            </a:r>
            <a:r>
              <a:rPr lang="en-US" sz="1800" spc="-1" dirty="0" err="1">
                <a:uFill>
                  <a:solidFill>
                    <a:srgbClr val="FFFFFF"/>
                  </a:solidFill>
                </a:uFill>
                <a:latin typeface="Arial"/>
                <a:cs typeface="Arial"/>
              </a:rPr>
              <a:t>θ</a:t>
            </a:r>
            <a:r>
              <a:rPr lang="en-US" sz="1800" spc="-1" dirty="0">
                <a:uFill>
                  <a:solidFill>
                    <a:srgbClr val="FFFFFF"/>
                  </a:solidFill>
                </a:uFill>
                <a:latin typeface="Arial"/>
                <a:cs typeface="Arial"/>
              </a:rPr>
              <a:t> &lt; 150° </a:t>
            </a:r>
          </a:p>
        </p:txBody>
      </p:sp>
      <p:sp>
        <p:nvSpPr>
          <p:cNvPr id="14" name="CustomShape 3"/>
          <p:cNvSpPr/>
          <p:nvPr/>
        </p:nvSpPr>
        <p:spPr>
          <a:xfrm>
            <a:off x="4426511" y="481236"/>
            <a:ext cx="4675951" cy="531685"/>
          </a:xfrm>
          <a:prstGeom prst="rect">
            <a:avLst/>
          </a:prstGeom>
          <a:noFill/>
          <a:ln>
            <a:noFill/>
          </a:ln>
        </p:spPr>
        <p:style>
          <a:lnRef idx="0">
            <a:scrgbClr r="0" g="0" b="0"/>
          </a:lnRef>
          <a:fillRef idx="0">
            <a:scrgbClr r="0" g="0" b="0"/>
          </a:fillRef>
          <a:effectRef idx="0">
            <a:scrgbClr r="0" g="0" b="0"/>
          </a:effectRef>
          <a:fontRef idx="minor"/>
        </p:style>
        <p:txBody>
          <a:bodyPr lIns="119904" tIns="59952" rIns="119904" bIns="59952"/>
          <a:lstStyle/>
          <a:p>
            <a:pPr>
              <a:lnSpc>
                <a:spcPct val="100000"/>
              </a:lnSpc>
            </a:pPr>
            <a:r>
              <a:rPr lang="en-US" sz="1300" spc="-1" dirty="0">
                <a:uFill>
                  <a:solidFill>
                    <a:srgbClr val="FFFFFF"/>
                  </a:solidFill>
                </a:uFill>
                <a:latin typeface="Arial"/>
                <a:cs typeface="Arial"/>
              </a:rPr>
              <a:t>GW: 17.08.2017, (Advanced LIGO &amp; Advanced VIRGO)</a:t>
            </a:r>
          </a:p>
          <a:p>
            <a:pPr>
              <a:lnSpc>
                <a:spcPct val="100000"/>
              </a:lnSpc>
            </a:pPr>
            <a:r>
              <a:rPr lang="en-US" sz="1300" spc="-1" dirty="0">
                <a:uFill>
                  <a:solidFill>
                    <a:srgbClr val="FFFFFF"/>
                  </a:solidFill>
                </a:uFill>
                <a:latin typeface="Arial"/>
                <a:cs typeface="Arial"/>
              </a:rPr>
              <a:t>GRB170817A  -  1.7 s delay  (Fermi-GBM and INTEGRAL)</a:t>
            </a:r>
          </a:p>
        </p:txBody>
      </p:sp>
      <p:pic>
        <p:nvPicPr>
          <p:cNvPr id="15" name="Picture 14"/>
          <p:cNvPicPr/>
          <p:nvPr/>
        </p:nvPicPr>
        <p:blipFill>
          <a:blip r:embed="rId4"/>
          <a:stretch/>
        </p:blipFill>
        <p:spPr>
          <a:xfrm>
            <a:off x="7852" y="3724275"/>
            <a:ext cx="5042925" cy="3149600"/>
          </a:xfrm>
          <a:prstGeom prst="rect">
            <a:avLst/>
          </a:prstGeom>
          <a:ln>
            <a:noFill/>
          </a:ln>
        </p:spPr>
      </p:pic>
      <p:sp>
        <p:nvSpPr>
          <p:cNvPr id="16" name="Rectangle 15"/>
          <p:cNvSpPr/>
          <p:nvPr/>
        </p:nvSpPr>
        <p:spPr>
          <a:xfrm>
            <a:off x="5036949" y="3746045"/>
            <a:ext cx="4107051" cy="1231009"/>
          </a:xfrm>
          <a:prstGeom prst="rect">
            <a:avLst/>
          </a:prstGeom>
        </p:spPr>
        <p:txBody>
          <a:bodyPr wrap="square" lIns="121824" tIns="60912" rIns="121824" bIns="60912">
            <a:spAutoFit/>
          </a:bodyPr>
          <a:lstStyle/>
          <a:p>
            <a:r>
              <a:rPr lang="en-US" sz="1800" dirty="0" err="1">
                <a:latin typeface="+mn-lt"/>
              </a:rPr>
              <a:t>IceCube</a:t>
            </a:r>
            <a:r>
              <a:rPr lang="en-US" sz="1800" dirty="0">
                <a:latin typeface="+mn-lt"/>
              </a:rPr>
              <a:t> on September 22, 2017</a:t>
            </a:r>
            <a:r>
              <a:rPr lang="ru-RU" sz="1800" dirty="0">
                <a:latin typeface="+mn-lt"/>
              </a:rPr>
              <a:t>:</a:t>
            </a:r>
          </a:p>
          <a:p>
            <a:r>
              <a:rPr lang="en-US" sz="1800" dirty="0">
                <a:latin typeface="+mn-lt"/>
              </a:rPr>
              <a:t>first evidence for the existence of an astrophysical source of high-energy neutrinos</a:t>
            </a:r>
          </a:p>
        </p:txBody>
      </p:sp>
      <p:sp>
        <p:nvSpPr>
          <p:cNvPr id="17" name="TextBox 16"/>
          <p:cNvSpPr txBox="1"/>
          <p:nvPr/>
        </p:nvSpPr>
        <p:spPr>
          <a:xfrm>
            <a:off x="5036949" y="2948853"/>
            <a:ext cx="4381107" cy="676997"/>
          </a:xfrm>
          <a:prstGeom prst="rect">
            <a:avLst/>
          </a:prstGeom>
          <a:noFill/>
        </p:spPr>
        <p:txBody>
          <a:bodyPr wrap="square" lIns="121810" tIns="60905" rIns="121810" bIns="60905" rtlCol="0">
            <a:spAutoFit/>
          </a:bodyPr>
          <a:lstStyle/>
          <a:p>
            <a:r>
              <a:rPr lang="en-US" sz="1800" spc="-1" dirty="0">
                <a:uFill>
                  <a:solidFill>
                    <a:srgbClr val="FFFFFF"/>
                  </a:solidFill>
                </a:uFill>
                <a:latin typeface="+mn-lt"/>
              </a:rPr>
              <a:t>Cascade mode: preliminary </a:t>
            </a:r>
            <a:r>
              <a:rPr lang="en-US" sz="1800" dirty="0">
                <a:latin typeface="+mn-lt"/>
              </a:rPr>
              <a:t>analysis in search for time-direction coincidence</a:t>
            </a:r>
          </a:p>
        </p:txBody>
      </p:sp>
      <p:sp>
        <p:nvSpPr>
          <p:cNvPr id="11" name="Rectangle 10"/>
          <p:cNvSpPr/>
          <p:nvPr/>
        </p:nvSpPr>
        <p:spPr>
          <a:xfrm>
            <a:off x="4542128" y="5787001"/>
            <a:ext cx="4581451" cy="353850"/>
          </a:xfrm>
          <a:prstGeom prst="rect">
            <a:avLst/>
          </a:prstGeom>
        </p:spPr>
        <p:txBody>
          <a:bodyPr wrap="square" lIns="121829" tIns="60914" rIns="121829" bIns="60914">
            <a:spAutoFit/>
          </a:bodyPr>
          <a:lstStyle/>
          <a:p>
            <a:r>
              <a:rPr lang="en-US" sz="1500" dirty="0"/>
              <a:t>Baikal-GVD, JETP Lett. 108 (2018) no.12, 787-790</a:t>
            </a:r>
          </a:p>
        </p:txBody>
      </p:sp>
      <p:sp>
        <p:nvSpPr>
          <p:cNvPr id="13" name="TextBox 12"/>
          <p:cNvSpPr txBox="1"/>
          <p:nvPr/>
        </p:nvSpPr>
        <p:spPr>
          <a:xfrm>
            <a:off x="67600" y="2884382"/>
            <a:ext cx="5368000" cy="861663"/>
          </a:xfrm>
          <a:prstGeom prst="rect">
            <a:avLst/>
          </a:prstGeom>
          <a:noFill/>
        </p:spPr>
        <p:txBody>
          <a:bodyPr wrap="square" lIns="121810" tIns="60905" rIns="121810" bIns="60905" rtlCol="0">
            <a:spAutoFit/>
          </a:bodyPr>
          <a:lstStyle/>
          <a:p>
            <a:r>
              <a:rPr lang="ru-RU" sz="2400" spc="-1" dirty="0" err="1">
                <a:solidFill>
                  <a:srgbClr val="0000FF"/>
                </a:solidFill>
                <a:uFill>
                  <a:solidFill>
                    <a:srgbClr val="FFFFFF"/>
                  </a:solidFill>
                </a:uFill>
                <a:latin typeface="+mn-lt"/>
              </a:rPr>
              <a:t>Blue</a:t>
            </a:r>
            <a:r>
              <a:rPr lang="ru-RU" sz="2400" spc="-1" dirty="0">
                <a:solidFill>
                  <a:srgbClr val="0000FF"/>
                </a:solidFill>
                <a:uFill>
                  <a:solidFill>
                    <a:srgbClr val="FFFFFF"/>
                  </a:solidFill>
                </a:uFill>
                <a:latin typeface="+mn-lt"/>
              </a:rPr>
              <a:t> </a:t>
            </a:r>
            <a:r>
              <a:rPr lang="ru-RU" sz="2400" spc="-1" dirty="0" err="1">
                <a:solidFill>
                  <a:srgbClr val="0000FF"/>
                </a:solidFill>
                <a:uFill>
                  <a:solidFill>
                    <a:srgbClr val="FFFFFF"/>
                  </a:solidFill>
                </a:uFill>
                <a:latin typeface="+mn-lt"/>
              </a:rPr>
              <a:t>circles</a:t>
            </a:r>
            <a:r>
              <a:rPr lang="ru-RU" sz="2400" spc="-1" dirty="0">
                <a:solidFill>
                  <a:srgbClr val="0000FF"/>
                </a:solidFill>
                <a:uFill>
                  <a:solidFill>
                    <a:srgbClr val="FFFFFF"/>
                  </a:solidFill>
                </a:uFill>
                <a:latin typeface="+mn-lt"/>
              </a:rPr>
              <a:t> </a:t>
            </a:r>
            <a:r>
              <a:rPr lang="mr-IN" sz="2400" spc="-1" dirty="0">
                <a:solidFill>
                  <a:srgbClr val="0000FF"/>
                </a:solidFill>
                <a:uFill>
                  <a:solidFill>
                    <a:srgbClr val="FFFFFF"/>
                  </a:solidFill>
                </a:uFill>
                <a:latin typeface="+mn-lt"/>
              </a:rPr>
              <a:t>–</a:t>
            </a:r>
            <a:r>
              <a:rPr lang="ru-RU" sz="2400" spc="-1" dirty="0">
                <a:solidFill>
                  <a:srgbClr val="0000FF"/>
                </a:solidFill>
                <a:uFill>
                  <a:solidFill>
                    <a:srgbClr val="FFFFFF"/>
                  </a:solidFill>
                </a:uFill>
                <a:latin typeface="+mn-lt"/>
              </a:rPr>
              <a:t> </a:t>
            </a:r>
            <a:r>
              <a:rPr lang="ru-RU" sz="2400" spc="-1" dirty="0" err="1">
                <a:solidFill>
                  <a:srgbClr val="0000FF"/>
                </a:solidFill>
                <a:uFill>
                  <a:solidFill>
                    <a:srgbClr val="FFFFFF"/>
                  </a:solidFill>
                </a:uFill>
                <a:latin typeface="+mn-lt"/>
              </a:rPr>
              <a:t>the</a:t>
            </a:r>
            <a:r>
              <a:rPr lang="ru-RU" sz="2400" spc="-1" dirty="0">
                <a:solidFill>
                  <a:srgbClr val="0000FF"/>
                </a:solidFill>
                <a:uFill>
                  <a:solidFill>
                    <a:srgbClr val="FFFFFF"/>
                  </a:solidFill>
                </a:uFill>
                <a:latin typeface="+mn-lt"/>
              </a:rPr>
              <a:t> </a:t>
            </a:r>
            <a:r>
              <a:rPr lang="ru-RU" sz="2400" spc="-1" dirty="0" err="1">
                <a:solidFill>
                  <a:srgbClr val="0000FF"/>
                </a:solidFill>
                <a:uFill>
                  <a:solidFill>
                    <a:srgbClr val="FFFFFF"/>
                  </a:solidFill>
                </a:uFill>
                <a:latin typeface="+mn-lt"/>
              </a:rPr>
              <a:t>sources</a:t>
            </a:r>
            <a:r>
              <a:rPr lang="ru-RU" sz="2400" spc="-1" dirty="0">
                <a:solidFill>
                  <a:srgbClr val="0000FF"/>
                </a:solidFill>
                <a:uFill>
                  <a:solidFill>
                    <a:srgbClr val="FFFFFF"/>
                  </a:solidFill>
                </a:uFill>
                <a:latin typeface="+mn-lt"/>
              </a:rPr>
              <a:t>; </a:t>
            </a:r>
          </a:p>
          <a:p>
            <a:r>
              <a:rPr lang="en-US" sz="2400" dirty="0">
                <a:solidFill>
                  <a:schemeClr val="accent2"/>
                </a:solidFill>
                <a:latin typeface="+mn-lt"/>
              </a:rPr>
              <a:t>Red solid- horizon for GVD in alert time</a:t>
            </a:r>
          </a:p>
        </p:txBody>
      </p:sp>
      <p:sp>
        <p:nvSpPr>
          <p:cNvPr id="4" name="Footer Placeholder 3">
            <a:extLst>
              <a:ext uri="{FF2B5EF4-FFF2-40B4-BE49-F238E27FC236}">
                <a16:creationId xmlns:a16="http://schemas.microsoft.com/office/drawing/2014/main" id="{3E6CE2D2-C533-7441-A2E6-9994640F30AE}"/>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Tree>
    <p:extLst>
      <p:ext uri="{BB962C8B-B14F-4D97-AF65-F5344CB8AC3E}">
        <p14:creationId xmlns:p14="http://schemas.microsoft.com/office/powerpoint/2010/main" val="4459770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524" y="8466"/>
            <a:ext cx="10147457" cy="6849533"/>
          </a:xfrm>
          <a:prstGeom prst="rect">
            <a:avLst/>
          </a:prstGeom>
        </p:spPr>
      </p:pic>
      <p:sp>
        <p:nvSpPr>
          <p:cNvPr id="2" name="Title 1"/>
          <p:cNvSpPr>
            <a:spLocks noGrp="1"/>
          </p:cNvSpPr>
          <p:nvPr>
            <p:ph type="title"/>
          </p:nvPr>
        </p:nvSpPr>
        <p:spPr>
          <a:xfrm>
            <a:off x="-605523" y="-25400"/>
            <a:ext cx="10147456" cy="1143000"/>
          </a:xfrm>
        </p:spPr>
        <p:txBody>
          <a:bodyPr/>
          <a:lstStyle/>
          <a:p>
            <a:r>
              <a:rPr lang="en-US" sz="2800" dirty="0">
                <a:solidFill>
                  <a:schemeClr val="bg1"/>
                </a:solidFill>
              </a:rPr>
              <a:t>2017: Detection of two merging neutron</a:t>
            </a:r>
            <a:br>
              <a:rPr lang="en-US" sz="2800" dirty="0">
                <a:solidFill>
                  <a:schemeClr val="bg1"/>
                </a:solidFill>
              </a:rPr>
            </a:br>
            <a:r>
              <a:rPr lang="en-US" sz="2800" dirty="0">
                <a:solidFill>
                  <a:schemeClr val="bg1"/>
                </a:solidFill>
              </a:rPr>
              <a:t>stars (0.1 billion years ago) in both gravitational waves and light</a:t>
            </a:r>
          </a:p>
        </p:txBody>
      </p:sp>
      <p:sp>
        <p:nvSpPr>
          <p:cNvPr id="3" name="Footer Placeholder 2">
            <a:extLst>
              <a:ext uri="{FF2B5EF4-FFF2-40B4-BE49-F238E27FC236}">
                <a16:creationId xmlns:a16="http://schemas.microsoft.com/office/drawing/2014/main" id="{59A6A2A1-B996-3F4E-AB2D-6918CC195112}"/>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4" name="Slide Number Placeholder 3">
            <a:extLst>
              <a:ext uri="{FF2B5EF4-FFF2-40B4-BE49-F238E27FC236}">
                <a16:creationId xmlns:a16="http://schemas.microsoft.com/office/drawing/2014/main" id="{C2F3D2AE-5293-204C-AED5-149B95224404}"/>
              </a:ext>
            </a:extLst>
          </p:cNvPr>
          <p:cNvSpPr>
            <a:spLocks noGrp="1"/>
          </p:cNvSpPr>
          <p:nvPr>
            <p:ph type="sldNum" sz="quarter" idx="4"/>
          </p:nvPr>
        </p:nvSpPr>
        <p:spPr/>
        <p:txBody>
          <a:bodyPr/>
          <a:lstStyle/>
          <a:p>
            <a:pPr>
              <a:defRPr/>
            </a:pPr>
            <a:fld id="{FE987253-B894-114D-BDC2-8F3A1EBD88EF}" type="slidenum">
              <a:rPr lang="en-US" smtClean="0"/>
              <a:pPr>
                <a:defRPr/>
              </a:pPr>
              <a:t>93</a:t>
            </a:fld>
            <a:endParaRPr lang="en-US" dirty="0"/>
          </a:p>
        </p:txBody>
      </p:sp>
    </p:spTree>
    <p:extLst>
      <p:ext uri="{BB962C8B-B14F-4D97-AF65-F5344CB8AC3E}">
        <p14:creationId xmlns:p14="http://schemas.microsoft.com/office/powerpoint/2010/main" val="219640499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B67C8-03AA-5947-849E-CEF76A6B3270}"/>
              </a:ext>
            </a:extLst>
          </p:cNvPr>
          <p:cNvSpPr>
            <a:spLocks noGrp="1"/>
          </p:cNvSpPr>
          <p:nvPr>
            <p:ph type="title"/>
          </p:nvPr>
        </p:nvSpPr>
        <p:spPr/>
        <p:txBody>
          <a:bodyPr/>
          <a:lstStyle/>
          <a:p>
            <a:r>
              <a:rPr lang="en-US" dirty="0"/>
              <a:t>Transient multi-messenger associations</a:t>
            </a:r>
            <a:endParaRPr lang="en-US" sz="3200" dirty="0"/>
          </a:p>
        </p:txBody>
      </p:sp>
      <p:sp>
        <p:nvSpPr>
          <p:cNvPr id="3" name="Content Placeholder 2">
            <a:extLst>
              <a:ext uri="{FF2B5EF4-FFF2-40B4-BE49-F238E27FC236}">
                <a16:creationId xmlns:a16="http://schemas.microsoft.com/office/drawing/2014/main" id="{E03DFE2D-54B3-2447-A6A6-33E6C4AE1632}"/>
              </a:ext>
            </a:extLst>
          </p:cNvPr>
          <p:cNvSpPr>
            <a:spLocks noGrp="1"/>
          </p:cNvSpPr>
          <p:nvPr>
            <p:ph idx="1"/>
          </p:nvPr>
        </p:nvSpPr>
        <p:spPr>
          <a:xfrm>
            <a:off x="0" y="1600200"/>
            <a:ext cx="9144000" cy="4525963"/>
          </a:xfrm>
        </p:spPr>
        <p:txBody>
          <a:bodyPr/>
          <a:lstStyle/>
          <a:p>
            <a:r>
              <a:rPr lang="en-US" dirty="0"/>
              <a:t>Gravitational waves – gamma rays</a:t>
            </a:r>
          </a:p>
          <a:p>
            <a:pPr lvl="1"/>
            <a:r>
              <a:rPr lang="en-US" dirty="0"/>
              <a:t>Yes (discovery): binary neutron star merger (GW 170817)</a:t>
            </a:r>
          </a:p>
          <a:p>
            <a:r>
              <a:rPr lang="en-US" dirty="0"/>
              <a:t>Neutrinos – gamma rays</a:t>
            </a:r>
          </a:p>
          <a:p>
            <a:pPr lvl="1"/>
            <a:r>
              <a:rPr lang="en-US" dirty="0"/>
              <a:t>Yes (evidence): blazar (TXS 0506+056)</a:t>
            </a:r>
          </a:p>
          <a:p>
            <a:r>
              <a:rPr lang="en-US" dirty="0"/>
              <a:t>Neutrinos – gravitational waves? </a:t>
            </a:r>
          </a:p>
          <a:p>
            <a:pPr lvl="1"/>
            <a:r>
              <a:rPr lang="en-US" dirty="0"/>
              <a:t>??</a:t>
            </a:r>
          </a:p>
        </p:txBody>
      </p:sp>
      <p:sp>
        <p:nvSpPr>
          <p:cNvPr id="4" name="Footer Placeholder 3">
            <a:extLst>
              <a:ext uri="{FF2B5EF4-FFF2-40B4-BE49-F238E27FC236}">
                <a16:creationId xmlns:a16="http://schemas.microsoft.com/office/drawing/2014/main" id="{5FBDA8F2-AAE9-044D-B195-4C2ED1F30DE4}"/>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11346456-8A35-404A-B93A-48CC095A0C6A}"/>
              </a:ext>
            </a:extLst>
          </p:cNvPr>
          <p:cNvSpPr>
            <a:spLocks noGrp="1"/>
          </p:cNvSpPr>
          <p:nvPr>
            <p:ph type="sldNum" sz="quarter" idx="4"/>
          </p:nvPr>
        </p:nvSpPr>
        <p:spPr/>
        <p:txBody>
          <a:bodyPr/>
          <a:lstStyle/>
          <a:p>
            <a:pPr>
              <a:defRPr/>
            </a:pPr>
            <a:fld id="{FE987253-B894-114D-BDC2-8F3A1EBD88EF}" type="slidenum">
              <a:rPr lang="en-US" smtClean="0"/>
              <a:pPr>
                <a:defRPr/>
              </a:pPr>
              <a:t>94</a:t>
            </a:fld>
            <a:endParaRPr lang="en-US" dirty="0"/>
          </a:p>
        </p:txBody>
      </p:sp>
    </p:spTree>
    <p:extLst>
      <p:ext uri="{BB962C8B-B14F-4D97-AF65-F5344CB8AC3E}">
        <p14:creationId xmlns:p14="http://schemas.microsoft.com/office/powerpoint/2010/main" val="307462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C60C3-6117-FD45-A9CF-5E3808B80AF9}"/>
              </a:ext>
            </a:extLst>
          </p:cNvPr>
          <p:cNvSpPr>
            <a:spLocks noGrp="1"/>
          </p:cNvSpPr>
          <p:nvPr>
            <p:ph type="title"/>
          </p:nvPr>
        </p:nvSpPr>
        <p:spPr/>
        <p:txBody>
          <a:bodyPr/>
          <a:lstStyle/>
          <a:p>
            <a:r>
              <a:rPr lang="en-US" dirty="0"/>
              <a:t>ANTARES/KM3NeT results</a:t>
            </a:r>
          </a:p>
        </p:txBody>
      </p:sp>
      <p:sp>
        <p:nvSpPr>
          <p:cNvPr id="3" name="Content Placeholder 2">
            <a:extLst>
              <a:ext uri="{FF2B5EF4-FFF2-40B4-BE49-F238E27FC236}">
                <a16:creationId xmlns:a16="http://schemas.microsoft.com/office/drawing/2014/main" id="{BAEE23AC-E54F-A445-984E-EE5571810FEB}"/>
              </a:ext>
            </a:extLst>
          </p:cNvPr>
          <p:cNvSpPr>
            <a:spLocks noGrp="1"/>
          </p:cNvSpPr>
          <p:nvPr>
            <p:ph idx="1"/>
          </p:nvPr>
        </p:nvSpPr>
        <p:spPr/>
        <p:txBody>
          <a:bodyPr/>
          <a:lstStyle/>
          <a:p>
            <a:r>
              <a:rPr lang="en-US" dirty="0"/>
              <a:t>4 bright GRBs (2016)</a:t>
            </a:r>
          </a:p>
          <a:p>
            <a:r>
              <a:rPr lang="en-US" dirty="0"/>
              <a:t>10 year ANTARES general GRB search (poster at this conference: Angela </a:t>
            </a:r>
            <a:r>
              <a:rPr lang="en-US" dirty="0" err="1"/>
              <a:t>Zegarelli</a:t>
            </a:r>
            <a:r>
              <a:rPr lang="en-US" dirty="0"/>
              <a:t> (2020)</a:t>
            </a:r>
          </a:p>
          <a:p>
            <a:r>
              <a:rPr lang="en-US" dirty="0"/>
              <a:t>VHE detected GRBs (Neutrino 2020)</a:t>
            </a:r>
          </a:p>
          <a:p>
            <a:r>
              <a:rPr lang="en-US" dirty="0"/>
              <a:t>FRBs 2018</a:t>
            </a:r>
          </a:p>
          <a:p>
            <a:r>
              <a:rPr lang="en-US" dirty="0"/>
              <a:t>X-ray binaries 2016</a:t>
            </a:r>
          </a:p>
          <a:p>
            <a:endParaRPr lang="en-US" dirty="0"/>
          </a:p>
        </p:txBody>
      </p:sp>
      <p:sp>
        <p:nvSpPr>
          <p:cNvPr id="4" name="Footer Placeholder 3">
            <a:extLst>
              <a:ext uri="{FF2B5EF4-FFF2-40B4-BE49-F238E27FC236}">
                <a16:creationId xmlns:a16="http://schemas.microsoft.com/office/drawing/2014/main" id="{5F48939F-903E-0A40-A688-A333AC46D712}"/>
              </a:ext>
            </a:extLst>
          </p:cNvPr>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a:extLst>
              <a:ext uri="{FF2B5EF4-FFF2-40B4-BE49-F238E27FC236}">
                <a16:creationId xmlns:a16="http://schemas.microsoft.com/office/drawing/2014/main" id="{0ADA7C4C-26D2-F94D-B132-BB98C5D31E3B}"/>
              </a:ext>
            </a:extLst>
          </p:cNvPr>
          <p:cNvSpPr>
            <a:spLocks noGrp="1"/>
          </p:cNvSpPr>
          <p:nvPr>
            <p:ph type="sldNum" sz="quarter" idx="4"/>
          </p:nvPr>
        </p:nvSpPr>
        <p:spPr/>
        <p:txBody>
          <a:bodyPr/>
          <a:lstStyle/>
          <a:p>
            <a:pPr>
              <a:defRPr/>
            </a:pPr>
            <a:fld id="{FE987253-B894-114D-BDC2-8F3A1EBD88EF}" type="slidenum">
              <a:rPr lang="en-US" smtClean="0"/>
              <a:pPr>
                <a:defRPr/>
              </a:pPr>
              <a:t>95</a:t>
            </a:fld>
            <a:endParaRPr lang="en-US" dirty="0"/>
          </a:p>
        </p:txBody>
      </p:sp>
    </p:spTree>
    <p:extLst>
      <p:ext uri="{BB962C8B-B14F-4D97-AF65-F5344CB8AC3E}">
        <p14:creationId xmlns:p14="http://schemas.microsoft.com/office/powerpoint/2010/main" val="14989557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z="3200" dirty="0">
                <a:solidFill>
                  <a:schemeClr val="bg1"/>
                </a:solidFill>
              </a:rPr>
              <a:t>2015: first discovery of gravitational waves</a:t>
            </a:r>
            <a:br>
              <a:rPr lang="en-US" sz="3200" dirty="0">
                <a:solidFill>
                  <a:schemeClr val="bg1"/>
                </a:solidFill>
              </a:rPr>
            </a:br>
            <a:r>
              <a:rPr lang="en-US" sz="3200" dirty="0">
                <a:solidFill>
                  <a:schemeClr val="bg1"/>
                </a:solidFill>
              </a:rPr>
              <a:t>(from two black holes that merged 1 billion years ago)</a:t>
            </a:r>
          </a:p>
        </p:txBody>
      </p:sp>
      <p:sp>
        <p:nvSpPr>
          <p:cNvPr id="4" name="Footer Placeholder 3"/>
          <p:cNvSpPr>
            <a:spLocks noGrp="1"/>
          </p:cNvSpPr>
          <p:nvPr>
            <p:ph type="ftr" sz="quarter" idx="3"/>
          </p:nvPr>
        </p:nvSpPr>
        <p:spPr/>
        <p:txBody>
          <a:bodyPr/>
          <a:lstStyle/>
          <a:p>
            <a:pPr>
              <a:defRPr/>
            </a:pPr>
            <a:r>
              <a:rPr lang="en-US"/>
              <a:t>Justin Vandenbroucke                           High-energy (astrophysical) neutrinos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96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15365"/>
            <a:ext cx="7191994" cy="5537835"/>
          </a:xfrm>
          <a:prstGeom prst="rect">
            <a:avLst/>
          </a:prstGeom>
        </p:spPr>
      </p:pic>
    </p:spTree>
    <p:extLst>
      <p:ext uri="{BB962C8B-B14F-4D97-AF65-F5344CB8AC3E}">
        <p14:creationId xmlns:p14="http://schemas.microsoft.com/office/powerpoint/2010/main" val="4538313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70" y="-107404"/>
            <a:ext cx="8722659" cy="6740236"/>
          </a:xfrm>
          <a:prstGeom prst="rect">
            <a:avLst/>
          </a:prstGeom>
        </p:spPr>
      </p:pic>
      <p:sp>
        <p:nvSpPr>
          <p:cNvPr id="8" name="Footer Placeholder 3">
            <a:extLst>
              <a:ext uri="{FF2B5EF4-FFF2-40B4-BE49-F238E27FC236}">
                <a16:creationId xmlns:a16="http://schemas.microsoft.com/office/drawing/2014/main" id="{5AD407CE-23A5-0845-9F61-F08389AD9538}"/>
              </a:ext>
            </a:extLst>
          </p:cNvPr>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9" name="Slide Number Placeholder 4">
            <a:extLst>
              <a:ext uri="{FF2B5EF4-FFF2-40B4-BE49-F238E27FC236}">
                <a16:creationId xmlns:a16="http://schemas.microsoft.com/office/drawing/2014/main" id="{B50267C8-1923-1945-83F8-0995111DC28D}"/>
              </a:ext>
            </a:extLst>
          </p:cNvPr>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97</a:t>
            </a:fld>
            <a:endParaRPr lang="en-US" dirty="0"/>
          </a:p>
        </p:txBody>
      </p:sp>
    </p:spTree>
    <p:extLst>
      <p:ext uri="{BB962C8B-B14F-4D97-AF65-F5344CB8AC3E}">
        <p14:creationId xmlns:p14="http://schemas.microsoft.com/office/powerpoint/2010/main" val="35230021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1" descr="F1.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800" y="762000"/>
            <a:ext cx="82423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971800" y="4903787"/>
            <a:ext cx="25019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dirty="0">
                <a:solidFill>
                  <a:schemeClr val="tx1"/>
                </a:solidFill>
              </a:rPr>
              <a:t>Science 342 (2013) 947</a:t>
            </a:r>
          </a:p>
        </p:txBody>
      </p:sp>
      <p:sp>
        <p:nvSpPr>
          <p:cNvPr id="9" name="Rectangle 8"/>
          <p:cNvSpPr/>
          <p:nvPr/>
        </p:nvSpPr>
        <p:spPr>
          <a:xfrm>
            <a:off x="4419600" y="723900"/>
            <a:ext cx="533400" cy="3902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5847" name="Title 1"/>
          <p:cNvSpPr>
            <a:spLocks noGrp="1"/>
          </p:cNvSpPr>
          <p:nvPr>
            <p:ph type="title"/>
          </p:nvPr>
        </p:nvSpPr>
        <p:spPr>
          <a:xfrm>
            <a:off x="431800" y="-4763"/>
            <a:ext cx="8229600" cy="931863"/>
          </a:xfrm>
        </p:spPr>
        <p:txBody>
          <a:bodyPr/>
          <a:lstStyle/>
          <a:p>
            <a:r>
              <a:rPr lang="en-US" altLang="en-US" dirty="0"/>
              <a:t>A veto technique for starting events</a:t>
            </a:r>
          </a:p>
        </p:txBody>
      </p:sp>
      <p:sp>
        <p:nvSpPr>
          <p:cNvPr id="35848" name="TextBox 2"/>
          <p:cNvSpPr txBox="1">
            <a:spLocks noChangeArrowheads="1"/>
          </p:cNvSpPr>
          <p:nvPr/>
        </p:nvSpPr>
        <p:spPr bwMode="auto">
          <a:xfrm>
            <a:off x="0" y="5548065"/>
            <a:ext cx="92448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2000" dirty="0"/>
              <a:t>Atmospheric muons (dominant background) always start outside the detector</a:t>
            </a:r>
          </a:p>
          <a:p>
            <a:pPr eaLnBrk="1" hangingPunct="1">
              <a:buFont typeface="Arial" charset="0"/>
              <a:buChar char="•"/>
            </a:pPr>
            <a:r>
              <a:rPr lang="en-US" altLang="en-US" sz="2000" dirty="0"/>
              <a:t>Neutrino-induced muons sometimes start inside the detector</a:t>
            </a:r>
          </a:p>
          <a:p>
            <a:pPr eaLnBrk="1" hangingPunct="1">
              <a:buFont typeface="Arial" charset="0"/>
              <a:buChar char="•"/>
            </a:pPr>
            <a:r>
              <a:rPr lang="en-US" altLang="en-US" sz="2000" dirty="0"/>
              <a:t>Atmospheric neutrinos are accompanied by atmospheric muons: vetoed</a:t>
            </a:r>
          </a:p>
        </p:txBody>
      </p:sp>
      <p:sp>
        <p:nvSpPr>
          <p:cNvPr id="10" name="Rectangle 9"/>
          <p:cNvSpPr/>
          <p:nvPr/>
        </p:nvSpPr>
        <p:spPr>
          <a:xfrm>
            <a:off x="254000" y="457200"/>
            <a:ext cx="850900" cy="673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 name="Footer Placeholder 3"/>
          <p:cNvSpPr>
            <a:spLocks noGrp="1"/>
          </p:cNvSpPr>
          <p:nvPr>
            <p:ph type="ftr" sz="quarter" idx="3"/>
          </p:nvPr>
        </p:nvSpPr>
        <p:spPr>
          <a:xfrm>
            <a:off x="0" y="6573253"/>
            <a:ext cx="9144000" cy="304800"/>
          </a:xfrm>
        </p:spPr>
        <p:txBody>
          <a:bodyPr/>
          <a:lstStyle/>
          <a:p>
            <a:pPr>
              <a:defRPr/>
            </a:pPr>
            <a:r>
              <a:rPr lang="en-US"/>
              <a:t>Justin Vandenbroucke                           High-energy (astrophysical) neutrinos</a:t>
            </a:r>
            <a:endParaRPr lang="en-US" dirty="0"/>
          </a:p>
        </p:txBody>
      </p:sp>
      <p:sp>
        <p:nvSpPr>
          <p:cNvPr id="2" name="Slide Number Placeholder 1"/>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98</a:t>
            </a:fld>
            <a:endParaRPr lang="en-US" dirty="0"/>
          </a:p>
        </p:txBody>
      </p:sp>
    </p:spTree>
    <p:extLst>
      <p:ext uri="{BB962C8B-B14F-4D97-AF65-F5344CB8AC3E}">
        <p14:creationId xmlns:p14="http://schemas.microsoft.com/office/powerpoint/2010/main" val="14941766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0" y="274638"/>
            <a:ext cx="9144000" cy="1143000"/>
          </a:xfrm>
        </p:spPr>
        <p:txBody>
          <a:bodyPr/>
          <a:lstStyle/>
          <a:p>
            <a:r>
              <a:rPr lang="en-US" altLang="en-US" dirty="0"/>
              <a:t>A more traditional search:</a:t>
            </a:r>
            <a:br>
              <a:rPr lang="en-US" altLang="en-US" dirty="0"/>
            </a:br>
            <a:r>
              <a:rPr lang="en-US" altLang="en-US" dirty="0"/>
              <a:t>up-going muon neutrinos from the Northern hemisphere</a:t>
            </a:r>
          </a:p>
        </p:txBody>
      </p:sp>
      <p:pic>
        <p:nvPicPr>
          <p:cNvPr id="46085" name="Picture 6" descr="amanda-pengi.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90700"/>
            <a:ext cx="353695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High-energy (astrophysical) neutrinos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99</a:t>
            </a:fld>
            <a:endParaRPr lang="en-US" dirty="0"/>
          </a:p>
        </p:txBody>
      </p:sp>
    </p:spTree>
    <p:extLst>
      <p:ext uri="{BB962C8B-B14F-4D97-AF65-F5344CB8AC3E}">
        <p14:creationId xmlns:p14="http://schemas.microsoft.com/office/powerpoint/2010/main" val="35513068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47747</TotalTime>
  <Words>24703</Words>
  <Application>Microsoft Macintosh PowerPoint</Application>
  <PresentationFormat>On-screen Show (4:3)</PresentationFormat>
  <Paragraphs>2331</Paragraphs>
  <Slides>173</Slides>
  <Notes>127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173</vt:i4>
      </vt:variant>
    </vt:vector>
  </HeadingPairs>
  <TitlesOfParts>
    <vt:vector size="181" baseType="lpstr">
      <vt:lpstr>Arial</vt:lpstr>
      <vt:lpstr>Calibri</vt:lpstr>
      <vt:lpstr>Cambria Math</vt:lpstr>
      <vt:lpstr>Helvetica Neue</vt:lpstr>
      <vt:lpstr>Helvetica Neue Light</vt:lpstr>
      <vt:lpstr>Lucida Grande</vt:lpstr>
      <vt:lpstr>Symbol</vt:lpstr>
      <vt:lpstr>Office Theme</vt:lpstr>
      <vt:lpstr>High-energy (astrophysical) neutrinos</vt:lpstr>
      <vt:lpstr>Where are neutrinos produced?</vt:lpstr>
      <vt:lpstr>PowerPoint Presentation</vt:lpstr>
      <vt:lpstr>PowerPoint Presentation</vt:lpstr>
      <vt:lpstr>Neutrino telescopes around the world (using optical Cherenkov technique)</vt:lpstr>
      <vt:lpstr>PowerPoint Presentation</vt:lpstr>
      <vt:lpstr>Signals and backgrounds in neutrino telescopes</vt:lpstr>
      <vt:lpstr>Complementary sky coverage of IceCube and ANTARES/KM3NeT</vt:lpstr>
      <vt:lpstr>Discovery of a diffuse astrophysical neutrino flux (“high-energy starting events”)</vt:lpstr>
      <vt:lpstr>PowerPoint Presentation</vt:lpstr>
      <vt:lpstr>Through-going Northern tracks (8 years)</vt:lpstr>
      <vt:lpstr>What is producing the neutrinos?</vt:lpstr>
      <vt:lpstr>What is producing the neutrinos? constraining candidate sources and source classes</vt:lpstr>
      <vt:lpstr>All-sky search for discrete neutrino sources (neutrino clusters)</vt:lpstr>
      <vt:lpstr>All-sky search for discrete neutrino sources (neutrino clusters)</vt:lpstr>
      <vt:lpstr>All-sky search for discrete neutrino sources (neutrino clusters)</vt:lpstr>
      <vt:lpstr>Gamma-ray bursts contribute negligibly to total neutrino flux</vt:lpstr>
      <vt:lpstr>The first 10 IceCube real-time, public alerts</vt:lpstr>
      <vt:lpstr>IceCube-170922A</vt:lpstr>
      <vt:lpstr>A flaring GeV gamma-ray blazar in the same direction as the neutrino</vt:lpstr>
      <vt:lpstr>Neutrinos from blazar TXS 0506+056: two neutrino flares (one gamma-bright and one gamma-dim)?</vt:lpstr>
      <vt:lpstr>Opposite of neutrino alerts: fast neutrino analysis triggered by other observatories</vt:lpstr>
      <vt:lpstr>Neutrinos coincident with gravitational waves?</vt:lpstr>
      <vt:lpstr>Real-time search for neutrinos from gravitational wave sources during LIGO/Virgo observing run O3</vt:lpstr>
      <vt:lpstr>Comparison of energy radiated in neutrinos (upper limits) vs. gravitational waves and gamma rays (measured)</vt:lpstr>
      <vt:lpstr>Neutrinos from fast radio bursts?</vt:lpstr>
      <vt:lpstr>ANTARES fast radio burst analysis</vt:lpstr>
      <vt:lpstr>ANTARES X-ray binary flare analysis</vt:lpstr>
      <vt:lpstr>Many dim sources, or few bright sources?</vt:lpstr>
      <vt:lpstr>IceCube-Gen2: the next generation</vt:lpstr>
      <vt:lpstr>IceCube Upgrade (first step toward Gen 2): fully funded with construction underway</vt:lpstr>
      <vt:lpstr>KM3Net and Baikal-GVD construction proceeding well</vt:lpstr>
      <vt:lpstr>Conclusions and Outlook</vt:lpstr>
      <vt:lpstr>High-energy neutrino contributions at TAUP 2021</vt:lpstr>
      <vt:lpstr>PowerPoint Presentation</vt:lpstr>
      <vt:lpstr>Glashow resonance event</vt:lpstr>
      <vt:lpstr>Search for diffuse Galactic neutrinos</vt:lpstr>
      <vt:lpstr>Search for diffuse Galactic neutrinos</vt:lpstr>
      <vt:lpstr>Search for Galactic neutrinos: diffuse spatial template</vt:lpstr>
      <vt:lpstr>FRB/magnetar/SGR neutrino emission?</vt:lpstr>
      <vt:lpstr>ANITA-IceCube: multi-wavelength neutrino astronomy?</vt:lpstr>
      <vt:lpstr>The neutrinos are not produced predominantly by star-forming galaxies</vt:lpstr>
      <vt:lpstr>Dedicated neutrino analyses of GRB 190114C (TeV detected by MAGIC, -27°declination)</vt:lpstr>
      <vt:lpstr>IceCube data release and TXS 0506+056</vt:lpstr>
      <vt:lpstr>Neutrinos see to great energies and distances</vt:lpstr>
      <vt:lpstr>Signals and backgrounds in neutrino telescopes</vt:lpstr>
      <vt:lpstr>PowerPoint Presentation</vt:lpstr>
      <vt:lpstr>IceCube alerts optical, X-ray, and gamma-ray observatories where and when to point</vt:lpstr>
      <vt:lpstr>Outline</vt:lpstr>
      <vt:lpstr>ANTARES likelihood analysis</vt:lpstr>
      <vt:lpstr>Outlook: A new era of astrophysics with multiple messengers</vt:lpstr>
      <vt:lpstr>A neutrino coincident with a tidal disruption event</vt:lpstr>
      <vt:lpstr>Archival IceCube data in the blazar direction</vt:lpstr>
      <vt:lpstr>Archival IceCube data in the blazar direction</vt:lpstr>
      <vt:lpstr>Fast radio bursts / magnetars: neutrino emission?</vt:lpstr>
      <vt:lpstr>PowerPoint Presentation</vt:lpstr>
      <vt:lpstr>PowerPoint Presentation</vt:lpstr>
      <vt:lpstr>PowerPoint Presentation</vt:lpstr>
      <vt:lpstr>The IceCube Neutrino Observatory</vt:lpstr>
      <vt:lpstr>Realtime search for neutrinos from gravitational wave sources during LIGO/Virgo run O3</vt:lpstr>
      <vt:lpstr>TXS 0506+056: Multi-wavelength light curves</vt:lpstr>
      <vt:lpstr>Upgoing PeV neutrinos</vt:lpstr>
      <vt:lpstr>TeV neutrinos from supernovae?</vt:lpstr>
      <vt:lpstr>Active galactic nuclei and blazars</vt:lpstr>
      <vt:lpstr>Fast radio bursts as neutrino sources?</vt:lpstr>
      <vt:lpstr>Additional science by neutrino telescopes</vt:lpstr>
      <vt:lpstr>IceCube-Gen2: the next generation</vt:lpstr>
      <vt:lpstr>PowerPoint Presentation</vt:lpstr>
      <vt:lpstr>Angular resolution (muon neutrino tracks)</vt:lpstr>
      <vt:lpstr>PowerPoint Presentation</vt:lpstr>
      <vt:lpstr>MeV neutrino detection with IceCube, for supernovae and other transients</vt:lpstr>
      <vt:lpstr>Measurement of neutrino-nucleon cross section using Earth absorption</vt:lpstr>
      <vt:lpstr>Measurement of neutrino-nucleon cross section using Earth absorption</vt:lpstr>
      <vt:lpstr>Astrophysical neutrino flavor ratio with 7.5 yr HESE events</vt:lpstr>
      <vt:lpstr>High-energy starting events (7.5 years) Discovery of two double-cascade events</vt:lpstr>
      <vt:lpstr>Validation of direction reconstruction with Moon shadow</vt:lpstr>
      <vt:lpstr>Neutrino oscillations</vt:lpstr>
      <vt:lpstr>Sterile neutrino search</vt:lpstr>
      <vt:lpstr>ULIRGs</vt:lpstr>
      <vt:lpstr>Declination distribution of starting events (four years)</vt:lpstr>
      <vt:lpstr>Multiplet constraints on transients</vt:lpstr>
      <vt:lpstr>Eight-year, low-threshold FRB analysis</vt:lpstr>
      <vt:lpstr>Tidal disruption events</vt:lpstr>
      <vt:lpstr>First detection of ~TeV gamma rays from the same direction as a high-energy neutrino</vt:lpstr>
      <vt:lpstr>ANTARES GW</vt:lpstr>
      <vt:lpstr>ANITA transients</vt:lpstr>
      <vt:lpstr>Six-year FRB analysis</vt:lpstr>
      <vt:lpstr>PowerPoint Presentation</vt:lpstr>
      <vt:lpstr>Search for neutrinos from fast radio bursts in 6 years of data</vt:lpstr>
      <vt:lpstr>ANITA transients</vt:lpstr>
      <vt:lpstr>Follow-up of IceCube-170922A by 23 observatories</vt:lpstr>
      <vt:lpstr>PowerPoint Presentation</vt:lpstr>
      <vt:lpstr>2017: Detection of two merging neutron stars (0.1 billion years ago) in both gravitational waves and light</vt:lpstr>
      <vt:lpstr>Transient multi-messenger associations</vt:lpstr>
      <vt:lpstr>ANTARES/KM3NeT results</vt:lpstr>
      <vt:lpstr>2015: first discovery of gravitational waves (from two black holes that merged 1 billion years ago)</vt:lpstr>
      <vt:lpstr>PowerPoint Presentation</vt:lpstr>
      <vt:lpstr>A veto technique for starting events</vt:lpstr>
      <vt:lpstr>A more traditional search: up-going muon neutrinos from the Northern hemisphere</vt:lpstr>
      <vt:lpstr>The neutrinos do not show any simple correlation with gamma-ray blazars</vt:lpstr>
      <vt:lpstr>IceCube Upgrade: calibration will improve angular resolution</vt:lpstr>
      <vt:lpstr>Where do neutrinos come from?</vt:lpstr>
      <vt:lpstr>Many dim sources, or few bright sources?</vt:lpstr>
      <vt:lpstr>Realtime search for neutrinos from gravitational wave sources during LIGO/Virgo O3</vt:lpstr>
      <vt:lpstr>Astrophysics over 13 orders of magnitude with gamma rays and neutrinos</vt:lpstr>
      <vt:lpstr>The IceCube Neutrino Observatory</vt:lpstr>
      <vt:lpstr>IceCube alerts optical, X-ray, and gamma-ray observatories where and when to point</vt:lpstr>
      <vt:lpstr>Follow-up of IceCube-170922A by 23 observatories</vt:lpstr>
      <vt:lpstr>2015: first discovery of gravitational waves (from the two black holes merged 1 billion years ago)</vt:lpstr>
      <vt:lpstr>2017: Detection of the two merging neutron stars (0.1 billion years ago) in both gravitational waves and light</vt:lpstr>
      <vt:lpstr>Multi-messenger astrophysics: photons, cosmic rays, neutrinos, gravitational waves</vt:lpstr>
      <vt:lpstr>Neutrinos from gravitational wave sources?</vt:lpstr>
      <vt:lpstr>Realtime search for neutrinos from gravitational wave sources during LIGO/Virgo run O3</vt:lpstr>
      <vt:lpstr>Astronomy with multiple messengers</vt:lpstr>
      <vt:lpstr>The neutrinos do not show any simple correlation with gamma-ray blazars</vt:lpstr>
      <vt:lpstr>Archival IceCube data in the blazar direction</vt:lpstr>
      <vt:lpstr>New: 10-year general point source search</vt:lpstr>
      <vt:lpstr>IceCube Gen 2: the next generation</vt:lpstr>
      <vt:lpstr>Archival IceCube data in the blazar direction</vt:lpstr>
      <vt:lpstr>The neutrinos are not produced predominantly by gamma-ray bursts</vt:lpstr>
      <vt:lpstr>Searches for neutrinos from fast radio bursts </vt:lpstr>
      <vt:lpstr>The IceCube Neutrino Observatory</vt:lpstr>
      <vt:lpstr>IceCube signals and backgrounds</vt:lpstr>
      <vt:lpstr>PowerPoint Presentation</vt:lpstr>
      <vt:lpstr>PowerPoint Presentation</vt:lpstr>
      <vt:lpstr>PowerPoint Presentation</vt:lpstr>
      <vt:lpstr>Neutrinos see the greatest energies and distances</vt:lpstr>
      <vt:lpstr>Search for neutrinos in coincidence with gravitational waves from binary black hole mergers (multi-messenger astrophysics without electromagnetic messengers!)</vt:lpstr>
      <vt:lpstr>TXS 0506+056 neutrino flare without gamma flare: gammas reprocessed within source?</vt:lpstr>
      <vt:lpstr>Conclusions and Outlook</vt:lpstr>
      <vt:lpstr>Realtime search for neutrinos from gravitational wave sources during LIGO/Virgo O3</vt:lpstr>
      <vt:lpstr>New: July 2019 neutrino-blazar coincidence</vt:lpstr>
      <vt:lpstr>New: Updated neutrino-blazar correlation search</vt:lpstr>
      <vt:lpstr>Updated neutrino - blazar correlation search: subsets</vt:lpstr>
      <vt:lpstr>TXS 0506+056: Spectral energy distribution</vt:lpstr>
      <vt:lpstr>TXS 0506+056: gamma and neutrino luminosity</vt:lpstr>
      <vt:lpstr>Fermi LAT: there was a flaring blazar coincident with IceCube-170922A</vt:lpstr>
      <vt:lpstr>IceCube-170922A: a muon neutrino in the direction of a flaring GeV-TeV blazar</vt:lpstr>
      <vt:lpstr>Complementary analyses characterizing the diffuse astrophysical neutrino flux</vt:lpstr>
      <vt:lpstr>Astrophysical tau neutrinos?</vt:lpstr>
      <vt:lpstr>The redshift of TXS 0506+056</vt:lpstr>
      <vt:lpstr>Updated neutrino-blazar correlation search: classes</vt:lpstr>
      <vt:lpstr>Self-consistent model of extragalactic neutrino flux from evolving blazar population</vt:lpstr>
      <vt:lpstr>VERITAS TXS</vt:lpstr>
      <vt:lpstr>Padovani et al. and Garrappa et al.</vt:lpstr>
      <vt:lpstr>PowerPoint Presentation</vt:lpstr>
      <vt:lpstr>PowerPoint Presentation</vt:lpstr>
      <vt:lpstr>New Upgrade hierarchy sketch</vt:lpstr>
      <vt:lpstr>Energy PDF for IceCube-170922A</vt:lpstr>
      <vt:lpstr>Why TXS?</vt:lpstr>
      <vt:lpstr>Eddington  bias</vt:lpstr>
      <vt:lpstr>Point sources with cascades</vt:lpstr>
      <vt:lpstr>Astrophysical neutrino flavor ratio</vt:lpstr>
      <vt:lpstr>IceCube Upgrade (first stage of Gen 2)</vt:lpstr>
      <vt:lpstr>PowerPoint Presentation</vt:lpstr>
      <vt:lpstr>MAGIC: first detection of very-high-energy gamma rays from the direction of a high-energy neutrino</vt:lpstr>
      <vt:lpstr>PowerPoint Presentation</vt:lpstr>
      <vt:lpstr>Characterizing the diffuse astrophysical neutrino spectrum</vt:lpstr>
      <vt:lpstr>PowerPoint Presentation</vt:lpstr>
      <vt:lpstr>Chance coincidence disfavored with 3 sigma significance</vt:lpstr>
      <vt:lpstr>IceCube-170922A: a muon neutrino in the direction of a flaring GeV-TeV blazar</vt:lpstr>
      <vt:lpstr>Spectral energy distribution of the blazar</vt:lpstr>
      <vt:lpstr>Multi-wavelength light curves</vt:lpstr>
      <vt:lpstr>Angular resolution (tracks from muon neutrinos)</vt:lpstr>
      <vt:lpstr>No cosmogenic (GZK) neutrino detection: starting to constrain EHE cosmic rays as protons</vt:lpstr>
      <vt:lpstr>No correlation detected between astrophysical neutrinos and ultra-high-energy cosmic rays</vt:lpstr>
      <vt:lpstr>IceCube Digital Optical Module</vt:lpstr>
      <vt:lpstr>PowerPoint Presentation</vt:lpstr>
      <vt:lpstr>Detector down time &lt; 1%</vt:lpstr>
      <vt:lpstr>Particle accelerators (Hillas plot)</vt:lpstr>
      <vt:lpstr>Search for neutrinos in coincidence with gravitational waves from binary neutron star merger (kilonova)</vt:lpstr>
      <vt:lpstr>An up-going muon neutrino track depositing several PeV</vt:lpstr>
      <vt:lpstr>Complementarity of IceCube and ANTARES/KM3NeT</vt:lpstr>
    </vt:vector>
  </TitlesOfParts>
  <Manager/>
  <Company>Stanford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TARGET 5 and front-end modules</dc:title>
  <dc:subject/>
  <dc:creator>Justin Vandenbroucke</dc:creator>
  <cp:keywords/>
  <dc:description/>
  <cp:lastModifiedBy>Justin Vandenbroucke</cp:lastModifiedBy>
  <cp:revision>1871</cp:revision>
  <dcterms:created xsi:type="dcterms:W3CDTF">2013-05-10T04:07:05Z</dcterms:created>
  <dcterms:modified xsi:type="dcterms:W3CDTF">2021-09-03T23:11:08Z</dcterms:modified>
  <cp:category/>
</cp:coreProperties>
</file>